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80" r:id="rId2"/>
    <p:sldId id="433" r:id="rId3"/>
    <p:sldId id="437" r:id="rId4"/>
    <p:sldId id="409" r:id="rId5"/>
    <p:sldId id="416" r:id="rId6"/>
    <p:sldId id="438" r:id="rId7"/>
    <p:sldId id="386" r:id="rId8"/>
    <p:sldId id="439" r:id="rId9"/>
    <p:sldId id="258" r:id="rId10"/>
    <p:sldId id="257" r:id="rId11"/>
    <p:sldId id="440" r:id="rId12"/>
    <p:sldId id="441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82711"/>
  </p:normalViewPr>
  <p:slideViewPr>
    <p:cSldViewPr snapToGrid="0">
      <p:cViewPr varScale="1">
        <p:scale>
          <a:sx n="59" d="100"/>
          <a:sy n="59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laabouzahr\Documents\Death%20module\Death%20module%20document\New%20APW%20Jan%202021\Fig%203_2_revi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04468223030199E-2"/>
          <c:y val="4.0736405923806895E-2"/>
          <c:w val="0.89716312464603176"/>
          <c:h val="0.74780484585767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Birth registered &lt;1 year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Bangladesh (2019 MICS)</c:v>
                </c:pt>
                <c:pt idx="1">
                  <c:v>DRC (2017/18 MICS)</c:v>
                </c:pt>
                <c:pt idx="2">
                  <c:v>Ethiopia (2016 DHS)</c:v>
                </c:pt>
                <c:pt idx="3">
                  <c:v>Nepal (2019 MICS)</c:v>
                </c:pt>
              </c:strCache>
            </c:strRef>
          </c:cat>
          <c:val>
            <c:numRef>
              <c:f>Sheet1!$C$3:$C$6</c:f>
              <c:numCache>
                <c:formatCode>0</c:formatCode>
                <c:ptCount val="4"/>
                <c:pt idx="0">
                  <c:v>28</c:v>
                </c:pt>
                <c:pt idx="1">
                  <c:v>17.399999999999999</c:v>
                </c:pt>
                <c:pt idx="2">
                  <c:v>2.6</c:v>
                </c:pt>
                <c:pt idx="3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9-BC48-B8A0-1CFBFC4137A0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4+ ANC visits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Bangladesh (2019 MICS)</c:v>
                </c:pt>
                <c:pt idx="1">
                  <c:v>DRC (2017/18 MICS)</c:v>
                </c:pt>
                <c:pt idx="2">
                  <c:v>Ethiopia (2016 DHS)</c:v>
                </c:pt>
                <c:pt idx="3">
                  <c:v>Nepal (2019 MICS)</c:v>
                </c:pt>
              </c:strCache>
            </c:strRef>
          </c:cat>
          <c:val>
            <c:numRef>
              <c:f>Sheet1!$D$3:$D$6</c:f>
              <c:numCache>
                <c:formatCode>0</c:formatCode>
                <c:ptCount val="4"/>
                <c:pt idx="0">
                  <c:v>37</c:v>
                </c:pt>
                <c:pt idx="1">
                  <c:v>42.9</c:v>
                </c:pt>
                <c:pt idx="2">
                  <c:v>62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9-BC48-B8A0-1CFBFC4137A0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Insitutional delivery</c:v>
                </c:pt>
              </c:strCache>
            </c:strRef>
          </c:tx>
          <c:spPr>
            <a:solidFill>
              <a:srgbClr val="F9990B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Bangladesh (2019 MICS)</c:v>
                </c:pt>
                <c:pt idx="1">
                  <c:v>DRC (2017/18 MICS)</c:v>
                </c:pt>
                <c:pt idx="2">
                  <c:v>Ethiopia (2016 DHS)</c:v>
                </c:pt>
                <c:pt idx="3">
                  <c:v>Nepal (2019 MICS)</c:v>
                </c:pt>
              </c:strCache>
            </c:strRef>
          </c:cat>
          <c:val>
            <c:numRef>
              <c:f>Sheet1!$E$3:$E$6</c:f>
              <c:numCache>
                <c:formatCode>0</c:formatCode>
                <c:ptCount val="4"/>
                <c:pt idx="0">
                  <c:v>53</c:v>
                </c:pt>
                <c:pt idx="1">
                  <c:v>81.5</c:v>
                </c:pt>
                <c:pt idx="2">
                  <c:v>26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39-BC48-B8A0-1CFBFC4137A0}"/>
            </c:ext>
          </c:extLst>
        </c:ser>
        <c:ser>
          <c:idx val="4"/>
          <c:order val="3"/>
          <c:tx>
            <c:strRef>
              <c:f>Sheet1!$G$2</c:f>
              <c:strCache>
                <c:ptCount val="1"/>
                <c:pt idx="0">
                  <c:v>BCG</c:v>
                </c:pt>
              </c:strCache>
            </c:strRef>
          </c:tx>
          <c:spPr>
            <a:solidFill>
              <a:srgbClr val="D87512"/>
            </a:solidFill>
            <a:ln>
              <a:noFill/>
            </a:ln>
            <a:effectLst/>
          </c:spPr>
          <c:invertIfNegative val="0"/>
          <c:cat>
            <c:strRef>
              <c:f>Sheet1!$B$3:$B$6</c:f>
              <c:strCache>
                <c:ptCount val="4"/>
                <c:pt idx="0">
                  <c:v>Bangladesh (2019 MICS)</c:v>
                </c:pt>
                <c:pt idx="1">
                  <c:v>DRC (2017/18 MICS)</c:v>
                </c:pt>
                <c:pt idx="2">
                  <c:v>Ethiopia (2016 DHS)</c:v>
                </c:pt>
                <c:pt idx="3">
                  <c:v>Nepal (2019 MICS)</c:v>
                </c:pt>
              </c:strCache>
            </c:strRef>
          </c:cat>
          <c:val>
            <c:numRef>
              <c:f>Sheet1!$G$3:$G$6</c:f>
              <c:numCache>
                <c:formatCode>0</c:formatCode>
                <c:ptCount val="4"/>
                <c:pt idx="0">
                  <c:v>99</c:v>
                </c:pt>
                <c:pt idx="1">
                  <c:v>73.400000000000006</c:v>
                </c:pt>
                <c:pt idx="2">
                  <c:v>85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39-BC48-B8A0-1CFBFC413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18251008"/>
        <c:axId val="1518251424"/>
      </c:barChart>
      <c:catAx>
        <c:axId val="15182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51424"/>
        <c:crosses val="autoZero"/>
        <c:auto val="1"/>
        <c:lblAlgn val="ctr"/>
        <c:lblOffset val="100"/>
        <c:noMultiLvlLbl val="0"/>
      </c:catAx>
      <c:valAx>
        <c:axId val="1518251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1.0742057945744479E-2"/>
              <c:y val="0.3448382559774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650641868360473E-2"/>
          <c:y val="0.89825376258347456"/>
          <c:w val="0.81469871626327905"/>
          <c:h val="0.10174623741652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56372-0E9D-4EEE-90B7-0BB2E763992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C8F529-83DE-4005-BEB5-7E55B1CBEB4D}">
      <dgm:prSet custT="1"/>
      <dgm:spPr/>
      <dgm:t>
        <a:bodyPr/>
        <a:lstStyle/>
        <a:p>
          <a:r>
            <a:rPr lang="en-US" sz="1800" dirty="0"/>
            <a:t>Births and deaths often take place with the support of health agents. </a:t>
          </a:r>
        </a:p>
      </dgm:t>
    </dgm:pt>
    <dgm:pt modelId="{A9F945EC-2841-483A-B311-21E61467065B}" type="parTrans" cxnId="{4E318A2D-97F8-4EE5-9DD9-F6485F5A5AF9}">
      <dgm:prSet/>
      <dgm:spPr/>
      <dgm:t>
        <a:bodyPr/>
        <a:lstStyle/>
        <a:p>
          <a:endParaRPr lang="en-US" sz="2400"/>
        </a:p>
      </dgm:t>
    </dgm:pt>
    <dgm:pt modelId="{B88FC29D-B826-4C4D-B936-81D15132D95B}" type="sibTrans" cxnId="{4E318A2D-97F8-4EE5-9DD9-F6485F5A5AF9}">
      <dgm:prSet/>
      <dgm:spPr/>
      <dgm:t>
        <a:bodyPr/>
        <a:lstStyle/>
        <a:p>
          <a:endParaRPr lang="en-US" sz="2400"/>
        </a:p>
      </dgm:t>
    </dgm:pt>
    <dgm:pt modelId="{ED7D0CF5-E9C9-4B10-813C-91C93378B232}">
      <dgm:prSet custT="1"/>
      <dgm:spPr/>
      <dgm:t>
        <a:bodyPr/>
        <a:lstStyle/>
        <a:p>
          <a:r>
            <a:rPr lang="en-US" sz="1800" dirty="0"/>
            <a:t>Health workers are frontline workers reaching out to the population</a:t>
          </a:r>
        </a:p>
      </dgm:t>
    </dgm:pt>
    <dgm:pt modelId="{E15015D9-5043-422C-B7DC-1505701A5DFC}" type="parTrans" cxnId="{CA36EF9E-3D0B-4A74-87FA-7F3BB3080EA9}">
      <dgm:prSet/>
      <dgm:spPr/>
      <dgm:t>
        <a:bodyPr/>
        <a:lstStyle/>
        <a:p>
          <a:endParaRPr lang="en-US" sz="2400"/>
        </a:p>
      </dgm:t>
    </dgm:pt>
    <dgm:pt modelId="{3AC77F10-7E9C-4408-8A79-1ACB0C8F13D7}" type="sibTrans" cxnId="{CA36EF9E-3D0B-4A74-87FA-7F3BB3080EA9}">
      <dgm:prSet/>
      <dgm:spPr/>
      <dgm:t>
        <a:bodyPr/>
        <a:lstStyle/>
        <a:p>
          <a:endParaRPr lang="en-US" sz="2400"/>
        </a:p>
      </dgm:t>
    </dgm:pt>
    <dgm:pt modelId="{BEB38060-1F0C-4AC7-AD23-B997520E395C}">
      <dgm:prSet custT="1"/>
      <dgm:spPr>
        <a:solidFill>
          <a:srgbClr val="D87512"/>
        </a:solidFill>
      </dgm:spPr>
      <dgm:t>
        <a:bodyPr/>
        <a:lstStyle/>
        <a:p>
          <a:r>
            <a:rPr lang="en-US" sz="2400" b="1" dirty="0"/>
            <a:t>From passive to active notification of vital events</a:t>
          </a:r>
        </a:p>
      </dgm:t>
    </dgm:pt>
    <dgm:pt modelId="{B321E1AF-5AEF-4337-BA78-A15687B07350}" type="parTrans" cxnId="{44C4678B-245E-4DDA-A937-A0B0A2EBA92F}">
      <dgm:prSet/>
      <dgm:spPr/>
      <dgm:t>
        <a:bodyPr/>
        <a:lstStyle/>
        <a:p>
          <a:endParaRPr lang="en-US" sz="2400"/>
        </a:p>
      </dgm:t>
    </dgm:pt>
    <dgm:pt modelId="{F963A3D6-72AE-4FBA-B327-3E411F5B12EF}" type="sibTrans" cxnId="{44C4678B-245E-4DDA-A937-A0B0A2EBA92F}">
      <dgm:prSet/>
      <dgm:spPr/>
      <dgm:t>
        <a:bodyPr/>
        <a:lstStyle/>
        <a:p>
          <a:endParaRPr lang="en-US" sz="2400"/>
        </a:p>
      </dgm:t>
    </dgm:pt>
    <dgm:pt modelId="{2358885A-21BB-4E1E-BCE4-37C32F3C3221}">
      <dgm:prSet custT="1"/>
      <dgm:spPr/>
      <dgm:t>
        <a:bodyPr/>
        <a:lstStyle/>
        <a:p>
          <a:r>
            <a:rPr lang="en-US" sz="1800" dirty="0"/>
            <a:t>Shift the burden of notification from families.</a:t>
          </a:r>
        </a:p>
      </dgm:t>
    </dgm:pt>
    <dgm:pt modelId="{053045C4-3664-43DA-9A9B-3FC8630A689F}" type="parTrans" cxnId="{CB5AAEBF-D023-4A8B-B03E-BD03FFCC5C3E}">
      <dgm:prSet/>
      <dgm:spPr/>
      <dgm:t>
        <a:bodyPr/>
        <a:lstStyle/>
        <a:p>
          <a:endParaRPr lang="en-US" sz="2400"/>
        </a:p>
      </dgm:t>
    </dgm:pt>
    <dgm:pt modelId="{E1C39B56-A224-4EF6-A6B6-94787243285A}" type="sibTrans" cxnId="{CB5AAEBF-D023-4A8B-B03E-BD03FFCC5C3E}">
      <dgm:prSet/>
      <dgm:spPr/>
      <dgm:t>
        <a:bodyPr/>
        <a:lstStyle/>
        <a:p>
          <a:endParaRPr lang="en-US" sz="2400"/>
        </a:p>
      </dgm:t>
    </dgm:pt>
    <dgm:pt modelId="{B392A836-D999-4BE0-B9D2-BAA5B38CFD65}">
      <dgm:prSet custT="1"/>
      <dgm:spPr/>
      <dgm:t>
        <a:bodyPr/>
        <a:lstStyle/>
        <a:p>
          <a:r>
            <a:rPr lang="en-US" sz="1800" dirty="0"/>
            <a:t>Work with health agents for active notification of vital events and improved timeliness and data quality.</a:t>
          </a:r>
        </a:p>
      </dgm:t>
    </dgm:pt>
    <dgm:pt modelId="{3EB14F01-EA77-4C2B-B642-456ABA0F7EC0}" type="parTrans" cxnId="{9D421DF1-4A70-4439-B4C4-4BB0A084F38F}">
      <dgm:prSet/>
      <dgm:spPr/>
      <dgm:t>
        <a:bodyPr/>
        <a:lstStyle/>
        <a:p>
          <a:endParaRPr lang="en-US" sz="2400"/>
        </a:p>
      </dgm:t>
    </dgm:pt>
    <dgm:pt modelId="{DA46106D-3281-4965-96C3-C77EE56B6275}" type="sibTrans" cxnId="{9D421DF1-4A70-4439-B4C4-4BB0A084F38F}">
      <dgm:prSet/>
      <dgm:spPr/>
      <dgm:t>
        <a:bodyPr/>
        <a:lstStyle/>
        <a:p>
          <a:endParaRPr lang="en-US" sz="2400"/>
        </a:p>
      </dgm:t>
    </dgm:pt>
    <dgm:pt modelId="{B20E3E52-D8F8-46E6-B64B-EC464AF4DC7E}">
      <dgm:prSet custT="1"/>
      <dgm:spPr>
        <a:solidFill>
          <a:srgbClr val="00B0F0"/>
        </a:solidFill>
      </dgm:spPr>
      <dgm:t>
        <a:bodyPr/>
        <a:lstStyle/>
        <a:p>
          <a:r>
            <a:rPr lang="en-US" sz="2400" b="1"/>
            <a:t>Move information, not people</a:t>
          </a:r>
        </a:p>
      </dgm:t>
    </dgm:pt>
    <dgm:pt modelId="{F4DA1FB5-AB06-444E-B541-7A1C0AF1EDF5}" type="parTrans" cxnId="{D830DDAD-D6D2-4756-AE3F-F4F1CB7BEC04}">
      <dgm:prSet/>
      <dgm:spPr/>
      <dgm:t>
        <a:bodyPr/>
        <a:lstStyle/>
        <a:p>
          <a:endParaRPr lang="en-US" sz="2400"/>
        </a:p>
      </dgm:t>
    </dgm:pt>
    <dgm:pt modelId="{33D19310-CED7-46A4-9212-4A6828BEA428}" type="sibTrans" cxnId="{D830DDAD-D6D2-4756-AE3F-F4F1CB7BEC04}">
      <dgm:prSet/>
      <dgm:spPr/>
      <dgm:t>
        <a:bodyPr/>
        <a:lstStyle/>
        <a:p>
          <a:endParaRPr lang="en-US" sz="2400"/>
        </a:p>
      </dgm:t>
    </dgm:pt>
    <dgm:pt modelId="{856A8DFE-DCE2-4F4A-82C2-1C7C1271C8EC}">
      <dgm:prSet custT="1"/>
      <dgm:spPr/>
      <dgm:t>
        <a:bodyPr/>
        <a:lstStyle/>
        <a:p>
          <a:r>
            <a:rPr lang="en-US" sz="1800" dirty="0"/>
            <a:t>Collect information once and at source.</a:t>
          </a:r>
        </a:p>
      </dgm:t>
    </dgm:pt>
    <dgm:pt modelId="{5B31E831-6B97-41DD-B70C-F4E40B68D3BC}" type="parTrans" cxnId="{A0D37665-33D9-4719-8D58-2FB781C38A77}">
      <dgm:prSet/>
      <dgm:spPr/>
      <dgm:t>
        <a:bodyPr/>
        <a:lstStyle/>
        <a:p>
          <a:endParaRPr lang="en-US" sz="2400"/>
        </a:p>
      </dgm:t>
    </dgm:pt>
    <dgm:pt modelId="{A32A47A8-FAED-4513-B21C-4736DF1BE33E}" type="sibTrans" cxnId="{A0D37665-33D9-4719-8D58-2FB781C38A77}">
      <dgm:prSet/>
      <dgm:spPr/>
      <dgm:t>
        <a:bodyPr/>
        <a:lstStyle/>
        <a:p>
          <a:endParaRPr lang="en-US" sz="2400"/>
        </a:p>
      </dgm:t>
    </dgm:pt>
    <dgm:pt modelId="{955E8529-5D11-4020-864B-826078A81977}">
      <dgm:prSet custT="1"/>
      <dgm:spPr/>
      <dgm:t>
        <a:bodyPr/>
        <a:lstStyle/>
        <a:p>
          <a:r>
            <a:rPr lang="en-US" sz="1800" dirty="0"/>
            <a:t>Use for multiple purposes – for health, civil registration, statistics, population registers, national UID.</a:t>
          </a:r>
        </a:p>
      </dgm:t>
    </dgm:pt>
    <dgm:pt modelId="{C2AE1F8A-ED7C-473D-8955-2EA9DC13EE27}" type="parTrans" cxnId="{DB884892-EBA5-4E15-B2BE-C812B77530B7}">
      <dgm:prSet/>
      <dgm:spPr/>
      <dgm:t>
        <a:bodyPr/>
        <a:lstStyle/>
        <a:p>
          <a:endParaRPr lang="en-US" sz="2400"/>
        </a:p>
      </dgm:t>
    </dgm:pt>
    <dgm:pt modelId="{0633D87E-E611-4CD2-BBC9-43F12D8B597A}" type="sibTrans" cxnId="{DB884892-EBA5-4E15-B2BE-C812B77530B7}">
      <dgm:prSet/>
      <dgm:spPr/>
      <dgm:t>
        <a:bodyPr/>
        <a:lstStyle/>
        <a:p>
          <a:endParaRPr lang="en-US" sz="2400"/>
        </a:p>
      </dgm:t>
    </dgm:pt>
    <dgm:pt modelId="{BC90F6D3-C401-424B-AAAB-A56CB24054CE}">
      <dgm:prSet custT="1"/>
      <dgm:spPr/>
      <dgm:t>
        <a:bodyPr/>
        <a:lstStyle/>
        <a:p>
          <a:r>
            <a:rPr lang="en-US" sz="1800" dirty="0"/>
            <a:t>Health systems routinely collect data on births, deaths and causes of death. </a:t>
          </a:r>
        </a:p>
      </dgm:t>
    </dgm:pt>
    <dgm:pt modelId="{60842778-701D-B144-AD50-05D756BD38DE}" type="parTrans" cxnId="{F378339E-A306-2348-831A-7D7300C583DD}">
      <dgm:prSet/>
      <dgm:spPr/>
      <dgm:t>
        <a:bodyPr/>
        <a:lstStyle/>
        <a:p>
          <a:endParaRPr lang="en-US" sz="2400"/>
        </a:p>
      </dgm:t>
    </dgm:pt>
    <dgm:pt modelId="{B7E102A0-084A-3E4E-B3BE-E5F009897698}" type="sibTrans" cxnId="{F378339E-A306-2348-831A-7D7300C583DD}">
      <dgm:prSet/>
      <dgm:spPr/>
      <dgm:t>
        <a:bodyPr/>
        <a:lstStyle/>
        <a:p>
          <a:endParaRPr lang="en-US" sz="2400"/>
        </a:p>
      </dgm:t>
    </dgm:pt>
    <dgm:pt modelId="{67583C09-B0ED-417E-851A-577B3FC71979}">
      <dgm:prSet custT="1"/>
      <dgm:spPr>
        <a:solidFill>
          <a:schemeClr val="tx2"/>
        </a:solidFill>
      </dgm:spPr>
      <dgm:t>
        <a:bodyPr/>
        <a:lstStyle/>
        <a:p>
          <a:r>
            <a:rPr lang="en-US" sz="2400" b="1" dirty="0"/>
            <a:t>Release the potential of health systems for CRVS</a:t>
          </a:r>
        </a:p>
      </dgm:t>
    </dgm:pt>
    <dgm:pt modelId="{9737D906-3FB7-42B9-9E0A-CF21E3E761F6}" type="sibTrans" cxnId="{E2EEA9D5-7FC5-4CA4-9A18-46FCCC83FF38}">
      <dgm:prSet/>
      <dgm:spPr/>
      <dgm:t>
        <a:bodyPr/>
        <a:lstStyle/>
        <a:p>
          <a:endParaRPr lang="en-US" sz="2400"/>
        </a:p>
      </dgm:t>
    </dgm:pt>
    <dgm:pt modelId="{BC04577C-E3B9-4E37-9A2E-29C48E1D0D4C}" type="parTrans" cxnId="{E2EEA9D5-7FC5-4CA4-9A18-46FCCC83FF38}">
      <dgm:prSet/>
      <dgm:spPr/>
      <dgm:t>
        <a:bodyPr/>
        <a:lstStyle/>
        <a:p>
          <a:endParaRPr lang="en-US" sz="2400"/>
        </a:p>
      </dgm:t>
    </dgm:pt>
    <dgm:pt modelId="{1C7F776F-99FB-A343-BFEE-D3C3CF21443A}" type="pres">
      <dgm:prSet presAssocID="{86556372-0E9D-4EEE-90B7-0BB2E763992E}" presName="linear" presStyleCnt="0">
        <dgm:presLayoutVars>
          <dgm:animLvl val="lvl"/>
          <dgm:resizeHandles val="exact"/>
        </dgm:presLayoutVars>
      </dgm:prSet>
      <dgm:spPr/>
    </dgm:pt>
    <dgm:pt modelId="{1B8B68B4-9FB5-BF40-9927-B1B9DEDDDCA2}" type="pres">
      <dgm:prSet presAssocID="{67583C09-B0ED-417E-851A-577B3FC719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25DAEE-33C1-A24F-AAB0-25D3DB41F0A7}" type="pres">
      <dgm:prSet presAssocID="{67583C09-B0ED-417E-851A-577B3FC71979}" presName="childText" presStyleLbl="revTx" presStyleIdx="0" presStyleCnt="3" custScaleY="131342">
        <dgm:presLayoutVars>
          <dgm:bulletEnabled val="1"/>
        </dgm:presLayoutVars>
      </dgm:prSet>
      <dgm:spPr/>
    </dgm:pt>
    <dgm:pt modelId="{337A34A5-0FDB-584D-BB12-D84D15BE0A3F}" type="pres">
      <dgm:prSet presAssocID="{BEB38060-1F0C-4AC7-AD23-B997520E39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F629B6-3ACC-2440-9438-724EFD8BEAE3}" type="pres">
      <dgm:prSet presAssocID="{BEB38060-1F0C-4AC7-AD23-B997520E395C}" presName="childText" presStyleLbl="revTx" presStyleIdx="1" presStyleCnt="3" custScaleY="117434">
        <dgm:presLayoutVars>
          <dgm:bulletEnabled val="1"/>
        </dgm:presLayoutVars>
      </dgm:prSet>
      <dgm:spPr/>
    </dgm:pt>
    <dgm:pt modelId="{71D9D831-A4F0-1F43-8C41-7A754F83A06A}" type="pres">
      <dgm:prSet presAssocID="{B20E3E52-D8F8-46E6-B64B-EC464AF4DC7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17F263-E3AE-F34C-9D48-26C6E5FF046C}" type="pres">
      <dgm:prSet presAssocID="{B20E3E52-D8F8-46E6-B64B-EC464AF4DC7E}" presName="childText" presStyleLbl="revTx" presStyleIdx="2" presStyleCnt="3" custScaleY="118461">
        <dgm:presLayoutVars>
          <dgm:bulletEnabled val="1"/>
        </dgm:presLayoutVars>
      </dgm:prSet>
      <dgm:spPr/>
    </dgm:pt>
  </dgm:ptLst>
  <dgm:cxnLst>
    <dgm:cxn modelId="{DC20520B-1BB7-3645-ACE0-69EBC8704C87}" type="presOf" srcId="{856A8DFE-DCE2-4F4A-82C2-1C7C1271C8EC}" destId="{6317F263-E3AE-F34C-9D48-26C6E5FF046C}" srcOrd="0" destOrd="0" presId="urn:microsoft.com/office/officeart/2005/8/layout/vList2"/>
    <dgm:cxn modelId="{A1BFA10D-ACA7-EA4C-8167-9598F6103E66}" type="presOf" srcId="{2358885A-21BB-4E1E-BCE4-37C32F3C3221}" destId="{74F629B6-3ACC-2440-9438-724EFD8BEAE3}" srcOrd="0" destOrd="0" presId="urn:microsoft.com/office/officeart/2005/8/layout/vList2"/>
    <dgm:cxn modelId="{4E318A2D-97F8-4EE5-9DD9-F6485F5A5AF9}" srcId="{67583C09-B0ED-417E-851A-577B3FC71979}" destId="{AEC8F529-83DE-4005-BEB5-7E55B1CBEB4D}" srcOrd="0" destOrd="0" parTransId="{A9F945EC-2841-483A-B311-21E61467065B}" sibTransId="{B88FC29D-B826-4C4D-B936-81D15132D95B}"/>
    <dgm:cxn modelId="{CA9A213B-A56E-2141-95F9-6CEFF3599EE8}" type="presOf" srcId="{B392A836-D999-4BE0-B9D2-BAA5B38CFD65}" destId="{74F629B6-3ACC-2440-9438-724EFD8BEAE3}" srcOrd="0" destOrd="1" presId="urn:microsoft.com/office/officeart/2005/8/layout/vList2"/>
    <dgm:cxn modelId="{E0DADB5F-780A-7F48-AE1D-41232A3AFB62}" type="presOf" srcId="{AEC8F529-83DE-4005-BEB5-7E55B1CBEB4D}" destId="{5F25DAEE-33C1-A24F-AAB0-25D3DB41F0A7}" srcOrd="0" destOrd="0" presId="urn:microsoft.com/office/officeart/2005/8/layout/vList2"/>
    <dgm:cxn modelId="{A0D37665-33D9-4719-8D58-2FB781C38A77}" srcId="{B20E3E52-D8F8-46E6-B64B-EC464AF4DC7E}" destId="{856A8DFE-DCE2-4F4A-82C2-1C7C1271C8EC}" srcOrd="0" destOrd="0" parTransId="{5B31E831-6B97-41DD-B70C-F4E40B68D3BC}" sibTransId="{A32A47A8-FAED-4513-B21C-4736DF1BE33E}"/>
    <dgm:cxn modelId="{963B9267-8BCD-3943-9F20-4451DAAA8683}" type="presOf" srcId="{B20E3E52-D8F8-46E6-B64B-EC464AF4DC7E}" destId="{71D9D831-A4F0-1F43-8C41-7A754F83A06A}" srcOrd="0" destOrd="0" presId="urn:microsoft.com/office/officeart/2005/8/layout/vList2"/>
    <dgm:cxn modelId="{CFDFE57B-8AB3-1548-AF18-48376012887B}" type="presOf" srcId="{67583C09-B0ED-417E-851A-577B3FC71979}" destId="{1B8B68B4-9FB5-BF40-9927-B1B9DEDDDCA2}" srcOrd="0" destOrd="0" presId="urn:microsoft.com/office/officeart/2005/8/layout/vList2"/>
    <dgm:cxn modelId="{2ADAF37B-6970-3645-BCD5-B79891379E75}" type="presOf" srcId="{BC90F6D3-C401-424B-AAAB-A56CB24054CE}" destId="{5F25DAEE-33C1-A24F-AAB0-25D3DB41F0A7}" srcOrd="0" destOrd="2" presId="urn:microsoft.com/office/officeart/2005/8/layout/vList2"/>
    <dgm:cxn modelId="{6C67A17C-E8FC-F346-B16A-0B702175433E}" type="presOf" srcId="{BEB38060-1F0C-4AC7-AD23-B997520E395C}" destId="{337A34A5-0FDB-584D-BB12-D84D15BE0A3F}" srcOrd="0" destOrd="0" presId="urn:microsoft.com/office/officeart/2005/8/layout/vList2"/>
    <dgm:cxn modelId="{44C4678B-245E-4DDA-A937-A0B0A2EBA92F}" srcId="{86556372-0E9D-4EEE-90B7-0BB2E763992E}" destId="{BEB38060-1F0C-4AC7-AD23-B997520E395C}" srcOrd="1" destOrd="0" parTransId="{B321E1AF-5AEF-4337-BA78-A15687B07350}" sibTransId="{F963A3D6-72AE-4FBA-B327-3E411F5B12EF}"/>
    <dgm:cxn modelId="{DB884892-EBA5-4E15-B2BE-C812B77530B7}" srcId="{B20E3E52-D8F8-46E6-B64B-EC464AF4DC7E}" destId="{955E8529-5D11-4020-864B-826078A81977}" srcOrd="1" destOrd="0" parTransId="{C2AE1F8A-ED7C-473D-8955-2EA9DC13EE27}" sibTransId="{0633D87E-E611-4CD2-BBC9-43F12D8B597A}"/>
    <dgm:cxn modelId="{F378339E-A306-2348-831A-7D7300C583DD}" srcId="{67583C09-B0ED-417E-851A-577B3FC71979}" destId="{BC90F6D3-C401-424B-AAAB-A56CB24054CE}" srcOrd="2" destOrd="0" parTransId="{60842778-701D-B144-AD50-05D756BD38DE}" sibTransId="{B7E102A0-084A-3E4E-B3BE-E5F009897698}"/>
    <dgm:cxn modelId="{CA36EF9E-3D0B-4A74-87FA-7F3BB3080EA9}" srcId="{67583C09-B0ED-417E-851A-577B3FC71979}" destId="{ED7D0CF5-E9C9-4B10-813C-91C93378B232}" srcOrd="1" destOrd="0" parTransId="{E15015D9-5043-422C-B7DC-1505701A5DFC}" sibTransId="{3AC77F10-7E9C-4408-8A79-1ACB0C8F13D7}"/>
    <dgm:cxn modelId="{D830DDAD-D6D2-4756-AE3F-F4F1CB7BEC04}" srcId="{86556372-0E9D-4EEE-90B7-0BB2E763992E}" destId="{B20E3E52-D8F8-46E6-B64B-EC464AF4DC7E}" srcOrd="2" destOrd="0" parTransId="{F4DA1FB5-AB06-444E-B541-7A1C0AF1EDF5}" sibTransId="{33D19310-CED7-46A4-9212-4A6828BEA428}"/>
    <dgm:cxn modelId="{59A7BAAF-16E7-694F-9D7C-FA9E5BE46A01}" type="presOf" srcId="{86556372-0E9D-4EEE-90B7-0BB2E763992E}" destId="{1C7F776F-99FB-A343-BFEE-D3C3CF21443A}" srcOrd="0" destOrd="0" presId="urn:microsoft.com/office/officeart/2005/8/layout/vList2"/>
    <dgm:cxn modelId="{CB5AAEBF-D023-4A8B-B03E-BD03FFCC5C3E}" srcId="{BEB38060-1F0C-4AC7-AD23-B997520E395C}" destId="{2358885A-21BB-4E1E-BCE4-37C32F3C3221}" srcOrd="0" destOrd="0" parTransId="{053045C4-3664-43DA-9A9B-3FC8630A689F}" sibTransId="{E1C39B56-A224-4EF6-A6B6-94787243285A}"/>
    <dgm:cxn modelId="{E2EEA9D5-7FC5-4CA4-9A18-46FCCC83FF38}" srcId="{86556372-0E9D-4EEE-90B7-0BB2E763992E}" destId="{67583C09-B0ED-417E-851A-577B3FC71979}" srcOrd="0" destOrd="0" parTransId="{BC04577C-E3B9-4E37-9A2E-29C48E1D0D4C}" sibTransId="{9737D906-3FB7-42B9-9E0A-CF21E3E761F6}"/>
    <dgm:cxn modelId="{A99B63E3-FB41-1E4A-8835-7E1427EC901D}" type="presOf" srcId="{955E8529-5D11-4020-864B-826078A81977}" destId="{6317F263-E3AE-F34C-9D48-26C6E5FF046C}" srcOrd="0" destOrd="1" presId="urn:microsoft.com/office/officeart/2005/8/layout/vList2"/>
    <dgm:cxn modelId="{EA893BE4-51C1-5046-AF4F-9DC5A15043C3}" type="presOf" srcId="{ED7D0CF5-E9C9-4B10-813C-91C93378B232}" destId="{5F25DAEE-33C1-A24F-AAB0-25D3DB41F0A7}" srcOrd="0" destOrd="1" presId="urn:microsoft.com/office/officeart/2005/8/layout/vList2"/>
    <dgm:cxn modelId="{9D421DF1-4A70-4439-B4C4-4BB0A084F38F}" srcId="{BEB38060-1F0C-4AC7-AD23-B997520E395C}" destId="{B392A836-D999-4BE0-B9D2-BAA5B38CFD65}" srcOrd="1" destOrd="0" parTransId="{3EB14F01-EA77-4C2B-B642-456ABA0F7EC0}" sibTransId="{DA46106D-3281-4965-96C3-C77EE56B6275}"/>
    <dgm:cxn modelId="{0443E1D2-AF38-2641-B221-18A60DC38AF5}" type="presParOf" srcId="{1C7F776F-99FB-A343-BFEE-D3C3CF21443A}" destId="{1B8B68B4-9FB5-BF40-9927-B1B9DEDDDCA2}" srcOrd="0" destOrd="0" presId="urn:microsoft.com/office/officeart/2005/8/layout/vList2"/>
    <dgm:cxn modelId="{F9D634E5-695B-AE48-9C42-66F8BEC03E78}" type="presParOf" srcId="{1C7F776F-99FB-A343-BFEE-D3C3CF21443A}" destId="{5F25DAEE-33C1-A24F-AAB0-25D3DB41F0A7}" srcOrd="1" destOrd="0" presId="urn:microsoft.com/office/officeart/2005/8/layout/vList2"/>
    <dgm:cxn modelId="{6A576A33-938C-BC4B-BBCB-B44133BDB1B8}" type="presParOf" srcId="{1C7F776F-99FB-A343-BFEE-D3C3CF21443A}" destId="{337A34A5-0FDB-584D-BB12-D84D15BE0A3F}" srcOrd="2" destOrd="0" presId="urn:microsoft.com/office/officeart/2005/8/layout/vList2"/>
    <dgm:cxn modelId="{91BEA2E3-F3AE-314B-BB2C-C3DCD1B79ACF}" type="presParOf" srcId="{1C7F776F-99FB-A343-BFEE-D3C3CF21443A}" destId="{74F629B6-3ACC-2440-9438-724EFD8BEAE3}" srcOrd="3" destOrd="0" presId="urn:microsoft.com/office/officeart/2005/8/layout/vList2"/>
    <dgm:cxn modelId="{ECDDA8B9-341B-E641-8217-6A4037FD2983}" type="presParOf" srcId="{1C7F776F-99FB-A343-BFEE-D3C3CF21443A}" destId="{71D9D831-A4F0-1F43-8C41-7A754F83A06A}" srcOrd="4" destOrd="0" presId="urn:microsoft.com/office/officeart/2005/8/layout/vList2"/>
    <dgm:cxn modelId="{CB039BC0-5E06-9D4C-8313-6C9F84E1579D}" type="presParOf" srcId="{1C7F776F-99FB-A343-BFEE-D3C3CF21443A}" destId="{6317F263-E3AE-F34C-9D48-26C6E5FF04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B68B4-9FB5-BF40-9927-B1B9DEDDDCA2}">
      <dsp:nvSpPr>
        <dsp:cNvPr id="0" name=""/>
        <dsp:cNvSpPr/>
      </dsp:nvSpPr>
      <dsp:spPr>
        <a:xfrm>
          <a:off x="0" y="22027"/>
          <a:ext cx="10367961" cy="59904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Release the potential of health systems for CRVS</a:t>
          </a:r>
        </a:p>
      </dsp:txBody>
      <dsp:txXfrm>
        <a:off x="29243" y="51270"/>
        <a:ext cx="10309475" cy="540554"/>
      </dsp:txXfrm>
    </dsp:sp>
    <dsp:sp modelId="{5F25DAEE-33C1-A24F-AAB0-25D3DB41F0A7}">
      <dsp:nvSpPr>
        <dsp:cNvPr id="0" name=""/>
        <dsp:cNvSpPr/>
      </dsp:nvSpPr>
      <dsp:spPr>
        <a:xfrm>
          <a:off x="0" y="621067"/>
          <a:ext cx="10367961" cy="121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1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Births and deaths often take place with the support of health agents.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Health workers are frontline workers reaching out to the population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Health systems routinely collect data on births, deaths and causes of death. </a:t>
          </a:r>
        </a:p>
      </dsp:txBody>
      <dsp:txXfrm>
        <a:off x="0" y="621067"/>
        <a:ext cx="10367961" cy="1218013"/>
      </dsp:txXfrm>
    </dsp:sp>
    <dsp:sp modelId="{337A34A5-0FDB-584D-BB12-D84D15BE0A3F}">
      <dsp:nvSpPr>
        <dsp:cNvPr id="0" name=""/>
        <dsp:cNvSpPr/>
      </dsp:nvSpPr>
      <dsp:spPr>
        <a:xfrm>
          <a:off x="0" y="1839080"/>
          <a:ext cx="10367961" cy="599040"/>
        </a:xfrm>
        <a:prstGeom prst="roundRect">
          <a:avLst/>
        </a:prstGeom>
        <a:solidFill>
          <a:srgbClr val="D875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From passive to active notification of vital events</a:t>
          </a:r>
        </a:p>
      </dsp:txBody>
      <dsp:txXfrm>
        <a:off x="29243" y="1868323"/>
        <a:ext cx="10309475" cy="540554"/>
      </dsp:txXfrm>
    </dsp:sp>
    <dsp:sp modelId="{74F629B6-3ACC-2440-9438-724EFD8BEAE3}">
      <dsp:nvSpPr>
        <dsp:cNvPr id="0" name=""/>
        <dsp:cNvSpPr/>
      </dsp:nvSpPr>
      <dsp:spPr>
        <a:xfrm>
          <a:off x="0" y="2438120"/>
          <a:ext cx="10367961" cy="71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1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Shift the burden of notification from families.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Work with health agents for active notification of vital events and improved timeliness and data quality.</a:t>
          </a:r>
        </a:p>
      </dsp:txBody>
      <dsp:txXfrm>
        <a:off x="0" y="2438120"/>
        <a:ext cx="10367961" cy="719541"/>
      </dsp:txXfrm>
    </dsp:sp>
    <dsp:sp modelId="{71D9D831-A4F0-1F43-8C41-7A754F83A06A}">
      <dsp:nvSpPr>
        <dsp:cNvPr id="0" name=""/>
        <dsp:cNvSpPr/>
      </dsp:nvSpPr>
      <dsp:spPr>
        <a:xfrm>
          <a:off x="0" y="3157662"/>
          <a:ext cx="10367961" cy="5990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Move information, not people</a:t>
          </a:r>
        </a:p>
      </dsp:txBody>
      <dsp:txXfrm>
        <a:off x="29243" y="3186905"/>
        <a:ext cx="10309475" cy="540554"/>
      </dsp:txXfrm>
    </dsp:sp>
    <dsp:sp modelId="{6317F263-E3AE-F34C-9D48-26C6E5FF046C}">
      <dsp:nvSpPr>
        <dsp:cNvPr id="0" name=""/>
        <dsp:cNvSpPr/>
      </dsp:nvSpPr>
      <dsp:spPr>
        <a:xfrm>
          <a:off x="0" y="3756702"/>
          <a:ext cx="10367961" cy="72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18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Collect information once and at source.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Use for multiple purposes – for health, civil registration, statistics, population registers, national UID.</a:t>
          </a:r>
        </a:p>
      </dsp:txBody>
      <dsp:txXfrm>
        <a:off x="0" y="3756702"/>
        <a:ext cx="10367961" cy="72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99AB-E1B5-E740-BDAE-4CFE606EB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99AB-E1B5-E740-BDAE-4CFE606EB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2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3199" y="4415790"/>
            <a:ext cx="6444343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99AB-E1B5-E740-BDAE-4CFE606EBC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0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 please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B99AB-E1B5-E740-BDAE-4CFE606EB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DBDF-DABC-46E0-89F8-F735D360C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DBDF-DABC-46E0-89F8-F735D360C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6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_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601103-28C4-2B4D-BD10-41E006E37BDC}"/>
              </a:ext>
            </a:extLst>
          </p:cNvPr>
          <p:cNvSpPr/>
          <p:nvPr userDrawn="1"/>
        </p:nvSpPr>
        <p:spPr>
          <a:xfrm>
            <a:off x="4768645" y="0"/>
            <a:ext cx="742335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172ADD-4478-5C4E-9E00-2718C04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15" y="846527"/>
            <a:ext cx="4922615" cy="2978047"/>
          </a:xfrm>
        </p:spPr>
        <p:txBody>
          <a:bodyPr anchor="t">
            <a:norm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F6B700-8824-5440-AE3C-7CA2CD7AE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015" y="4460682"/>
            <a:ext cx="4922615" cy="2178656"/>
          </a:xfrm>
        </p:spPr>
        <p:txBody>
          <a:bodyPr>
            <a:normAutofit/>
          </a:bodyPr>
          <a:lstStyle>
            <a:lvl1pPr marL="0" marR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94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CA" dirty="0"/>
          </a:p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CA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FACC53-D438-AD44-AC6C-5A44A9F3838B}"/>
              </a:ext>
            </a:extLst>
          </p:cNvPr>
          <p:cNvCxnSpPr/>
          <p:nvPr userDrawn="1"/>
        </p:nvCxnSpPr>
        <p:spPr>
          <a:xfrm>
            <a:off x="6019015" y="3888189"/>
            <a:ext cx="492261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8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44B3-3783-5E49-ADAA-14971358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8577943" cy="1074057"/>
          </a:xfrm>
        </p:spPr>
        <p:txBody>
          <a:bodyPr lIns="360000">
            <a:normAutofit/>
          </a:bodyPr>
          <a:lstStyle>
            <a:lvl1pPr marL="0">
              <a:tabLst>
                <a:tab pos="292500" algn="l"/>
              </a:tabLst>
              <a:defRPr sz="32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88DD8C-7293-D149-AD8B-33C80BE06C82}"/>
              </a:ext>
            </a:extLst>
          </p:cNvPr>
          <p:cNvGrpSpPr/>
          <p:nvPr userDrawn="1"/>
        </p:nvGrpSpPr>
        <p:grpSpPr>
          <a:xfrm>
            <a:off x="8947151" y="200859"/>
            <a:ext cx="2961487" cy="682877"/>
            <a:chOff x="8947150" y="200857"/>
            <a:chExt cx="2961487" cy="682877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B0792309-D81D-F847-BF15-19A349B5A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962" y="200857"/>
              <a:ext cx="1109675" cy="682877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ED1BC6A-C898-AE48-9815-3640213CC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150" y="305090"/>
              <a:ext cx="1548493" cy="474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75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417909" indent="-417909">
              <a:buFont typeface="+mj-lt"/>
              <a:buAutoNum type="arabicPeriod"/>
              <a:defRPr sz="1625"/>
            </a:lvl1pPr>
            <a:lvl2pPr>
              <a:defRPr sz="1463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508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C0CC7C-858B-EF47-9F15-342883F8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8577943" cy="1074057"/>
          </a:xfrm>
        </p:spPr>
        <p:txBody>
          <a:bodyPr lIns="360000">
            <a:normAutofit/>
          </a:bodyPr>
          <a:lstStyle>
            <a:lvl1pPr marL="0">
              <a:tabLst>
                <a:tab pos="292500" algn="l"/>
              </a:tabLst>
              <a:defRPr sz="32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085063-E38D-EA40-9B2C-CFC0AD00A11E}"/>
              </a:ext>
            </a:extLst>
          </p:cNvPr>
          <p:cNvGrpSpPr/>
          <p:nvPr userDrawn="1"/>
        </p:nvGrpSpPr>
        <p:grpSpPr>
          <a:xfrm>
            <a:off x="8947151" y="200859"/>
            <a:ext cx="2961487" cy="682877"/>
            <a:chOff x="8947150" y="200857"/>
            <a:chExt cx="2961487" cy="682877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DE1D3F87-FD1F-F549-A117-2D13EDBEB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962" y="200857"/>
              <a:ext cx="1109675" cy="682877"/>
            </a:xfrm>
            <a:prstGeom prst="rect">
              <a:avLst/>
            </a:prstGeom>
          </p:spPr>
        </p:pic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6194C62-6222-BF44-80F4-72ABE36C9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150" y="305090"/>
              <a:ext cx="1548493" cy="474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9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100" y="2694516"/>
            <a:ext cx="8434679" cy="1341023"/>
          </a:xfrm>
        </p:spPr>
        <p:txBody>
          <a:bodyPr anchor="b">
            <a:normAutofit/>
          </a:bodyPr>
          <a:lstStyle/>
          <a:p>
            <a:pPr algn="l"/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Improving registration of births, stillbirths, and deaths</a:t>
            </a:r>
            <a:r>
              <a:rPr lang="en-KE" sz="1000" dirty="0">
                <a:effectLst/>
              </a:rPr>
              <a:t> </a:t>
            </a:r>
            <a:br>
              <a:rPr lang="en-US" dirty="0"/>
            </a:br>
            <a:endParaRPr lang="en-GB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414" y="4360367"/>
            <a:ext cx="5780999" cy="1620824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Bhaskar Mishra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UNICEF</a:t>
            </a:r>
          </a:p>
        </p:txBody>
      </p:sp>
      <p:pic>
        <p:nvPicPr>
          <p:cNvPr id="17" name="Picture 16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9" y="454347"/>
            <a:ext cx="4045639" cy="166585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B4A5F2-B1F7-7303-DEE4-65E90F59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61187"/>
              </p:ext>
            </p:extLst>
          </p:nvPr>
        </p:nvGraphicFramePr>
        <p:xfrm>
          <a:off x="0" y="2074186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EED64-DBA6-E7EA-0FB7-3C62BE84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" b="3946"/>
          <a:stretch/>
        </p:blipFill>
        <p:spPr>
          <a:xfrm>
            <a:off x="0" y="270588"/>
            <a:ext cx="12192000" cy="63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E2C4F-C059-BCDF-EAB0-98A84114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06767"/>
            <a:ext cx="5294716" cy="30444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E192742-CD21-41F7-D3DA-6124ADD12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205" y="643467"/>
            <a:ext cx="42479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3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022F1-7E6E-07F4-886E-27A93D8C8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54" y="558904"/>
            <a:ext cx="3911801" cy="555018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EB513-675D-BB45-D30E-7B75BCA8F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18" y="631681"/>
            <a:ext cx="3835597" cy="559463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369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16" y="2664822"/>
            <a:ext cx="2565240" cy="359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56" y="4438763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715" y="2154555"/>
            <a:ext cx="591683" cy="34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218" y="1571565"/>
            <a:ext cx="812881" cy="363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052" y="433602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715" y="5081283"/>
            <a:ext cx="993597" cy="317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351" y="2169058"/>
            <a:ext cx="1033104" cy="381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036" y="1415168"/>
            <a:ext cx="2119488" cy="634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903" y="1985341"/>
            <a:ext cx="642457" cy="641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4556" y="864847"/>
            <a:ext cx="1676856" cy="410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968" y="890189"/>
            <a:ext cx="889900" cy="33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5435" y="4453190"/>
            <a:ext cx="1192600" cy="391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809B1-A5D4-42DF-9532-BF72C4A164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9990" y="2000859"/>
            <a:ext cx="325841" cy="612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A4D6B-685E-4611-8679-AF437695DE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6503" y="5066317"/>
            <a:ext cx="1192601" cy="306038"/>
          </a:xfrm>
          <a:prstGeom prst="rect">
            <a:avLst/>
          </a:prstGeom>
        </p:spPr>
      </p:pic>
      <p:pic>
        <p:nvPicPr>
          <p:cNvPr id="20" name="Picture 19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9679FBB4-7AD9-427B-6E93-370825E99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401" y="2039139"/>
            <a:ext cx="4045639" cy="1665851"/>
          </a:xfrm>
          <a:prstGeom prst="rect">
            <a:avLst/>
          </a:prstGeom>
        </p:spPr>
      </p:pic>
      <p:pic>
        <p:nvPicPr>
          <p:cNvPr id="21" name="Picture 20" descr="A close-up of text&#10;&#10;Description automatically generated">
            <a:extLst>
              <a:ext uri="{FF2B5EF4-FFF2-40B4-BE49-F238E27FC236}">
                <a16:creationId xmlns:a16="http://schemas.microsoft.com/office/drawing/2014/main" id="{5836CDC7-60A4-5FCB-5CC8-938A299DF2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2106" y="2872064"/>
            <a:ext cx="4045639" cy="155252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7956AC-9967-2191-D1FD-1D77400BC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19567"/>
              </p:ext>
            </p:extLst>
          </p:nvPr>
        </p:nvGraphicFramePr>
        <p:xfrm>
          <a:off x="477012" y="4479252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EE4A5-5BC5-984A-BEE6-E385A8D0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31" y="946281"/>
            <a:ext cx="3926898" cy="32339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88"/>
              </a:spcAft>
            </a:pPr>
            <a: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Guidance on Health Sector Contributions </a:t>
            </a:r>
            <a:b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Improving Civil Registration on births and deaths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5170-C5C9-41DF-910C-18C3FC5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04" y="218659"/>
            <a:ext cx="4441846" cy="6420678"/>
          </a:xfrm>
          <a:prstGeom prst="rect">
            <a:avLst/>
          </a:prstGeom>
          <a:effectLst>
            <a:outerShdw blurRad="50800" dist="72826" dir="3480000" sx="101000" sy="101000" algn="ctr" rotWithShape="0">
              <a:srgbClr val="000000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4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190B-69E1-C344-A9B0-AEE0B291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523"/>
            <a:ext cx="12192000" cy="107405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Missed opportunities: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>Birth registration </a:t>
            </a:r>
            <a:r>
              <a:rPr lang="en-US" sz="2800" b="1">
                <a:solidFill>
                  <a:schemeClr val="tx1"/>
                </a:solidFill>
                <a:latin typeface="+mn-lt"/>
              </a:rPr>
              <a:t>lags behind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maternal health </a:t>
            </a:r>
            <a:br>
              <a:rPr lang="en-US" sz="2800" b="1" dirty="0">
                <a:solidFill>
                  <a:schemeClr val="tx1"/>
                </a:solidFill>
                <a:latin typeface="+mn-lt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>services and immunization coverage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CAA4FF-58DD-4944-A001-FDFA57BB587A}"/>
              </a:ext>
            </a:extLst>
          </p:cNvPr>
          <p:cNvGraphicFramePr>
            <a:graphicFrameLocks/>
          </p:cNvGraphicFramePr>
          <p:nvPr/>
        </p:nvGraphicFramePr>
        <p:xfrm>
          <a:off x="609600" y="2008910"/>
          <a:ext cx="10839450" cy="48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027479-D2D3-41EF-8DE3-E33AC804ADBB}"/>
              </a:ext>
            </a:extLst>
          </p:cNvPr>
          <p:cNvCxnSpPr/>
          <p:nvPr/>
        </p:nvCxnSpPr>
        <p:spPr>
          <a:xfrm flipH="1">
            <a:off x="1776849" y="2253670"/>
            <a:ext cx="18669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633747-4A38-4D8C-A64E-0DAAB762BBA1}"/>
              </a:ext>
            </a:extLst>
          </p:cNvPr>
          <p:cNvCxnSpPr/>
          <p:nvPr/>
        </p:nvCxnSpPr>
        <p:spPr>
          <a:xfrm flipH="1">
            <a:off x="3721100" y="2887517"/>
            <a:ext cx="18669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576759-8C44-4169-84AE-0CF2C866F184}"/>
              </a:ext>
            </a:extLst>
          </p:cNvPr>
          <p:cNvCxnSpPr/>
          <p:nvPr/>
        </p:nvCxnSpPr>
        <p:spPr>
          <a:xfrm flipH="1">
            <a:off x="6647873" y="2774372"/>
            <a:ext cx="18669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9E5E54-ED87-439E-9AA6-7250ABBCFF35}"/>
              </a:ext>
            </a:extLst>
          </p:cNvPr>
          <p:cNvCxnSpPr/>
          <p:nvPr/>
        </p:nvCxnSpPr>
        <p:spPr>
          <a:xfrm flipH="1">
            <a:off x="9093200" y="2354115"/>
            <a:ext cx="18669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190B-69E1-C344-A9B0-AEE0B291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420"/>
            <a:ext cx="8343900" cy="7731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Generic processes for vital events registration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57C2D-2EC3-B34E-A997-4EC2CC3302F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0500" r="5736" b="4417"/>
          <a:stretch/>
        </p:blipFill>
        <p:spPr>
          <a:xfrm>
            <a:off x="834187" y="1676399"/>
            <a:ext cx="3705226" cy="5038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767A03-3FD9-EE4A-93C4-57C00417B3D2}"/>
              </a:ext>
            </a:extLst>
          </p:cNvPr>
          <p:cNvSpPr txBox="1"/>
          <p:nvPr/>
        </p:nvSpPr>
        <p:spPr>
          <a:xfrm>
            <a:off x="415089" y="1214733"/>
            <a:ext cx="475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LIVE BIRTH/STILLBIRTH Registration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22F1B4-361D-4C4E-B6E6-F04A762CD11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2509" r="5686" b="14422"/>
          <a:stretch/>
        </p:blipFill>
        <p:spPr>
          <a:xfrm>
            <a:off x="6764914" y="1674105"/>
            <a:ext cx="4238625" cy="4943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047EBE-C02E-4AD9-B972-AB79A7578D91}"/>
              </a:ext>
            </a:extLst>
          </p:cNvPr>
          <p:cNvSpPr txBox="1"/>
          <p:nvPr/>
        </p:nvSpPr>
        <p:spPr>
          <a:xfrm>
            <a:off x="6877455" y="1212440"/>
            <a:ext cx="401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DEATH Registration</a:t>
            </a:r>
          </a:p>
        </p:txBody>
      </p:sp>
    </p:spTree>
    <p:extLst>
      <p:ext uri="{BB962C8B-B14F-4D97-AF65-F5344CB8AC3E}">
        <p14:creationId xmlns:p14="http://schemas.microsoft.com/office/powerpoint/2010/main" val="318081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08BA-82C3-2E41-B3F6-FA9F15D8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40046"/>
            <a:ext cx="12258674" cy="703004"/>
          </a:xfrm>
        </p:spPr>
        <p:txBody>
          <a:bodyPr vert="horz" lIns="74295" tIns="37148" rIns="74295" bIns="37148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Premises and principles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88E9624-843D-2B4A-803D-5EA421E917F6}"/>
              </a:ext>
            </a:extLst>
          </p:cNvPr>
          <p:cNvGraphicFramePr>
            <a:graphicFrameLocks/>
          </p:cNvGraphicFramePr>
          <p:nvPr/>
        </p:nvGraphicFramePr>
        <p:xfrm>
          <a:off x="945357" y="1780693"/>
          <a:ext cx="10367961" cy="450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11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4A645-2800-383B-30E2-1ECF6577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53" y="643467"/>
            <a:ext cx="4643251" cy="557106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C905D-C03C-4377-F545-42CE7590D2BB}"/>
              </a:ext>
            </a:extLst>
          </p:cNvPr>
          <p:cNvSpPr txBox="1"/>
          <p:nvPr/>
        </p:nvSpPr>
        <p:spPr>
          <a:xfrm>
            <a:off x="1294410" y="2054431"/>
            <a:ext cx="4334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addendum to the WHO/UNICEF guidance: Health Sector contribution towards improving the civil registration of births and deaths in low-income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321498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44FA-D0DA-8B89-3E0A-9C1059C7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5762"/>
            <a:ext cx="10515600" cy="1325563"/>
          </a:xfrm>
        </p:spPr>
        <p:txBody>
          <a:bodyPr/>
          <a:lstStyle/>
          <a:p>
            <a:r>
              <a:rPr lang="en-SG" b="1" dirty="0">
                <a:solidFill>
                  <a:srgbClr val="00B050"/>
                </a:solidFill>
              </a:rPr>
              <a:t>Proactive Role of the Health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928A-825C-51D7-67EC-0E67C491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49" y="1341325"/>
            <a:ext cx="4510888" cy="5299190"/>
          </a:xfrm>
        </p:spPr>
        <p:txBody>
          <a:bodyPr>
            <a:normAutofit lnSpcReduction="10000"/>
          </a:bodyPr>
          <a:lstStyle/>
          <a:p>
            <a:r>
              <a:rPr lang="en-SG" dirty="0"/>
              <a:t>Outlines three options for an increasingly active role of the health sector:</a:t>
            </a:r>
          </a:p>
          <a:p>
            <a:pPr lvl="1"/>
            <a:r>
              <a:rPr lang="en-SG" dirty="0"/>
              <a:t>Passive role of the health sector</a:t>
            </a:r>
          </a:p>
          <a:p>
            <a:pPr lvl="1"/>
            <a:r>
              <a:rPr lang="en-SG" dirty="0"/>
              <a:t>Health as notifier</a:t>
            </a:r>
          </a:p>
          <a:p>
            <a:pPr lvl="1"/>
            <a:r>
              <a:rPr lang="en-SG" dirty="0"/>
              <a:t>Health as informant</a:t>
            </a:r>
          </a:p>
          <a:p>
            <a:r>
              <a:rPr lang="en-SG" dirty="0"/>
              <a:t>Provides advantages and disadvantages of the options</a:t>
            </a:r>
          </a:p>
          <a:p>
            <a:r>
              <a:rPr lang="en-SG" dirty="0"/>
              <a:t>Discusses methods for co-location of civil registration at health facilities</a:t>
            </a:r>
          </a:p>
          <a:p>
            <a:pPr marL="0" indent="0">
              <a:buNone/>
            </a:pPr>
            <a:endParaRPr lang="en-SG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29A400-77E6-6808-CB60-B009301B65B7}"/>
              </a:ext>
            </a:extLst>
          </p:cNvPr>
          <p:cNvGraphicFramePr>
            <a:graphicFrameLocks noGrp="1"/>
          </p:cNvGraphicFramePr>
          <p:nvPr/>
        </p:nvGraphicFramePr>
        <p:xfrm>
          <a:off x="5886203" y="6492875"/>
          <a:ext cx="6305797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97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652707-8A0C-1749-194B-908CDB0CDC90}"/>
              </a:ext>
            </a:extLst>
          </p:cNvPr>
          <p:cNvSpPr txBox="1"/>
          <p:nvPr/>
        </p:nvSpPr>
        <p:spPr>
          <a:xfrm>
            <a:off x="6415239" y="5990607"/>
            <a:ext cx="45108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100" dirty="0"/>
              <a:t>https://www.globalfinancingfacility.org/resource/health-sector-civil-registration-options-and-methods-increase-registration-live-births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5BF63-7593-C73B-8480-3B14C79FC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3" t="2856" r="1400" b="3787"/>
          <a:stretch/>
        </p:blipFill>
        <p:spPr>
          <a:xfrm>
            <a:off x="10774668" y="4668552"/>
            <a:ext cx="1158263" cy="175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FD43A-392C-D681-609A-F30C10D99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6" t="5149" r="6771"/>
          <a:stretch/>
        </p:blipFill>
        <p:spPr>
          <a:xfrm>
            <a:off x="5330966" y="992360"/>
            <a:ext cx="2913475" cy="1560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930999-AAD5-5E06-2D60-12D1464EA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57" t="6399" r="4886" b="4959"/>
          <a:stretch/>
        </p:blipFill>
        <p:spPr>
          <a:xfrm>
            <a:off x="8391781" y="1317860"/>
            <a:ext cx="3633965" cy="1846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110880-CF9C-C23A-6D7D-F6C97676C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6" t="6656" r="3287"/>
          <a:stretch/>
        </p:blipFill>
        <p:spPr>
          <a:xfrm>
            <a:off x="5078024" y="3306283"/>
            <a:ext cx="5035554" cy="2559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637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25FA2-8147-96BB-9ADB-1F77698E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" y="142504"/>
            <a:ext cx="11963224" cy="6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596B-D2B0-FD7C-70D5-8CD1360A3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" r="1199" b="4626"/>
          <a:stretch/>
        </p:blipFill>
        <p:spPr>
          <a:xfrm>
            <a:off x="0" y="335901"/>
            <a:ext cx="12192000" cy="62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34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261</Words>
  <Application>Microsoft Office PowerPoint</Application>
  <PresentationFormat>Widescreen</PresentationFormat>
  <Paragraphs>39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 Theme</vt:lpstr>
      <vt:lpstr>Improving registration of births, stillbirths, and deaths  </vt:lpstr>
      <vt:lpstr>Guidance on Health Sector Contributions  to Improving Civil Registration on births and deaths</vt:lpstr>
      <vt:lpstr>Missed opportunities: Birth registration lags behind maternal health  services and immunization coverage</vt:lpstr>
      <vt:lpstr>Generic processes for vital events registration</vt:lpstr>
      <vt:lpstr>Premises and principles</vt:lpstr>
      <vt:lpstr>PowerPoint Presentation</vt:lpstr>
      <vt:lpstr>Proactive Role of the Health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Gloria Mathenge</cp:lastModifiedBy>
  <cp:revision>30</cp:revision>
  <dcterms:created xsi:type="dcterms:W3CDTF">2022-09-20T01:45:54Z</dcterms:created>
  <dcterms:modified xsi:type="dcterms:W3CDTF">2024-01-30T05:58:25Z</dcterms:modified>
</cp:coreProperties>
</file>