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80" r:id="rId2"/>
    <p:sldId id="381" r:id="rId3"/>
    <p:sldId id="384" r:id="rId4"/>
    <p:sldId id="389" r:id="rId5"/>
    <p:sldId id="388" r:id="rId6"/>
    <p:sldId id="385" r:id="rId7"/>
    <p:sldId id="387" r:id="rId8"/>
    <p:sldId id="386" r:id="rId9"/>
    <p:sldId id="390" r:id="rId10"/>
    <p:sldId id="391" r:id="rId11"/>
    <p:sldId id="392" r:id="rId12"/>
    <p:sldId id="3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autoAdjust="0"/>
    <p:restoredTop sz="82711"/>
  </p:normalViewPr>
  <p:slideViewPr>
    <p:cSldViewPr snapToGrid="0">
      <p:cViewPr varScale="1">
        <p:scale>
          <a:sx n="86" d="100"/>
          <a:sy n="86" d="100"/>
        </p:scale>
        <p:origin x="13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092B0-241E-4B4B-9AD5-DB45FA0720A1}"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1D094DEC-D6C6-429D-81DF-8E3807859ACA}">
      <dgm:prSet/>
      <dgm:spPr/>
      <dgm:t>
        <a:bodyPr/>
        <a:lstStyle/>
        <a:p>
          <a:r>
            <a:rPr lang="en-GB" dirty="0"/>
            <a:t>Section 1. Civil registration and vital statistics information systems</a:t>
          </a:r>
          <a:endParaRPr lang="en-US" dirty="0"/>
        </a:p>
      </dgm:t>
    </dgm:pt>
    <dgm:pt modelId="{1B6261DA-1B04-445F-8681-478082ED9A55}" type="parTrans" cxnId="{8A8006BE-7BCB-4494-925D-7054352A608D}">
      <dgm:prSet/>
      <dgm:spPr/>
      <dgm:t>
        <a:bodyPr/>
        <a:lstStyle/>
        <a:p>
          <a:endParaRPr lang="en-US"/>
        </a:p>
      </dgm:t>
    </dgm:pt>
    <dgm:pt modelId="{633215C8-9761-431D-9FAA-7A1C8ECB3127}" type="sibTrans" cxnId="{8A8006BE-7BCB-4494-925D-7054352A608D}">
      <dgm:prSet/>
      <dgm:spPr/>
      <dgm:t>
        <a:bodyPr/>
        <a:lstStyle/>
        <a:p>
          <a:endParaRPr lang="en-US"/>
        </a:p>
      </dgm:t>
    </dgm:pt>
    <dgm:pt modelId="{B410E1F9-8F90-40AC-A9B5-8D7A0D095D12}">
      <dgm:prSet/>
      <dgm:spPr/>
      <dgm:t>
        <a:bodyPr/>
        <a:lstStyle/>
        <a:p>
          <a:r>
            <a:rPr lang="en-GB" dirty="0"/>
            <a:t>Section 2. Current status and challenges relating to CRVS IS</a:t>
          </a:r>
          <a:endParaRPr lang="en-US" dirty="0"/>
        </a:p>
      </dgm:t>
    </dgm:pt>
    <dgm:pt modelId="{C9F58D50-A923-4DA2-86E0-EADE952C8B8D}" type="parTrans" cxnId="{D2A692D8-439F-48BB-BD4F-1C78221D0468}">
      <dgm:prSet/>
      <dgm:spPr/>
      <dgm:t>
        <a:bodyPr/>
        <a:lstStyle/>
        <a:p>
          <a:endParaRPr lang="en-US"/>
        </a:p>
      </dgm:t>
    </dgm:pt>
    <dgm:pt modelId="{6B08CFC5-3B9D-46D8-A00C-4A1F1E9F1FC2}" type="sibTrans" cxnId="{D2A692D8-439F-48BB-BD4F-1C78221D0468}">
      <dgm:prSet/>
      <dgm:spPr/>
      <dgm:t>
        <a:bodyPr/>
        <a:lstStyle/>
        <a:p>
          <a:endParaRPr lang="en-US"/>
        </a:p>
      </dgm:t>
    </dgm:pt>
    <dgm:pt modelId="{B5CA173F-E281-4E92-8E6B-0849EFF46B46}">
      <dgm:prSet/>
      <dgm:spPr/>
      <dgm:t>
        <a:bodyPr/>
        <a:lstStyle/>
        <a:p>
          <a:r>
            <a:rPr lang="en-GB" dirty="0"/>
            <a:t>Section 3. Best practices of CRVS information systems</a:t>
          </a:r>
          <a:endParaRPr lang="en-US" dirty="0"/>
        </a:p>
      </dgm:t>
    </dgm:pt>
    <dgm:pt modelId="{562F3EF3-58B0-48E2-839F-D2EF354E7198}" type="parTrans" cxnId="{98C18C72-BF27-4617-A46A-1D680CA8EE56}">
      <dgm:prSet/>
      <dgm:spPr/>
      <dgm:t>
        <a:bodyPr/>
        <a:lstStyle/>
        <a:p>
          <a:endParaRPr lang="en-US"/>
        </a:p>
      </dgm:t>
    </dgm:pt>
    <dgm:pt modelId="{7E1E5289-3DAE-4C84-836D-920FFF1B237C}" type="sibTrans" cxnId="{98C18C72-BF27-4617-A46A-1D680CA8EE56}">
      <dgm:prSet/>
      <dgm:spPr/>
      <dgm:t>
        <a:bodyPr/>
        <a:lstStyle/>
        <a:p>
          <a:endParaRPr lang="en-US"/>
        </a:p>
      </dgm:t>
    </dgm:pt>
    <dgm:pt modelId="{727484CE-F54B-461B-ABB0-695ADEB28449}">
      <dgm:prSet/>
      <dgm:spPr/>
      <dgm:t>
        <a:bodyPr/>
        <a:lstStyle/>
        <a:p>
          <a:r>
            <a:rPr lang="en-GB"/>
            <a:t>Section 4. Challenges and opportunities for CRVS systems</a:t>
          </a:r>
          <a:endParaRPr lang="en-US"/>
        </a:p>
      </dgm:t>
    </dgm:pt>
    <dgm:pt modelId="{399A9046-7031-4EA0-9B07-249165C9B149}" type="parTrans" cxnId="{163C248F-1A06-44E7-A1FD-795861E02B19}">
      <dgm:prSet/>
      <dgm:spPr/>
      <dgm:t>
        <a:bodyPr/>
        <a:lstStyle/>
        <a:p>
          <a:endParaRPr lang="en-US"/>
        </a:p>
      </dgm:t>
    </dgm:pt>
    <dgm:pt modelId="{CE84E3A8-2D19-47F2-AFCD-799D7C49EDA7}" type="sibTrans" cxnId="{163C248F-1A06-44E7-A1FD-795861E02B19}">
      <dgm:prSet/>
      <dgm:spPr/>
      <dgm:t>
        <a:bodyPr/>
        <a:lstStyle/>
        <a:p>
          <a:endParaRPr lang="en-US"/>
        </a:p>
      </dgm:t>
    </dgm:pt>
    <dgm:pt modelId="{73BDB644-928E-4057-853C-5E8527327270}">
      <dgm:prSet/>
      <dgm:spPr/>
      <dgm:t>
        <a:bodyPr/>
        <a:lstStyle/>
        <a:p>
          <a:r>
            <a:rPr lang="en-GB"/>
            <a:t>Section 5. Reflections on design principles for modernizing CRVS IS</a:t>
          </a:r>
          <a:endParaRPr lang="en-US"/>
        </a:p>
      </dgm:t>
    </dgm:pt>
    <dgm:pt modelId="{9E90A54D-04BF-48EB-9162-B6108D074EF9}" type="parTrans" cxnId="{4212D503-4430-4F99-ADA9-6B05B13C273A}">
      <dgm:prSet/>
      <dgm:spPr/>
      <dgm:t>
        <a:bodyPr/>
        <a:lstStyle/>
        <a:p>
          <a:endParaRPr lang="en-US"/>
        </a:p>
      </dgm:t>
    </dgm:pt>
    <dgm:pt modelId="{BBF321C6-A61A-4B27-9229-8E638592C347}" type="sibTrans" cxnId="{4212D503-4430-4F99-ADA9-6B05B13C273A}">
      <dgm:prSet/>
      <dgm:spPr/>
      <dgm:t>
        <a:bodyPr/>
        <a:lstStyle/>
        <a:p>
          <a:endParaRPr lang="en-US"/>
        </a:p>
      </dgm:t>
    </dgm:pt>
    <dgm:pt modelId="{638200A6-E30E-AA43-8A06-6F6C99A6444C}" type="pres">
      <dgm:prSet presAssocID="{9B1092B0-241E-4B4B-9AD5-DB45FA0720A1}" presName="vert0" presStyleCnt="0">
        <dgm:presLayoutVars>
          <dgm:dir/>
          <dgm:animOne val="branch"/>
          <dgm:animLvl val="lvl"/>
        </dgm:presLayoutVars>
      </dgm:prSet>
      <dgm:spPr/>
    </dgm:pt>
    <dgm:pt modelId="{DE93CE51-FCD7-2640-A8B5-F1A4021BE970}" type="pres">
      <dgm:prSet presAssocID="{1D094DEC-D6C6-429D-81DF-8E3807859ACA}" presName="thickLine" presStyleLbl="alignNode1" presStyleIdx="0" presStyleCnt="5"/>
      <dgm:spPr/>
    </dgm:pt>
    <dgm:pt modelId="{3F48033C-274E-9546-9231-7880DAA44AEC}" type="pres">
      <dgm:prSet presAssocID="{1D094DEC-D6C6-429D-81DF-8E3807859ACA}" presName="horz1" presStyleCnt="0"/>
      <dgm:spPr/>
    </dgm:pt>
    <dgm:pt modelId="{16B36535-8A1C-5B42-803F-E383F472561D}" type="pres">
      <dgm:prSet presAssocID="{1D094DEC-D6C6-429D-81DF-8E3807859ACA}" presName="tx1" presStyleLbl="revTx" presStyleIdx="0" presStyleCnt="5" custLinFactNeighborX="8" custLinFactNeighborY="-5801"/>
      <dgm:spPr/>
    </dgm:pt>
    <dgm:pt modelId="{66E05019-0B5D-E64F-B5BF-9C0EBE1CFEFB}" type="pres">
      <dgm:prSet presAssocID="{1D094DEC-D6C6-429D-81DF-8E3807859ACA}" presName="vert1" presStyleCnt="0"/>
      <dgm:spPr/>
    </dgm:pt>
    <dgm:pt modelId="{9AF9142B-DF8A-AE4D-8AD7-5D7087AA81D7}" type="pres">
      <dgm:prSet presAssocID="{B410E1F9-8F90-40AC-A9B5-8D7A0D095D12}" presName="thickLine" presStyleLbl="alignNode1" presStyleIdx="1" presStyleCnt="5"/>
      <dgm:spPr/>
    </dgm:pt>
    <dgm:pt modelId="{E7CBE275-7346-994F-B0EE-EF34AC5CCBE2}" type="pres">
      <dgm:prSet presAssocID="{B410E1F9-8F90-40AC-A9B5-8D7A0D095D12}" presName="horz1" presStyleCnt="0"/>
      <dgm:spPr/>
    </dgm:pt>
    <dgm:pt modelId="{1F3B8549-B0D0-9046-A0BE-BC9AB11CA922}" type="pres">
      <dgm:prSet presAssocID="{B410E1F9-8F90-40AC-A9B5-8D7A0D095D12}" presName="tx1" presStyleLbl="revTx" presStyleIdx="1" presStyleCnt="5"/>
      <dgm:spPr/>
    </dgm:pt>
    <dgm:pt modelId="{9A6D2307-C424-0643-B2D6-E7B97D667103}" type="pres">
      <dgm:prSet presAssocID="{B410E1F9-8F90-40AC-A9B5-8D7A0D095D12}" presName="vert1" presStyleCnt="0"/>
      <dgm:spPr/>
    </dgm:pt>
    <dgm:pt modelId="{3ED70882-5A4F-1A45-A261-2EA978242AA2}" type="pres">
      <dgm:prSet presAssocID="{B5CA173F-E281-4E92-8E6B-0849EFF46B46}" presName="thickLine" presStyleLbl="alignNode1" presStyleIdx="2" presStyleCnt="5"/>
      <dgm:spPr/>
    </dgm:pt>
    <dgm:pt modelId="{53242518-4395-9349-89BD-0C838FAE2D14}" type="pres">
      <dgm:prSet presAssocID="{B5CA173F-E281-4E92-8E6B-0849EFF46B46}" presName="horz1" presStyleCnt="0"/>
      <dgm:spPr/>
    </dgm:pt>
    <dgm:pt modelId="{F25A96B4-1331-B645-9A79-1DCA28349530}" type="pres">
      <dgm:prSet presAssocID="{B5CA173F-E281-4E92-8E6B-0849EFF46B46}" presName="tx1" presStyleLbl="revTx" presStyleIdx="2" presStyleCnt="5"/>
      <dgm:spPr/>
    </dgm:pt>
    <dgm:pt modelId="{3B4A7BC9-434C-9D49-B316-43F835C004A5}" type="pres">
      <dgm:prSet presAssocID="{B5CA173F-E281-4E92-8E6B-0849EFF46B46}" presName="vert1" presStyleCnt="0"/>
      <dgm:spPr/>
    </dgm:pt>
    <dgm:pt modelId="{545AC833-D996-3D45-BA26-C9F91D64182D}" type="pres">
      <dgm:prSet presAssocID="{727484CE-F54B-461B-ABB0-695ADEB28449}" presName="thickLine" presStyleLbl="alignNode1" presStyleIdx="3" presStyleCnt="5"/>
      <dgm:spPr/>
    </dgm:pt>
    <dgm:pt modelId="{F5F74756-B5D5-6248-8605-4447E6255DBF}" type="pres">
      <dgm:prSet presAssocID="{727484CE-F54B-461B-ABB0-695ADEB28449}" presName="horz1" presStyleCnt="0"/>
      <dgm:spPr/>
    </dgm:pt>
    <dgm:pt modelId="{76469137-DDC7-AF4C-B682-549E1FB8065B}" type="pres">
      <dgm:prSet presAssocID="{727484CE-F54B-461B-ABB0-695ADEB28449}" presName="tx1" presStyleLbl="revTx" presStyleIdx="3" presStyleCnt="5"/>
      <dgm:spPr/>
    </dgm:pt>
    <dgm:pt modelId="{D8ACE7BB-69FE-A747-8991-BF38BC5F1801}" type="pres">
      <dgm:prSet presAssocID="{727484CE-F54B-461B-ABB0-695ADEB28449}" presName="vert1" presStyleCnt="0"/>
      <dgm:spPr/>
    </dgm:pt>
    <dgm:pt modelId="{CC779B2C-E2BA-854A-B0D7-31E9EAE34B16}" type="pres">
      <dgm:prSet presAssocID="{73BDB644-928E-4057-853C-5E8527327270}" presName="thickLine" presStyleLbl="alignNode1" presStyleIdx="4" presStyleCnt="5"/>
      <dgm:spPr/>
    </dgm:pt>
    <dgm:pt modelId="{53DC2F3A-94FE-BF49-BFB6-0E34B9365E10}" type="pres">
      <dgm:prSet presAssocID="{73BDB644-928E-4057-853C-5E8527327270}" presName="horz1" presStyleCnt="0"/>
      <dgm:spPr/>
    </dgm:pt>
    <dgm:pt modelId="{3BEF455D-E1B2-EF43-9DFF-3C88ECEB2A09}" type="pres">
      <dgm:prSet presAssocID="{73BDB644-928E-4057-853C-5E8527327270}" presName="tx1" presStyleLbl="revTx" presStyleIdx="4" presStyleCnt="5"/>
      <dgm:spPr/>
    </dgm:pt>
    <dgm:pt modelId="{4ACB5367-3926-A74C-AFE6-9D1BFFD19AD9}" type="pres">
      <dgm:prSet presAssocID="{73BDB644-928E-4057-853C-5E8527327270}" presName="vert1" presStyleCnt="0"/>
      <dgm:spPr/>
    </dgm:pt>
  </dgm:ptLst>
  <dgm:cxnLst>
    <dgm:cxn modelId="{4212D503-4430-4F99-ADA9-6B05B13C273A}" srcId="{9B1092B0-241E-4B4B-9AD5-DB45FA0720A1}" destId="{73BDB644-928E-4057-853C-5E8527327270}" srcOrd="4" destOrd="0" parTransId="{9E90A54D-04BF-48EB-9162-B6108D074EF9}" sibTransId="{BBF321C6-A61A-4B27-9229-8E638592C347}"/>
    <dgm:cxn modelId="{A3074C63-3510-8944-BEEA-7AAEED60A7D4}" type="presOf" srcId="{9B1092B0-241E-4B4B-9AD5-DB45FA0720A1}" destId="{638200A6-E30E-AA43-8A06-6F6C99A6444C}" srcOrd="0" destOrd="0" presId="urn:microsoft.com/office/officeart/2008/layout/LinedList"/>
    <dgm:cxn modelId="{BC17C466-D094-6749-90EE-256429F59A73}" type="presOf" srcId="{B410E1F9-8F90-40AC-A9B5-8D7A0D095D12}" destId="{1F3B8549-B0D0-9046-A0BE-BC9AB11CA922}" srcOrd="0" destOrd="0" presId="urn:microsoft.com/office/officeart/2008/layout/LinedList"/>
    <dgm:cxn modelId="{98C18C72-BF27-4617-A46A-1D680CA8EE56}" srcId="{9B1092B0-241E-4B4B-9AD5-DB45FA0720A1}" destId="{B5CA173F-E281-4E92-8E6B-0849EFF46B46}" srcOrd="2" destOrd="0" parTransId="{562F3EF3-58B0-48E2-839F-D2EF354E7198}" sibTransId="{7E1E5289-3DAE-4C84-836D-920FFF1B237C}"/>
    <dgm:cxn modelId="{01702275-9284-4242-BF84-87E883D76212}" type="presOf" srcId="{B5CA173F-E281-4E92-8E6B-0849EFF46B46}" destId="{F25A96B4-1331-B645-9A79-1DCA28349530}" srcOrd="0" destOrd="0" presId="urn:microsoft.com/office/officeart/2008/layout/LinedList"/>
    <dgm:cxn modelId="{163C248F-1A06-44E7-A1FD-795861E02B19}" srcId="{9B1092B0-241E-4B4B-9AD5-DB45FA0720A1}" destId="{727484CE-F54B-461B-ABB0-695ADEB28449}" srcOrd="3" destOrd="0" parTransId="{399A9046-7031-4EA0-9B07-249165C9B149}" sibTransId="{CE84E3A8-2D19-47F2-AFCD-799D7C49EDA7}"/>
    <dgm:cxn modelId="{CA1EDC90-F8C9-D640-8767-C65F861D4A1E}" type="presOf" srcId="{1D094DEC-D6C6-429D-81DF-8E3807859ACA}" destId="{16B36535-8A1C-5B42-803F-E383F472561D}" srcOrd="0" destOrd="0" presId="urn:microsoft.com/office/officeart/2008/layout/LinedList"/>
    <dgm:cxn modelId="{8A8006BE-7BCB-4494-925D-7054352A608D}" srcId="{9B1092B0-241E-4B4B-9AD5-DB45FA0720A1}" destId="{1D094DEC-D6C6-429D-81DF-8E3807859ACA}" srcOrd="0" destOrd="0" parTransId="{1B6261DA-1B04-445F-8681-478082ED9A55}" sibTransId="{633215C8-9761-431D-9FAA-7A1C8ECB3127}"/>
    <dgm:cxn modelId="{8FE708CE-D500-C440-8F4B-8F860B5E6ADB}" type="presOf" srcId="{727484CE-F54B-461B-ABB0-695ADEB28449}" destId="{76469137-DDC7-AF4C-B682-549E1FB8065B}" srcOrd="0" destOrd="0" presId="urn:microsoft.com/office/officeart/2008/layout/LinedList"/>
    <dgm:cxn modelId="{823B93D2-06DE-D74A-8060-C428E0E056E8}" type="presOf" srcId="{73BDB644-928E-4057-853C-5E8527327270}" destId="{3BEF455D-E1B2-EF43-9DFF-3C88ECEB2A09}" srcOrd="0" destOrd="0" presId="urn:microsoft.com/office/officeart/2008/layout/LinedList"/>
    <dgm:cxn modelId="{D2A692D8-439F-48BB-BD4F-1C78221D0468}" srcId="{9B1092B0-241E-4B4B-9AD5-DB45FA0720A1}" destId="{B410E1F9-8F90-40AC-A9B5-8D7A0D095D12}" srcOrd="1" destOrd="0" parTransId="{C9F58D50-A923-4DA2-86E0-EADE952C8B8D}" sibTransId="{6B08CFC5-3B9D-46D8-A00C-4A1F1E9F1FC2}"/>
    <dgm:cxn modelId="{7355C13A-DAB4-3441-84C4-516B06E73EA3}" type="presParOf" srcId="{638200A6-E30E-AA43-8A06-6F6C99A6444C}" destId="{DE93CE51-FCD7-2640-A8B5-F1A4021BE970}" srcOrd="0" destOrd="0" presId="urn:microsoft.com/office/officeart/2008/layout/LinedList"/>
    <dgm:cxn modelId="{EBE9FD00-319F-0849-912A-808234E46ADB}" type="presParOf" srcId="{638200A6-E30E-AA43-8A06-6F6C99A6444C}" destId="{3F48033C-274E-9546-9231-7880DAA44AEC}" srcOrd="1" destOrd="0" presId="urn:microsoft.com/office/officeart/2008/layout/LinedList"/>
    <dgm:cxn modelId="{1C9770E4-24B3-9E4D-A1D9-DACB63BC02AF}" type="presParOf" srcId="{3F48033C-274E-9546-9231-7880DAA44AEC}" destId="{16B36535-8A1C-5B42-803F-E383F472561D}" srcOrd="0" destOrd="0" presId="urn:microsoft.com/office/officeart/2008/layout/LinedList"/>
    <dgm:cxn modelId="{822B84CE-D753-EE47-942A-993ACFC24B10}" type="presParOf" srcId="{3F48033C-274E-9546-9231-7880DAA44AEC}" destId="{66E05019-0B5D-E64F-B5BF-9C0EBE1CFEFB}" srcOrd="1" destOrd="0" presId="urn:microsoft.com/office/officeart/2008/layout/LinedList"/>
    <dgm:cxn modelId="{15FB5E8C-1121-4C4D-AFFC-1F61D87B4B6E}" type="presParOf" srcId="{638200A6-E30E-AA43-8A06-6F6C99A6444C}" destId="{9AF9142B-DF8A-AE4D-8AD7-5D7087AA81D7}" srcOrd="2" destOrd="0" presId="urn:microsoft.com/office/officeart/2008/layout/LinedList"/>
    <dgm:cxn modelId="{7A3D7EA9-21A3-9341-B910-0D964528F503}" type="presParOf" srcId="{638200A6-E30E-AA43-8A06-6F6C99A6444C}" destId="{E7CBE275-7346-994F-B0EE-EF34AC5CCBE2}" srcOrd="3" destOrd="0" presId="urn:microsoft.com/office/officeart/2008/layout/LinedList"/>
    <dgm:cxn modelId="{47D97086-DC7D-084D-A816-660C09D4F4E9}" type="presParOf" srcId="{E7CBE275-7346-994F-B0EE-EF34AC5CCBE2}" destId="{1F3B8549-B0D0-9046-A0BE-BC9AB11CA922}" srcOrd="0" destOrd="0" presId="urn:microsoft.com/office/officeart/2008/layout/LinedList"/>
    <dgm:cxn modelId="{43432244-1835-0044-87FA-999D9FCB5C5E}" type="presParOf" srcId="{E7CBE275-7346-994F-B0EE-EF34AC5CCBE2}" destId="{9A6D2307-C424-0643-B2D6-E7B97D667103}" srcOrd="1" destOrd="0" presId="urn:microsoft.com/office/officeart/2008/layout/LinedList"/>
    <dgm:cxn modelId="{2CDC0757-9195-CE4C-9B45-11BB14143205}" type="presParOf" srcId="{638200A6-E30E-AA43-8A06-6F6C99A6444C}" destId="{3ED70882-5A4F-1A45-A261-2EA978242AA2}" srcOrd="4" destOrd="0" presId="urn:microsoft.com/office/officeart/2008/layout/LinedList"/>
    <dgm:cxn modelId="{DC347F86-E785-3845-B887-BE631AC6D3EB}" type="presParOf" srcId="{638200A6-E30E-AA43-8A06-6F6C99A6444C}" destId="{53242518-4395-9349-89BD-0C838FAE2D14}" srcOrd="5" destOrd="0" presId="urn:microsoft.com/office/officeart/2008/layout/LinedList"/>
    <dgm:cxn modelId="{7266D78F-986F-0B4E-BD29-5875A056B972}" type="presParOf" srcId="{53242518-4395-9349-89BD-0C838FAE2D14}" destId="{F25A96B4-1331-B645-9A79-1DCA28349530}" srcOrd="0" destOrd="0" presId="urn:microsoft.com/office/officeart/2008/layout/LinedList"/>
    <dgm:cxn modelId="{8D55400A-6FD9-774F-A522-CA417C6D7A10}" type="presParOf" srcId="{53242518-4395-9349-89BD-0C838FAE2D14}" destId="{3B4A7BC9-434C-9D49-B316-43F835C004A5}" srcOrd="1" destOrd="0" presId="urn:microsoft.com/office/officeart/2008/layout/LinedList"/>
    <dgm:cxn modelId="{1D5D8D12-1649-1D45-944A-DCA8DBA71C5E}" type="presParOf" srcId="{638200A6-E30E-AA43-8A06-6F6C99A6444C}" destId="{545AC833-D996-3D45-BA26-C9F91D64182D}" srcOrd="6" destOrd="0" presId="urn:microsoft.com/office/officeart/2008/layout/LinedList"/>
    <dgm:cxn modelId="{F85B20DD-CA9E-A845-848F-4579D41AAA5F}" type="presParOf" srcId="{638200A6-E30E-AA43-8A06-6F6C99A6444C}" destId="{F5F74756-B5D5-6248-8605-4447E6255DBF}" srcOrd="7" destOrd="0" presId="urn:microsoft.com/office/officeart/2008/layout/LinedList"/>
    <dgm:cxn modelId="{044CBF07-698F-4D4C-BB1C-930FC84123DE}" type="presParOf" srcId="{F5F74756-B5D5-6248-8605-4447E6255DBF}" destId="{76469137-DDC7-AF4C-B682-549E1FB8065B}" srcOrd="0" destOrd="0" presId="urn:microsoft.com/office/officeart/2008/layout/LinedList"/>
    <dgm:cxn modelId="{BD511999-9033-454A-BD30-E4860EF4A0F4}" type="presParOf" srcId="{F5F74756-B5D5-6248-8605-4447E6255DBF}" destId="{D8ACE7BB-69FE-A747-8991-BF38BC5F1801}" srcOrd="1" destOrd="0" presId="urn:microsoft.com/office/officeart/2008/layout/LinedList"/>
    <dgm:cxn modelId="{85AFDF9E-6694-6543-B559-3ABD1F31EB44}" type="presParOf" srcId="{638200A6-E30E-AA43-8A06-6F6C99A6444C}" destId="{CC779B2C-E2BA-854A-B0D7-31E9EAE34B16}" srcOrd="8" destOrd="0" presId="urn:microsoft.com/office/officeart/2008/layout/LinedList"/>
    <dgm:cxn modelId="{34923625-9847-5141-90DC-E0686ABC4DB8}" type="presParOf" srcId="{638200A6-E30E-AA43-8A06-6F6C99A6444C}" destId="{53DC2F3A-94FE-BF49-BFB6-0E34B9365E10}" srcOrd="9" destOrd="0" presId="urn:microsoft.com/office/officeart/2008/layout/LinedList"/>
    <dgm:cxn modelId="{4895320A-533C-634B-B63C-D1D3B4DE96E1}" type="presParOf" srcId="{53DC2F3A-94FE-BF49-BFB6-0E34B9365E10}" destId="{3BEF455D-E1B2-EF43-9DFF-3C88ECEB2A09}" srcOrd="0" destOrd="0" presId="urn:microsoft.com/office/officeart/2008/layout/LinedList"/>
    <dgm:cxn modelId="{7FF23A95-06A8-2D4B-AC82-E7DA665E5BC0}" type="presParOf" srcId="{53DC2F3A-94FE-BF49-BFB6-0E34B9365E10}" destId="{4ACB5367-3926-A74C-AFE6-9D1BFFD19A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3CE51-FCD7-2640-A8B5-F1A4021BE970}">
      <dsp:nvSpPr>
        <dsp:cNvPr id="0" name=""/>
        <dsp:cNvSpPr/>
      </dsp:nvSpPr>
      <dsp:spPr>
        <a:xfrm>
          <a:off x="0" y="448"/>
          <a:ext cx="502573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6B36535-8A1C-5B42-803F-E383F472561D}">
      <dsp:nvSpPr>
        <dsp:cNvPr id="0" name=""/>
        <dsp:cNvSpPr/>
      </dsp:nvSpPr>
      <dsp:spPr>
        <a:xfrm>
          <a:off x="0" y="0"/>
          <a:ext cx="5025735" cy="73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Section 1. Civil registration and vital statistics information systems</a:t>
          </a:r>
          <a:endParaRPr lang="en-US" sz="2000" kern="1200" dirty="0"/>
        </a:p>
      </dsp:txBody>
      <dsp:txXfrm>
        <a:off x="0" y="0"/>
        <a:ext cx="5025735" cy="734535"/>
      </dsp:txXfrm>
    </dsp:sp>
    <dsp:sp modelId="{9AF9142B-DF8A-AE4D-8AD7-5D7087AA81D7}">
      <dsp:nvSpPr>
        <dsp:cNvPr id="0" name=""/>
        <dsp:cNvSpPr/>
      </dsp:nvSpPr>
      <dsp:spPr>
        <a:xfrm>
          <a:off x="0" y="734984"/>
          <a:ext cx="502573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F3B8549-B0D0-9046-A0BE-BC9AB11CA922}">
      <dsp:nvSpPr>
        <dsp:cNvPr id="0" name=""/>
        <dsp:cNvSpPr/>
      </dsp:nvSpPr>
      <dsp:spPr>
        <a:xfrm>
          <a:off x="0" y="734984"/>
          <a:ext cx="5025735" cy="73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Section 2. Current status and challenges relating to CRVS IS</a:t>
          </a:r>
          <a:endParaRPr lang="en-US" sz="2000" kern="1200" dirty="0"/>
        </a:p>
      </dsp:txBody>
      <dsp:txXfrm>
        <a:off x="0" y="734984"/>
        <a:ext cx="5025735" cy="734535"/>
      </dsp:txXfrm>
    </dsp:sp>
    <dsp:sp modelId="{3ED70882-5A4F-1A45-A261-2EA978242AA2}">
      <dsp:nvSpPr>
        <dsp:cNvPr id="0" name=""/>
        <dsp:cNvSpPr/>
      </dsp:nvSpPr>
      <dsp:spPr>
        <a:xfrm>
          <a:off x="0" y="1469520"/>
          <a:ext cx="502573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25A96B4-1331-B645-9A79-1DCA28349530}">
      <dsp:nvSpPr>
        <dsp:cNvPr id="0" name=""/>
        <dsp:cNvSpPr/>
      </dsp:nvSpPr>
      <dsp:spPr>
        <a:xfrm>
          <a:off x="0" y="1469520"/>
          <a:ext cx="5025735" cy="73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Section 3. Best practices of CRVS information systems</a:t>
          </a:r>
          <a:endParaRPr lang="en-US" sz="2000" kern="1200" dirty="0"/>
        </a:p>
      </dsp:txBody>
      <dsp:txXfrm>
        <a:off x="0" y="1469520"/>
        <a:ext cx="5025735" cy="734535"/>
      </dsp:txXfrm>
    </dsp:sp>
    <dsp:sp modelId="{545AC833-D996-3D45-BA26-C9F91D64182D}">
      <dsp:nvSpPr>
        <dsp:cNvPr id="0" name=""/>
        <dsp:cNvSpPr/>
      </dsp:nvSpPr>
      <dsp:spPr>
        <a:xfrm>
          <a:off x="0" y="2204055"/>
          <a:ext cx="502573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6469137-DDC7-AF4C-B682-549E1FB8065B}">
      <dsp:nvSpPr>
        <dsp:cNvPr id="0" name=""/>
        <dsp:cNvSpPr/>
      </dsp:nvSpPr>
      <dsp:spPr>
        <a:xfrm>
          <a:off x="0" y="2204055"/>
          <a:ext cx="5025735" cy="73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Section 4. Challenges and opportunities for CRVS systems</a:t>
          </a:r>
          <a:endParaRPr lang="en-US" sz="2000" kern="1200"/>
        </a:p>
      </dsp:txBody>
      <dsp:txXfrm>
        <a:off x="0" y="2204055"/>
        <a:ext cx="5025735" cy="734535"/>
      </dsp:txXfrm>
    </dsp:sp>
    <dsp:sp modelId="{CC779B2C-E2BA-854A-B0D7-31E9EAE34B16}">
      <dsp:nvSpPr>
        <dsp:cNvPr id="0" name=""/>
        <dsp:cNvSpPr/>
      </dsp:nvSpPr>
      <dsp:spPr>
        <a:xfrm>
          <a:off x="0" y="2938591"/>
          <a:ext cx="502573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BEF455D-E1B2-EF43-9DFF-3C88ECEB2A09}">
      <dsp:nvSpPr>
        <dsp:cNvPr id="0" name=""/>
        <dsp:cNvSpPr/>
      </dsp:nvSpPr>
      <dsp:spPr>
        <a:xfrm>
          <a:off x="0" y="2938591"/>
          <a:ext cx="5025735" cy="734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Section 5. Reflections on design principles for modernizing CRVS IS</a:t>
          </a:r>
          <a:endParaRPr lang="en-US" sz="2000" kern="1200"/>
        </a:p>
      </dsp:txBody>
      <dsp:txXfrm>
        <a:off x="0" y="2938591"/>
        <a:ext cx="5025735" cy="7345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F1F1F"/>
                </a:solidFill>
                <a:effectLst/>
                <a:latin typeface="Google Sans"/>
              </a:rPr>
              <a:t>The WHO CRVS Strategic Implementation Plan 2021-2025 aims to empower Member States to more effectively mobilize their health sector to lead, or contribute to, CRVS system strengthening efforts in order to ensure maximum benefit from routine data systems for policy and development.</a:t>
            </a:r>
            <a:endParaRPr lang="en-KE" dirty="0"/>
          </a:p>
        </p:txBody>
      </p:sp>
      <p:sp>
        <p:nvSpPr>
          <p:cNvPr id="4" name="Slide Number Placeholder 3"/>
          <p:cNvSpPr>
            <a:spLocks noGrp="1"/>
          </p:cNvSpPr>
          <p:nvPr>
            <p:ph type="sldNum" sz="quarter" idx="5"/>
          </p:nvPr>
        </p:nvSpPr>
        <p:spPr/>
        <p:txBody>
          <a:bodyPr/>
          <a:lstStyle/>
          <a:p>
            <a:fld id="{BB32DBDF-DABC-46E0-89F8-F735D360C2E5}" type="slidenum">
              <a:rPr lang="en-US" smtClean="0"/>
              <a:t>4</a:t>
            </a:fld>
            <a:endParaRPr lang="en-US"/>
          </a:p>
        </p:txBody>
      </p:sp>
    </p:spTree>
    <p:extLst>
      <p:ext uri="{BB962C8B-B14F-4D97-AF65-F5344CB8AC3E}">
        <p14:creationId xmlns:p14="http://schemas.microsoft.com/office/powerpoint/2010/main" val="200519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ho.int/data/data-collection-tools/score/tools/count-births-deaths-and-causes-of-deat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who.int/data/data-collection-tools/score/tools/count-births-deaths-and-causes-of-deat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4.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who.int/data/data-collection-tools/score/tools/count-births-deaths-and-causes-of-death/" TargetMode="External"/><Relationship Id="rId4" Type="http://schemas.openxmlformats.org/officeDocument/2006/relationships/hyperlink" Target="https://iris.who.int/handle/10665/34284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ho.int/publications/i/item/improving-the-quality-and-use-of-birth-death-and-cause-of-death-inform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who.int/publications-detail-redirect/civil-registration-and-vital-statistics-2013-challenges-best-practice-and-design-principles-for-modern-system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ho.int/docs/default-source/documents/ddi/wb-who-scalingup-investmentplan-2015-2024.pdf?sfvrsn=3beb3ff4_2"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data/data-collection-tools/score/tools/count-births-deaths-and-causes-of-death/"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iris.who.int/handle/10665/342847" TargetMode="External"/><Relationship Id="rId2" Type="http://schemas.openxmlformats.org/officeDocument/2006/relationships/hyperlink" Target="https://www.who.int/data/data-collection-tools/score/tools/count-births-deaths-and-causes-of-death/"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54966A0-ADB7-4D0B-8AE5-AACA88BFF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1768100" y="2694516"/>
            <a:ext cx="8434679" cy="1665851"/>
          </a:xfrm>
        </p:spPr>
        <p:txBody>
          <a:bodyPr anchor="b">
            <a:normAutofit/>
          </a:bodyPr>
          <a:lstStyle/>
          <a:p>
            <a:pPr algn="l"/>
            <a:r>
              <a:rPr lang="en-GB" sz="2800" kern="0" dirty="0">
                <a:effectLst/>
                <a:latin typeface="Times New Roman" panose="02020603050405020304" pitchFamily="18" charset="0"/>
                <a:ea typeface="Calibri" panose="020F0502020204030204" pitchFamily="34" charset="0"/>
              </a:rPr>
              <a:t>Improving registration of births, deaths</a:t>
            </a:r>
            <a:r>
              <a:rPr lang="en-KE" sz="1000" dirty="0">
                <a:effectLst/>
              </a:rPr>
              <a:t> </a:t>
            </a:r>
            <a:br>
              <a:rPr lang="en-US" dirty="0"/>
            </a:br>
            <a:endParaRPr lang="en-GB"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2625414" y="4360367"/>
            <a:ext cx="5780999" cy="1620824"/>
          </a:xfrm>
        </p:spPr>
        <p:txBody>
          <a:bodyPr anchor="t">
            <a:noAutofit/>
          </a:bodyPr>
          <a:lstStyle/>
          <a:p>
            <a:r>
              <a:rPr lang="en-US" sz="2800" b="1" dirty="0"/>
              <a:t>Hillary Kipruto</a:t>
            </a:r>
            <a:endParaRPr lang="en-US" sz="2800" dirty="0"/>
          </a:p>
          <a:p>
            <a:endParaRPr lang="en-US" sz="2800" dirty="0"/>
          </a:p>
          <a:p>
            <a:r>
              <a:rPr lang="en-US" sz="2800" dirty="0"/>
              <a:t>WHO</a:t>
            </a:r>
          </a:p>
        </p:txBody>
      </p:sp>
      <p:pic>
        <p:nvPicPr>
          <p:cNvPr id="17" name="Picture 16" descr="A logo with text and people in a circle&#10;&#10;Description automatically generated">
            <a:extLst>
              <a:ext uri="{FF2B5EF4-FFF2-40B4-BE49-F238E27FC236}">
                <a16:creationId xmlns:a16="http://schemas.microsoft.com/office/drawing/2014/main" id="{A36AE2AC-D5D4-4600-A046-3BC0985245F4}"/>
              </a:ext>
            </a:extLst>
          </p:cNvPr>
          <p:cNvPicPr>
            <a:picLocks noChangeAspect="1"/>
          </p:cNvPicPr>
          <p:nvPr/>
        </p:nvPicPr>
        <p:blipFill>
          <a:blip r:embed="rId2"/>
          <a:stretch>
            <a:fillRect/>
          </a:stretch>
        </p:blipFill>
        <p:spPr>
          <a:xfrm>
            <a:off x="125789" y="454347"/>
            <a:ext cx="4045639" cy="1665851"/>
          </a:xfrm>
          <a:prstGeom prst="rect">
            <a:avLst/>
          </a:prstGeom>
        </p:spPr>
      </p:pic>
      <p:graphicFrame>
        <p:nvGraphicFramePr>
          <p:cNvPr id="2" name="Table 1">
            <a:extLst>
              <a:ext uri="{FF2B5EF4-FFF2-40B4-BE49-F238E27FC236}">
                <a16:creationId xmlns:a16="http://schemas.microsoft.com/office/drawing/2014/main" id="{3BB4A5F2-B1F7-7303-DEE4-65E90F599601}"/>
              </a:ext>
            </a:extLst>
          </p:cNvPr>
          <p:cNvGraphicFramePr>
            <a:graphicFrameLocks noGrp="1"/>
          </p:cNvGraphicFramePr>
          <p:nvPr>
            <p:extLst>
              <p:ext uri="{D42A27DB-BD31-4B8C-83A1-F6EECF244321}">
                <p14:modId xmlns:p14="http://schemas.microsoft.com/office/powerpoint/2010/main" val="1209761187"/>
              </p:ext>
            </p:extLst>
          </p:nvPr>
        </p:nvGraphicFramePr>
        <p:xfrm>
          <a:off x="0" y="2074186"/>
          <a:ext cx="6741849" cy="370840"/>
        </p:xfrm>
        <a:graphic>
          <a:graphicData uri="http://schemas.openxmlformats.org/drawingml/2006/table">
            <a:tbl>
              <a:tblPr firstRow="1" bandRow="1">
                <a:tableStyleId>{5C22544A-7EE6-4342-B048-85BDC9FD1C3A}</a:tableStyleId>
              </a:tblPr>
              <a:tblGrid>
                <a:gridCol w="6741849">
                  <a:extLst>
                    <a:ext uri="{9D8B030D-6E8A-4147-A177-3AD203B41FA5}">
                      <a16:colId xmlns:a16="http://schemas.microsoft.com/office/drawing/2014/main" val="1751501259"/>
                    </a:ext>
                  </a:extLst>
                </a:gridCol>
              </a:tblGrid>
              <a:tr h="370840">
                <a:tc>
                  <a:txBody>
                    <a:bodyPr/>
                    <a:lstStyle/>
                    <a:p>
                      <a:endParaRPr lang="en-GB" dirty="0"/>
                    </a:p>
                  </a:txBody>
                  <a:tcPr>
                    <a:solidFill>
                      <a:schemeClr val="accent2"/>
                    </a:solidFill>
                  </a:tcPr>
                </a:tc>
                <a:extLst>
                  <a:ext uri="{0D108BD9-81ED-4DB2-BD59-A6C34878D82A}">
                    <a16:rowId xmlns:a16="http://schemas.microsoft.com/office/drawing/2014/main" val="2128909688"/>
                  </a:ext>
                </a:extLst>
              </a:tr>
            </a:tbl>
          </a:graphicData>
        </a:graphic>
      </p:graphicFrame>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6DF75-5E28-DB61-D14A-8B507358B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AF15D-647C-9575-6DD6-BBEA1ED7D4B2}"/>
              </a:ext>
            </a:extLst>
          </p:cNvPr>
          <p:cNvSpPr>
            <a:spLocks noGrp="1"/>
          </p:cNvSpPr>
          <p:nvPr>
            <p:ph type="title"/>
          </p:nvPr>
        </p:nvSpPr>
        <p:spPr/>
        <p:txBody>
          <a:bodyPr/>
          <a:lstStyle/>
          <a:p>
            <a:r>
              <a:rPr lang="en-US" b="1" dirty="0">
                <a:solidFill>
                  <a:srgbClr val="00B050"/>
                </a:solidFill>
              </a:rPr>
              <a:t>Technical Resources available</a:t>
            </a:r>
            <a:endParaRPr lang="en-GB" b="1" dirty="0">
              <a:solidFill>
                <a:srgbClr val="00B050"/>
              </a:solidFill>
            </a:endParaRPr>
          </a:p>
        </p:txBody>
      </p:sp>
      <p:sp>
        <p:nvSpPr>
          <p:cNvPr id="3" name="Content Placeholder 2">
            <a:extLst>
              <a:ext uri="{FF2B5EF4-FFF2-40B4-BE49-F238E27FC236}">
                <a16:creationId xmlns:a16="http://schemas.microsoft.com/office/drawing/2014/main" id="{E7828454-92EF-6949-DA5A-46E3F440504B}"/>
              </a:ext>
            </a:extLst>
          </p:cNvPr>
          <p:cNvSpPr>
            <a:spLocks noGrp="1"/>
          </p:cNvSpPr>
          <p:nvPr>
            <p:ph idx="1"/>
          </p:nvPr>
        </p:nvSpPr>
        <p:spPr>
          <a:xfrm>
            <a:off x="838200" y="1690688"/>
            <a:ext cx="10363200" cy="4486275"/>
          </a:xfrm>
        </p:spPr>
        <p:txBody>
          <a:bodyPr>
            <a:normAutofit fontScale="40000" lnSpcReduction="20000"/>
          </a:bodyPr>
          <a:lstStyle/>
          <a:p>
            <a:pPr>
              <a:lnSpc>
                <a:spcPct val="150000"/>
              </a:lnSpc>
            </a:pPr>
            <a:endParaRPr lang="en-GB" sz="8000" u="sng" strike="noStrike" dirty="0">
              <a:effectLst/>
              <a:latin typeface="Book Antiqua" panose="02040602050305030304" pitchFamily="18" charset="0"/>
              <a:hlinkClick r:id="rId2"/>
            </a:endParaRPr>
          </a:p>
          <a:p>
            <a:pPr>
              <a:lnSpc>
                <a:spcPct val="150000"/>
              </a:lnSpc>
            </a:pPr>
            <a:r>
              <a:rPr lang="en-GB" sz="8000" u="sng" strike="noStrike" dirty="0">
                <a:effectLst/>
                <a:latin typeface="Book Antiqua" panose="02040602050305030304" pitchFamily="18" charset="0"/>
                <a:hlinkClick r:id="rId2"/>
              </a:rPr>
              <a:t>Verbal autopsy standards: ascertaining and attributing causes of death tool</a:t>
            </a:r>
          </a:p>
          <a:p>
            <a:pPr marL="0" indent="0">
              <a:lnSpc>
                <a:spcPct val="150000"/>
              </a:lnSpc>
              <a:buNone/>
            </a:pPr>
            <a:endParaRPr lang="en-GB" sz="8000" dirty="0">
              <a:latin typeface="Book Antiqua" panose="02040602050305030304" pitchFamily="18" charset="0"/>
            </a:endParaRPr>
          </a:p>
          <a:p>
            <a:pPr>
              <a:lnSpc>
                <a:spcPct val="150000"/>
              </a:lnSpc>
            </a:pPr>
            <a:r>
              <a:rPr lang="en-GB" sz="8000" dirty="0">
                <a:latin typeface="Book Antiqua" panose="02040602050305030304" pitchFamily="18" charset="0"/>
              </a:rPr>
              <a:t>WHO AFRO Regional Training on Medical Certification and Cause of death </a:t>
            </a:r>
          </a:p>
          <a:p>
            <a:pPr marL="514350" indent="-514350">
              <a:lnSpc>
                <a:spcPct val="150000"/>
              </a:lnSpc>
              <a:buFont typeface="+mj-lt"/>
              <a:buAutoNum type="arabicPeriod"/>
            </a:pPr>
            <a:endParaRPr lang="en-GB" b="1" i="0" u="sng" strike="noStrike" dirty="0">
              <a:effectLst/>
              <a:latin typeface="Noto Sans" panose="020B0502040504020204" pitchFamily="34" charset="0"/>
              <a:hlinkClick r:id="rId2"/>
            </a:endParaRPr>
          </a:p>
          <a:p>
            <a:pPr marL="514350" indent="-514350">
              <a:lnSpc>
                <a:spcPct val="150000"/>
              </a:lnSpc>
              <a:buFont typeface="+mj-lt"/>
              <a:buAutoNum type="arabicPeriod"/>
            </a:pPr>
            <a:endParaRPr lang="en-US" dirty="0"/>
          </a:p>
          <a:p>
            <a:pPr marL="514350" indent="-514350">
              <a:lnSpc>
                <a:spcPct val="150000"/>
              </a:lnSpc>
              <a:buFont typeface="+mj-lt"/>
              <a:buAutoNum type="arabicPeriod"/>
            </a:pPr>
            <a:endParaRPr lang="en-US" dirty="0"/>
          </a:p>
          <a:p>
            <a:pPr marL="0" indent="0">
              <a:lnSpc>
                <a:spcPct val="15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42365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F6394-4534-0BBA-B35A-BB21EAE64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76389-CA1D-B65B-6E96-2FD51DBDACCD}"/>
              </a:ext>
            </a:extLst>
          </p:cNvPr>
          <p:cNvSpPr>
            <a:spLocks noGrp="1"/>
          </p:cNvSpPr>
          <p:nvPr>
            <p:ph type="title"/>
          </p:nvPr>
        </p:nvSpPr>
        <p:spPr/>
        <p:txBody>
          <a:bodyPr/>
          <a:lstStyle/>
          <a:p>
            <a:r>
              <a:rPr lang="en-US" b="1" dirty="0">
                <a:solidFill>
                  <a:srgbClr val="00B050"/>
                </a:solidFill>
              </a:rPr>
              <a:t>Technical Resources available</a:t>
            </a:r>
            <a:endParaRPr lang="en-GB" b="1" dirty="0">
              <a:solidFill>
                <a:srgbClr val="00B050"/>
              </a:solidFill>
            </a:endParaRPr>
          </a:p>
        </p:txBody>
      </p:sp>
      <p:sp>
        <p:nvSpPr>
          <p:cNvPr id="3" name="Content Placeholder 2">
            <a:extLst>
              <a:ext uri="{FF2B5EF4-FFF2-40B4-BE49-F238E27FC236}">
                <a16:creationId xmlns:a16="http://schemas.microsoft.com/office/drawing/2014/main" id="{F482ED6C-8B1D-0C0E-6B40-38172E315A44}"/>
              </a:ext>
            </a:extLst>
          </p:cNvPr>
          <p:cNvSpPr>
            <a:spLocks noGrp="1"/>
          </p:cNvSpPr>
          <p:nvPr>
            <p:ph idx="1"/>
          </p:nvPr>
        </p:nvSpPr>
        <p:spPr>
          <a:xfrm>
            <a:off x="838200" y="1690688"/>
            <a:ext cx="10363200" cy="4486275"/>
          </a:xfrm>
        </p:spPr>
        <p:txBody>
          <a:bodyPr>
            <a:normAutofit fontScale="25000" lnSpcReduction="20000"/>
          </a:bodyPr>
          <a:lstStyle/>
          <a:p>
            <a:pPr marL="0" indent="0">
              <a:lnSpc>
                <a:spcPct val="150000"/>
              </a:lnSpc>
              <a:buNone/>
            </a:pPr>
            <a:endParaRPr lang="en-GB" sz="8000" u="sng" strike="noStrike" dirty="0">
              <a:effectLst/>
              <a:latin typeface="Book Antiqua" panose="02040602050305030304" pitchFamily="18" charset="0"/>
              <a:hlinkClick r:id="rId2"/>
            </a:endParaRPr>
          </a:p>
          <a:p>
            <a:pPr>
              <a:lnSpc>
                <a:spcPct val="150000"/>
              </a:lnSpc>
            </a:pPr>
            <a:r>
              <a:rPr lang="en-GB" sz="8000" u="sng" strike="noStrike" dirty="0">
                <a:effectLst/>
                <a:latin typeface="Book Antiqua" panose="02040602050305030304" pitchFamily="18" charset="0"/>
                <a:hlinkClick r:id="rId2"/>
              </a:rPr>
              <a:t>Verbal autopsy standards: ascertaining and attributing causes of death tool</a:t>
            </a:r>
            <a:endParaRPr lang="en-GB" sz="8000" u="sng" strike="noStrike" dirty="0">
              <a:effectLst/>
              <a:latin typeface="Book Antiqua" panose="02040602050305030304" pitchFamily="18" charset="0"/>
            </a:endParaRPr>
          </a:p>
          <a:p>
            <a:pPr>
              <a:lnSpc>
                <a:spcPct val="150000"/>
              </a:lnSpc>
            </a:pPr>
            <a:endParaRPr lang="en-GB" sz="8000" dirty="0">
              <a:latin typeface="Book Antiqua" panose="02040602050305030304" pitchFamily="18" charset="0"/>
            </a:endParaRPr>
          </a:p>
          <a:p>
            <a:pPr>
              <a:lnSpc>
                <a:spcPct val="150000"/>
              </a:lnSpc>
            </a:pPr>
            <a:r>
              <a:rPr lang="en-GB" sz="8000" dirty="0">
                <a:latin typeface="Book Antiqua" panose="02040602050305030304" pitchFamily="18" charset="0"/>
              </a:rPr>
              <a:t>WHO AFRO Regional Training on Medical Certification and Cause of death </a:t>
            </a:r>
          </a:p>
          <a:p>
            <a:pPr marL="0" indent="0">
              <a:lnSpc>
                <a:spcPct val="150000"/>
              </a:lnSpc>
              <a:buNone/>
            </a:pPr>
            <a:endParaRPr lang="en-GB" sz="8000" dirty="0">
              <a:latin typeface="Book Antiqua" panose="02040602050305030304" pitchFamily="18" charset="0"/>
            </a:endParaRPr>
          </a:p>
          <a:p>
            <a:pPr>
              <a:lnSpc>
                <a:spcPct val="150000"/>
              </a:lnSpc>
            </a:pPr>
            <a:r>
              <a:rPr lang="en-GB" sz="8000" dirty="0">
                <a:latin typeface="Book Antiqua" panose="02040602050305030304" pitchFamily="18" charset="0"/>
              </a:rPr>
              <a:t>WHO AFRO Regional Framework for the acceleration of registration of deaths and cause of death information</a:t>
            </a:r>
          </a:p>
          <a:p>
            <a:pPr marL="514350" indent="-514350">
              <a:lnSpc>
                <a:spcPct val="150000"/>
              </a:lnSpc>
              <a:buFont typeface="+mj-lt"/>
              <a:buAutoNum type="arabicPeriod"/>
            </a:pPr>
            <a:endParaRPr lang="en-GB" b="1" i="0" u="sng" strike="noStrike" dirty="0">
              <a:effectLst/>
              <a:latin typeface="Noto Sans" panose="020B0502040504020204" pitchFamily="34" charset="0"/>
              <a:hlinkClick r:id="rId2"/>
            </a:endParaRPr>
          </a:p>
          <a:p>
            <a:pPr marL="514350" indent="-514350">
              <a:lnSpc>
                <a:spcPct val="150000"/>
              </a:lnSpc>
              <a:buFont typeface="+mj-lt"/>
              <a:buAutoNum type="arabicPeriod"/>
            </a:pPr>
            <a:endParaRPr lang="en-US" dirty="0"/>
          </a:p>
          <a:p>
            <a:pPr marL="514350" indent="-514350">
              <a:lnSpc>
                <a:spcPct val="150000"/>
              </a:lnSpc>
              <a:buFont typeface="+mj-lt"/>
              <a:buAutoNum type="arabicPeriod"/>
            </a:pPr>
            <a:endParaRPr lang="en-US" dirty="0"/>
          </a:p>
          <a:p>
            <a:pPr marL="0" indent="0">
              <a:lnSpc>
                <a:spcPct val="15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356451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2"/>
          <a:stretch>
            <a:fillRect/>
          </a:stretch>
        </p:blipFill>
        <p:spPr>
          <a:xfrm>
            <a:off x="8365616" y="2664822"/>
            <a:ext cx="2565240" cy="359687"/>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3"/>
          <a:stretch>
            <a:fillRect/>
          </a:stretch>
        </p:blipFill>
        <p:spPr>
          <a:xfrm>
            <a:off x="9099056" y="4438763"/>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4"/>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5"/>
          <a:stretch>
            <a:fillRect/>
          </a:stretch>
        </p:blipFill>
        <p:spPr>
          <a:xfrm>
            <a:off x="8126715" y="2154555"/>
            <a:ext cx="591683" cy="343188"/>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6"/>
          <a:stretch>
            <a:fillRect/>
          </a:stretch>
        </p:blipFill>
        <p:spPr>
          <a:xfrm>
            <a:off x="10225218" y="1571565"/>
            <a:ext cx="812881" cy="363216"/>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7"/>
          <a:stretch>
            <a:fillRect/>
          </a:stretch>
        </p:blipFill>
        <p:spPr>
          <a:xfrm>
            <a:off x="10204052" y="433602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8"/>
          <a:stretch>
            <a:fillRect/>
          </a:stretch>
        </p:blipFill>
        <p:spPr>
          <a:xfrm>
            <a:off x="9837715" y="5081283"/>
            <a:ext cx="993597" cy="317084"/>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9"/>
          <a:stretch>
            <a:fillRect/>
          </a:stretch>
        </p:blipFill>
        <p:spPr>
          <a:xfrm>
            <a:off x="8983351" y="2169058"/>
            <a:ext cx="1033104" cy="381291"/>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0"/>
          <a:stretch>
            <a:fillRect/>
          </a:stretch>
        </p:blipFill>
        <p:spPr>
          <a:xfrm>
            <a:off x="7889036" y="1415168"/>
            <a:ext cx="2119488" cy="634792"/>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1"/>
          <a:stretch>
            <a:fillRect/>
          </a:stretch>
        </p:blipFill>
        <p:spPr>
          <a:xfrm>
            <a:off x="10665903" y="1985341"/>
            <a:ext cx="642457" cy="641250"/>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2"/>
          <a:stretch>
            <a:fillRect/>
          </a:stretch>
        </p:blipFill>
        <p:spPr>
          <a:xfrm>
            <a:off x="8264556" y="864847"/>
            <a:ext cx="1676856" cy="4106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3"/>
          <a:stretch>
            <a:fillRect/>
          </a:stretch>
        </p:blipFill>
        <p:spPr>
          <a:xfrm>
            <a:off x="9974968" y="890189"/>
            <a:ext cx="889900" cy="339010"/>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4"/>
          <a:stretch>
            <a:fillRect/>
          </a:stretch>
        </p:blipFill>
        <p:spPr>
          <a:xfrm>
            <a:off x="7785435" y="4453190"/>
            <a:ext cx="1192600" cy="391394"/>
          </a:xfrm>
          <a:prstGeom prst="rect">
            <a:avLst/>
          </a:prstGeom>
        </p:spPr>
      </p:pic>
      <p:pic>
        <p:nvPicPr>
          <p:cNvPr id="13" name="Picture 12">
            <a:extLst>
              <a:ext uri="{FF2B5EF4-FFF2-40B4-BE49-F238E27FC236}">
                <a16:creationId xmlns:a16="http://schemas.microsoft.com/office/drawing/2014/main" id="{48A809B1-A5D4-42DF-9532-BF72C4A1645B}"/>
              </a:ext>
            </a:extLst>
          </p:cNvPr>
          <p:cNvPicPr>
            <a:picLocks noChangeAspect="1"/>
          </p:cNvPicPr>
          <p:nvPr/>
        </p:nvPicPr>
        <p:blipFill>
          <a:blip r:embed="rId15"/>
          <a:stretch>
            <a:fillRect/>
          </a:stretch>
        </p:blipFill>
        <p:spPr>
          <a:xfrm>
            <a:off x="10199990" y="2000859"/>
            <a:ext cx="325841" cy="612053"/>
          </a:xfrm>
          <a:prstGeom prst="rect">
            <a:avLst/>
          </a:prstGeom>
        </p:spPr>
      </p:pic>
      <p:pic>
        <p:nvPicPr>
          <p:cNvPr id="14" name="Picture 13">
            <a:extLst>
              <a:ext uri="{FF2B5EF4-FFF2-40B4-BE49-F238E27FC236}">
                <a16:creationId xmlns:a16="http://schemas.microsoft.com/office/drawing/2014/main" id="{5E0A4D6B-685E-4611-8679-AF437695DE0D}"/>
              </a:ext>
            </a:extLst>
          </p:cNvPr>
          <p:cNvPicPr>
            <a:picLocks noChangeAspect="1"/>
          </p:cNvPicPr>
          <p:nvPr/>
        </p:nvPicPr>
        <p:blipFill>
          <a:blip r:embed="rId16"/>
          <a:stretch>
            <a:fillRect/>
          </a:stretch>
        </p:blipFill>
        <p:spPr>
          <a:xfrm>
            <a:off x="8326503" y="5066317"/>
            <a:ext cx="1192601" cy="306038"/>
          </a:xfrm>
          <a:prstGeom prst="rect">
            <a:avLst/>
          </a:prstGeom>
        </p:spPr>
      </p:pic>
      <p:pic>
        <p:nvPicPr>
          <p:cNvPr id="20" name="Picture 19" descr="A logo with text and people in a circle&#10;&#10;Description automatically generated">
            <a:extLst>
              <a:ext uri="{FF2B5EF4-FFF2-40B4-BE49-F238E27FC236}">
                <a16:creationId xmlns:a16="http://schemas.microsoft.com/office/drawing/2014/main" id="{9679FBB4-7AD9-427B-6E93-370825E99DB2}"/>
              </a:ext>
            </a:extLst>
          </p:cNvPr>
          <p:cNvPicPr>
            <a:picLocks noChangeAspect="1"/>
          </p:cNvPicPr>
          <p:nvPr/>
        </p:nvPicPr>
        <p:blipFill>
          <a:blip r:embed="rId17"/>
          <a:stretch>
            <a:fillRect/>
          </a:stretch>
        </p:blipFill>
        <p:spPr>
          <a:xfrm>
            <a:off x="725401" y="2039139"/>
            <a:ext cx="4045639" cy="1665851"/>
          </a:xfrm>
          <a:prstGeom prst="rect">
            <a:avLst/>
          </a:prstGeom>
        </p:spPr>
      </p:pic>
      <p:pic>
        <p:nvPicPr>
          <p:cNvPr id="21" name="Picture 20" descr="A close-up of text&#10;&#10;Description automatically generated">
            <a:extLst>
              <a:ext uri="{FF2B5EF4-FFF2-40B4-BE49-F238E27FC236}">
                <a16:creationId xmlns:a16="http://schemas.microsoft.com/office/drawing/2014/main" id="{5836CDC7-60A4-5FCB-5CC8-938A299DF259}"/>
              </a:ext>
            </a:extLst>
          </p:cNvPr>
          <p:cNvPicPr>
            <a:picLocks noChangeAspect="1"/>
          </p:cNvPicPr>
          <p:nvPr/>
        </p:nvPicPr>
        <p:blipFill>
          <a:blip r:embed="rId18"/>
          <a:stretch>
            <a:fillRect/>
          </a:stretch>
        </p:blipFill>
        <p:spPr>
          <a:xfrm>
            <a:off x="2262106" y="2872064"/>
            <a:ext cx="4045639" cy="1552528"/>
          </a:xfrm>
          <a:prstGeom prst="rect">
            <a:avLst/>
          </a:prstGeom>
        </p:spPr>
      </p:pic>
      <p:graphicFrame>
        <p:nvGraphicFramePr>
          <p:cNvPr id="22" name="Table 21">
            <a:extLst>
              <a:ext uri="{FF2B5EF4-FFF2-40B4-BE49-F238E27FC236}">
                <a16:creationId xmlns:a16="http://schemas.microsoft.com/office/drawing/2014/main" id="{BF7956AC-9967-2191-D1FD-1D77400BC874}"/>
              </a:ext>
            </a:extLst>
          </p:cNvPr>
          <p:cNvGraphicFramePr>
            <a:graphicFrameLocks noGrp="1"/>
          </p:cNvGraphicFramePr>
          <p:nvPr>
            <p:extLst>
              <p:ext uri="{D42A27DB-BD31-4B8C-83A1-F6EECF244321}">
                <p14:modId xmlns:p14="http://schemas.microsoft.com/office/powerpoint/2010/main" val="3792219567"/>
              </p:ext>
            </p:extLst>
          </p:nvPr>
        </p:nvGraphicFramePr>
        <p:xfrm>
          <a:off x="477012" y="4479252"/>
          <a:ext cx="6741849" cy="370840"/>
        </p:xfrm>
        <a:graphic>
          <a:graphicData uri="http://schemas.openxmlformats.org/drawingml/2006/table">
            <a:tbl>
              <a:tblPr firstRow="1" bandRow="1">
                <a:tableStyleId>{5C22544A-7EE6-4342-B048-85BDC9FD1C3A}</a:tableStyleId>
              </a:tblPr>
              <a:tblGrid>
                <a:gridCol w="6741849">
                  <a:extLst>
                    <a:ext uri="{9D8B030D-6E8A-4147-A177-3AD203B41FA5}">
                      <a16:colId xmlns:a16="http://schemas.microsoft.com/office/drawing/2014/main" val="1751501259"/>
                    </a:ext>
                  </a:extLst>
                </a:gridCol>
              </a:tblGrid>
              <a:tr h="370840">
                <a:tc>
                  <a:txBody>
                    <a:bodyPr/>
                    <a:lstStyle/>
                    <a:p>
                      <a:endParaRPr lang="en-GB" dirty="0"/>
                    </a:p>
                  </a:txBody>
                  <a:tcPr>
                    <a:solidFill>
                      <a:schemeClr val="accent2"/>
                    </a:solidFill>
                  </a:tcPr>
                </a:tc>
                <a:extLst>
                  <a:ext uri="{0D108BD9-81ED-4DB2-BD59-A6C34878D82A}">
                    <a16:rowId xmlns:a16="http://schemas.microsoft.com/office/drawing/2014/main" val="2128909688"/>
                  </a:ext>
                </a:extLst>
              </a:tr>
            </a:tbl>
          </a:graphicData>
        </a:graphic>
      </p:graphicFrame>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1171074" y="1396686"/>
            <a:ext cx="3240506" cy="4064628"/>
          </a:xfrm>
        </p:spPr>
        <p:txBody>
          <a:bodyPr>
            <a:normAutofit/>
          </a:bodyPr>
          <a:lstStyle/>
          <a:p>
            <a:r>
              <a:rPr lang="en-US" b="1">
                <a:solidFill>
                  <a:srgbClr val="FFFFFF"/>
                </a:solidFill>
              </a:rPr>
              <a:t>Content of presentation </a:t>
            </a:r>
            <a:endParaRPr lang="en-GB" b="1">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5370153" y="1526033"/>
            <a:ext cx="5536397" cy="3935281"/>
          </a:xfrm>
        </p:spPr>
        <p:txBody>
          <a:bodyPr>
            <a:normAutofit/>
          </a:bodyPr>
          <a:lstStyle/>
          <a:p>
            <a:pPr marL="514350" indent="-514350">
              <a:buFont typeface="+mj-lt"/>
              <a:buAutoNum type="arabicPeriod"/>
            </a:pPr>
            <a:r>
              <a:rPr lang="en-US" dirty="0"/>
              <a:t>Some Key consideration for improvement of registration of births and deaths</a:t>
            </a:r>
            <a:endParaRPr lang="en-US"/>
          </a:p>
          <a:p>
            <a:pPr marL="514350" indent="-514350">
              <a:buFont typeface="+mj-lt"/>
              <a:buAutoNum type="arabicPeriod"/>
            </a:pPr>
            <a:r>
              <a:rPr lang="en-US" dirty="0"/>
              <a:t>Technical resources available </a:t>
            </a:r>
            <a:endParaRPr lang="en-US"/>
          </a:p>
        </p:txBody>
      </p:sp>
    </p:spTree>
    <p:extLst>
      <p:ext uri="{BB962C8B-B14F-4D97-AF65-F5344CB8AC3E}">
        <p14:creationId xmlns:p14="http://schemas.microsoft.com/office/powerpoint/2010/main" val="38179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58A2E7-3715-1BFF-0251-36CD1E6933D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F10D8A-87C4-D95D-EB2F-ED6FEBC69637}"/>
              </a:ext>
            </a:extLst>
          </p:cNvPr>
          <p:cNvSpPr>
            <a:spLocks noGrp="1"/>
          </p:cNvSpPr>
          <p:nvPr>
            <p:ph type="title"/>
          </p:nvPr>
        </p:nvSpPr>
        <p:spPr>
          <a:xfrm>
            <a:off x="838200" y="365125"/>
            <a:ext cx="10515600" cy="1325563"/>
          </a:xfrm>
        </p:spPr>
        <p:txBody>
          <a:bodyPr>
            <a:normAutofit/>
          </a:bodyPr>
          <a:lstStyle/>
          <a:p>
            <a:pPr>
              <a:spcBef>
                <a:spcPts val="1000"/>
              </a:spcBef>
              <a:defRPr/>
            </a:pPr>
            <a:r>
              <a:rPr lang="en-US" b="1" dirty="0">
                <a:solidFill>
                  <a:srgbClr val="92D050"/>
                </a:solidFill>
              </a:rPr>
              <a:t>Some Key consideration for improvement of registration of births and deaths </a:t>
            </a:r>
            <a:endParaRPr lang="en-GB" b="1" dirty="0">
              <a:solidFill>
                <a:srgbClr val="92D050"/>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A30DE6-B55A-4039-EC89-1AAE35B07C5A}"/>
              </a:ext>
            </a:extLst>
          </p:cNvPr>
          <p:cNvSpPr>
            <a:spLocks noGrp="1"/>
          </p:cNvSpPr>
          <p:nvPr>
            <p:ph idx="1"/>
          </p:nvPr>
        </p:nvSpPr>
        <p:spPr>
          <a:xfrm>
            <a:off x="838200" y="1825625"/>
            <a:ext cx="10515600" cy="4351338"/>
          </a:xfrm>
        </p:spPr>
        <p:txBody>
          <a:bodyPr>
            <a:normAutofit/>
          </a:bodyPr>
          <a:lstStyle/>
          <a:p>
            <a:pPr marL="0" indent="0">
              <a:buNone/>
            </a:pPr>
            <a:r>
              <a:rPr lang="en-US" b="1" dirty="0">
                <a:latin typeface="Trebuchet MS" panose="020B0703020202090204" pitchFamily="34" charset="0"/>
                <a:cs typeface="Arial" panose="020B0604020202020204" pitchFamily="34" charset="0"/>
              </a:rPr>
              <a:t>Strengthening systems and capacity for:</a:t>
            </a:r>
          </a:p>
          <a:p>
            <a:pPr marL="742950" lvl="1" indent="-285750"/>
            <a:r>
              <a:rPr lang="en-US" dirty="0">
                <a:latin typeface="Trebuchet MS" panose="020B0703020202090204" pitchFamily="34" charset="0"/>
                <a:cs typeface="Arial" panose="020B0604020202020204" pitchFamily="34" charset="0"/>
              </a:rPr>
              <a:t>Governance for CRVS within the overall framework for national health information system</a:t>
            </a:r>
          </a:p>
          <a:p>
            <a:pPr marL="742950" lvl="1" indent="-285750"/>
            <a:endParaRPr lang="en-US" dirty="0">
              <a:latin typeface="Trebuchet MS" panose="020B0703020202090204" pitchFamily="34" charset="0"/>
              <a:cs typeface="Arial" panose="020B0604020202020204" pitchFamily="34" charset="0"/>
            </a:endParaRPr>
          </a:p>
          <a:p>
            <a:pPr marL="742950" lvl="1" indent="-285750"/>
            <a:r>
              <a:rPr lang="en-US" dirty="0">
                <a:latin typeface="Trebuchet MS" panose="020B0703020202090204" pitchFamily="34" charset="0"/>
                <a:cs typeface="Arial" panose="020B0604020202020204" pitchFamily="34" charset="0"/>
              </a:rPr>
              <a:t>Generation, storage and transmission of data</a:t>
            </a:r>
          </a:p>
          <a:p>
            <a:pPr marL="742950" lvl="1" indent="-285750"/>
            <a:endParaRPr lang="en-US" dirty="0">
              <a:latin typeface="Trebuchet MS" panose="020B0703020202090204" pitchFamily="34" charset="0"/>
              <a:cs typeface="Arial" panose="020B0604020202020204" pitchFamily="34" charset="0"/>
            </a:endParaRPr>
          </a:p>
          <a:p>
            <a:pPr marL="742950" lvl="1" indent="-285750"/>
            <a:r>
              <a:rPr lang="en-US" dirty="0">
                <a:latin typeface="Trebuchet MS" panose="020B0703020202090204" pitchFamily="34" charset="0"/>
                <a:cs typeface="Arial" panose="020B0604020202020204" pitchFamily="34" charset="0"/>
              </a:rPr>
              <a:t>Analysis of data, including data quality assessments </a:t>
            </a:r>
          </a:p>
          <a:p>
            <a:pPr marL="742950" lvl="1" indent="-285750"/>
            <a:endParaRPr lang="en-US" dirty="0">
              <a:latin typeface="Trebuchet MS" panose="020B0703020202090204" pitchFamily="34" charset="0"/>
              <a:cs typeface="Arial" panose="020B0604020202020204" pitchFamily="34" charset="0"/>
            </a:endParaRPr>
          </a:p>
          <a:p>
            <a:pPr marL="742950" lvl="1" indent="-285750"/>
            <a:r>
              <a:rPr lang="en-US" dirty="0">
                <a:latin typeface="Trebuchet MS" panose="020B0703020202090204" pitchFamily="34" charset="0"/>
                <a:cs typeface="Arial" panose="020B0604020202020204" pitchFamily="34" charset="0"/>
              </a:rPr>
              <a:t>Communication and use of data</a:t>
            </a:r>
          </a:p>
        </p:txBody>
      </p:sp>
    </p:spTree>
    <p:extLst>
      <p:ext uri="{BB962C8B-B14F-4D97-AF65-F5344CB8AC3E}">
        <p14:creationId xmlns:p14="http://schemas.microsoft.com/office/powerpoint/2010/main" val="291370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17F910-4346-5B25-87C3-99A7404E0F3F}"/>
            </a:ext>
          </a:extLst>
        </p:cNvPr>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person&#10;&#10;Description automatically generated">
            <a:extLst>
              <a:ext uri="{FF2B5EF4-FFF2-40B4-BE49-F238E27FC236}">
                <a16:creationId xmlns:a16="http://schemas.microsoft.com/office/drawing/2014/main" id="{33D6B3FD-505E-5337-BA2E-31C1B184C7BB}"/>
              </a:ext>
            </a:extLst>
          </p:cNvPr>
          <p:cNvPicPr>
            <a:picLocks noChangeAspect="1"/>
          </p:cNvPicPr>
          <p:nvPr/>
        </p:nvPicPr>
        <p:blipFill rotWithShape="1">
          <a:blip r:embed="rId3"/>
          <a:srcRect t="5879" r="1" b="2688"/>
          <a:stretch/>
        </p:blipFill>
        <p:spPr>
          <a:xfrm>
            <a:off x="-1" y="-2"/>
            <a:ext cx="5410198" cy="6858002"/>
          </a:xfrm>
          <a:prstGeom prst="rect">
            <a:avLst/>
          </a:prstGeom>
        </p:spPr>
      </p:pic>
      <p:sp useBgFill="1">
        <p:nvSpPr>
          <p:cNvPr id="16" name="Rectangle 1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821F5-AC1E-7673-4597-32FE7B33AA62}"/>
              </a:ext>
            </a:extLst>
          </p:cNvPr>
          <p:cNvSpPr>
            <a:spLocks noGrp="1"/>
          </p:cNvSpPr>
          <p:nvPr>
            <p:ph type="title"/>
          </p:nvPr>
        </p:nvSpPr>
        <p:spPr>
          <a:xfrm>
            <a:off x="5410196" y="175648"/>
            <a:ext cx="5464968" cy="1559301"/>
          </a:xfrm>
        </p:spPr>
        <p:txBody>
          <a:bodyPr>
            <a:normAutofit/>
          </a:bodyPr>
          <a:lstStyle/>
          <a:p>
            <a:r>
              <a:rPr lang="en-US" sz="4000" b="1" dirty="0"/>
              <a:t>Technical Resources available</a:t>
            </a:r>
            <a:endParaRPr lang="en-GB" sz="4000" b="1" dirty="0"/>
          </a:p>
        </p:txBody>
      </p:sp>
      <p:sp>
        <p:nvSpPr>
          <p:cNvPr id="3" name="Content Placeholder 2">
            <a:extLst>
              <a:ext uri="{FF2B5EF4-FFF2-40B4-BE49-F238E27FC236}">
                <a16:creationId xmlns:a16="http://schemas.microsoft.com/office/drawing/2014/main" id="{062B553B-A86C-9ECC-396B-12FC24E3F4F2}"/>
              </a:ext>
            </a:extLst>
          </p:cNvPr>
          <p:cNvSpPr>
            <a:spLocks noGrp="1"/>
          </p:cNvSpPr>
          <p:nvPr>
            <p:ph idx="1"/>
          </p:nvPr>
        </p:nvSpPr>
        <p:spPr>
          <a:xfrm>
            <a:off x="6115317" y="2743199"/>
            <a:ext cx="5247340" cy="3709115"/>
          </a:xfrm>
        </p:spPr>
        <p:txBody>
          <a:bodyPr anchor="ctr">
            <a:normAutofit lnSpcReduction="10000"/>
          </a:bodyPr>
          <a:lstStyle/>
          <a:p>
            <a:r>
              <a:rPr lang="en-GB" sz="1300">
                <a:latin typeface="Book Antiqua" panose="02040602050305030304" pitchFamily="18" charset="0"/>
                <a:hlinkClick r:id="rId4"/>
              </a:rPr>
              <a:t>WHO civil registration and vital statistics strategic implementation plan 2021-202</a:t>
            </a:r>
            <a:r>
              <a:rPr lang="en-GB" sz="700">
                <a:latin typeface="Book Antiqua" panose="02040602050305030304" pitchFamily="18" charset="0"/>
                <a:hlinkClick r:id="rId4"/>
              </a:rPr>
              <a:t>5</a:t>
            </a:r>
            <a:endParaRPr lang="en-GB" sz="700">
              <a:latin typeface="Book Antiqua" panose="02040602050305030304" pitchFamily="18" charset="0"/>
            </a:endParaRPr>
          </a:p>
          <a:p>
            <a:pPr marL="0" indent="0">
              <a:buNone/>
            </a:pPr>
            <a:endParaRPr lang="en-GB" sz="1200"/>
          </a:p>
          <a:p>
            <a:pPr marL="0" indent="0">
              <a:buNone/>
            </a:pPr>
            <a:r>
              <a:rPr lang="en-GB" sz="1200" b="1"/>
              <a:t>Strategic Objectives for the WHO CRVS Strategic Implementation Plan (2021-2025) </a:t>
            </a:r>
          </a:p>
          <a:p>
            <a:r>
              <a:rPr lang="en-GB" sz="1200" b="1"/>
              <a:t>SO1: Strengthen coordination between health sector and other national CRVS stakeholders and international CRVS partners</a:t>
            </a:r>
          </a:p>
          <a:p>
            <a:r>
              <a:rPr lang="en-GB" sz="1200" b="1"/>
              <a:t> SO2: Strengthen CRVS cause of death reporting, vital event notification and integration with civil registration</a:t>
            </a:r>
          </a:p>
          <a:p>
            <a:r>
              <a:rPr lang="en-GB" sz="1200" b="1"/>
              <a:t> SO2a: Strengthen cause of death reporting and vital event notification in health facilities, and integration with civil registration </a:t>
            </a:r>
          </a:p>
          <a:p>
            <a:r>
              <a:rPr lang="en-GB" sz="1200" b="1"/>
              <a:t>SO2b: Strengthen cause of death reporting and vital event notification for deaths in the community and integration with civil registration</a:t>
            </a:r>
          </a:p>
          <a:p>
            <a:r>
              <a:rPr lang="en-GB" sz="1200" b="1"/>
              <a:t> SO3: Build capacity to analyse and use mortality and cause of death data for policy purposes </a:t>
            </a:r>
          </a:p>
          <a:p>
            <a:r>
              <a:rPr lang="en-GB" sz="1200" b="1"/>
              <a:t>SO4: Improve reporting, production and dissemination of vital statistics including cause of death</a:t>
            </a:r>
            <a:endParaRPr lang="en-GB" sz="1200" b="1">
              <a:latin typeface="Book Antiqua" panose="02040602050305030304" pitchFamily="18" charset="0"/>
            </a:endParaRPr>
          </a:p>
          <a:p>
            <a:endParaRPr lang="en-GB" sz="700">
              <a:latin typeface="Book Antiqua" panose="02040602050305030304" pitchFamily="18" charset="0"/>
            </a:endParaRPr>
          </a:p>
          <a:p>
            <a:pPr marL="514350" indent="-514350">
              <a:buFont typeface="+mj-lt"/>
              <a:buAutoNum type="arabicPeriod"/>
            </a:pPr>
            <a:endParaRPr lang="en-GB" sz="700" b="1" i="0" u="sng" strike="noStrike">
              <a:effectLst/>
              <a:latin typeface="Noto Sans" panose="020B0502040504020204" pitchFamily="34" charset="0"/>
              <a:hlinkClick r:id="rId5"/>
            </a:endParaRPr>
          </a:p>
          <a:p>
            <a:pPr marL="514350" indent="-514350">
              <a:buFont typeface="+mj-lt"/>
              <a:buAutoNum type="arabicPeriod"/>
            </a:pPr>
            <a:endParaRPr lang="en-US" sz="700"/>
          </a:p>
          <a:p>
            <a:pPr marL="514350" indent="-514350">
              <a:buFont typeface="+mj-lt"/>
              <a:buAutoNum type="arabicPeriod"/>
            </a:pPr>
            <a:endParaRPr lang="en-US" sz="700"/>
          </a:p>
          <a:p>
            <a:pPr marL="0" indent="0">
              <a:buNone/>
            </a:pPr>
            <a:endParaRPr lang="en-US" sz="700"/>
          </a:p>
          <a:p>
            <a:pPr marL="0" indent="0">
              <a:buNone/>
            </a:pPr>
            <a:endParaRPr lang="en-US" sz="700" dirty="0"/>
          </a:p>
        </p:txBody>
      </p:sp>
      <p:pic>
        <p:nvPicPr>
          <p:cNvPr id="1026" name="Picture 2" descr="Civil registration and vital statistics (CRVS) - WHO">
            <a:extLst>
              <a:ext uri="{FF2B5EF4-FFF2-40B4-BE49-F238E27FC236}">
                <a16:creationId xmlns:a16="http://schemas.microsoft.com/office/drawing/2014/main" id="{49EEB098-5B76-2805-92C0-1C9DFC4B61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3048" y="0"/>
            <a:ext cx="2338952" cy="155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13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69E61D-B06F-6195-AF5A-35E63400C9CE}"/>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CC3FB-B7A0-3440-F0B6-82D819318A8B}"/>
              </a:ext>
            </a:extLst>
          </p:cNvPr>
          <p:cNvSpPr>
            <a:spLocks noGrp="1"/>
          </p:cNvSpPr>
          <p:nvPr>
            <p:ph type="title"/>
          </p:nvPr>
        </p:nvSpPr>
        <p:spPr>
          <a:xfrm>
            <a:off x="630936" y="639520"/>
            <a:ext cx="3429000" cy="1719072"/>
          </a:xfrm>
        </p:spPr>
        <p:txBody>
          <a:bodyPr anchor="b">
            <a:normAutofit/>
          </a:bodyPr>
          <a:lstStyle/>
          <a:p>
            <a:r>
              <a:rPr lang="en-US" sz="3800" b="1"/>
              <a:t>Technical Resources available</a:t>
            </a:r>
            <a:endParaRPr lang="en-GB" sz="3800" b="1"/>
          </a:p>
        </p:txBody>
      </p:sp>
      <p:sp>
        <p:nvSpPr>
          <p:cNvPr id="2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666CA6-C197-DE0E-5C65-575EDC0AA65B}"/>
              </a:ext>
            </a:extLst>
          </p:cNvPr>
          <p:cNvSpPr>
            <a:spLocks noGrp="1"/>
          </p:cNvSpPr>
          <p:nvPr>
            <p:ph idx="1"/>
          </p:nvPr>
        </p:nvSpPr>
        <p:spPr>
          <a:xfrm>
            <a:off x="630936" y="2807208"/>
            <a:ext cx="3429000" cy="3410712"/>
          </a:xfrm>
        </p:spPr>
        <p:txBody>
          <a:bodyPr anchor="t">
            <a:normAutofit/>
          </a:bodyPr>
          <a:lstStyle/>
          <a:p>
            <a:pPr marL="0" indent="0">
              <a:buNone/>
            </a:pPr>
            <a:r>
              <a:rPr lang="en-GB" sz="700" dirty="0">
                <a:effectLst/>
                <a:latin typeface="Book Antiqua" panose="02040602050305030304" pitchFamily="18" charset="0"/>
                <a:hlinkClick r:id="rId2"/>
              </a:rPr>
              <a:t>Improving the quality and use of birth, death and cause-of-death information</a:t>
            </a:r>
            <a:endParaRPr lang="en-GB" sz="700" dirty="0">
              <a:effectLst/>
              <a:latin typeface="Book Antiqua" panose="02040602050305030304" pitchFamily="18" charset="0"/>
            </a:endParaRPr>
          </a:p>
          <a:p>
            <a:pPr marL="0" indent="0">
              <a:buNone/>
            </a:pPr>
            <a:endParaRPr lang="en-US" sz="700" dirty="0">
              <a:latin typeface="Book Antiqua" panose="02040602050305030304" pitchFamily="18" charset="0"/>
            </a:endParaRPr>
          </a:p>
          <a:p>
            <a:pPr>
              <a:buFont typeface="Wingdings" pitchFamily="2" charset="2"/>
              <a:buChar char="ü"/>
            </a:pPr>
            <a:r>
              <a:rPr lang="en-GB" sz="700" dirty="0">
                <a:effectLst/>
                <a:latin typeface="Helvetica" pitchFamily="2" charset="0"/>
              </a:rPr>
              <a:t>an introduction to civil registration and vital statistics systems (Chapter 1);</a:t>
            </a:r>
          </a:p>
          <a:p>
            <a:pPr>
              <a:buFont typeface="Wingdings" pitchFamily="2" charset="2"/>
              <a:buChar char="ü"/>
            </a:pPr>
            <a:r>
              <a:rPr lang="en-GB" sz="700" dirty="0">
                <a:latin typeface="Helvetica" pitchFamily="2" charset="0"/>
              </a:rPr>
              <a:t>A </a:t>
            </a:r>
            <a:r>
              <a:rPr lang="en-GB" sz="700" dirty="0">
                <a:effectLst/>
                <a:latin typeface="Helvetica" pitchFamily="2" charset="0"/>
              </a:rPr>
              <a:t> roadmap, which outlines the process for reviewing current systems (Chapter 2);</a:t>
            </a:r>
          </a:p>
          <a:p>
            <a:pPr>
              <a:buFont typeface="Wingdings" pitchFamily="2" charset="2"/>
              <a:buChar char="ü"/>
            </a:pPr>
            <a:r>
              <a:rPr lang="en-GB" sz="700" dirty="0">
                <a:effectLst/>
                <a:latin typeface="Helvetica" pitchFamily="2" charset="0"/>
              </a:rPr>
              <a:t>an assessment framework, which provides a structure for the detailed review (Chapter 3).</a:t>
            </a:r>
          </a:p>
          <a:p>
            <a:pPr>
              <a:buFont typeface="Wingdings" pitchFamily="2" charset="2"/>
              <a:buChar char="ü"/>
            </a:pPr>
            <a:r>
              <a:rPr lang="en-GB" sz="700" dirty="0">
                <a:effectLst/>
                <a:latin typeface="Helvetica" pitchFamily="2" charset="0"/>
              </a:rPr>
              <a:t>3 The WHO assessment framework</a:t>
            </a:r>
          </a:p>
          <a:p>
            <a:pPr lvl="1"/>
            <a:r>
              <a:rPr lang="en-GB" sz="700" dirty="0">
                <a:effectLst/>
                <a:latin typeface="Helvetica" pitchFamily="2" charset="0"/>
              </a:rPr>
              <a:t>3.1 Development and structure</a:t>
            </a:r>
          </a:p>
          <a:p>
            <a:pPr lvl="1"/>
            <a:r>
              <a:rPr lang="en-GB" sz="700" dirty="0">
                <a:effectLst/>
                <a:latin typeface="Helvetica" pitchFamily="2" charset="0"/>
              </a:rPr>
              <a:t>3.2 Overview of components and subcomponents of the WHO assessment framework</a:t>
            </a:r>
          </a:p>
          <a:p>
            <a:pPr lvl="1"/>
            <a:r>
              <a:rPr lang="en-GB" sz="700" dirty="0">
                <a:effectLst/>
                <a:latin typeface="Helvetica" pitchFamily="2" charset="0"/>
              </a:rPr>
              <a:t>3.3 Component A – Legal basis and resources for civil </a:t>
            </a:r>
            <a:r>
              <a:rPr lang="en-GB" sz="700" dirty="0">
                <a:latin typeface="Helvetica" pitchFamily="2" charset="0"/>
              </a:rPr>
              <a:t>registration</a:t>
            </a:r>
          </a:p>
          <a:p>
            <a:pPr lvl="1"/>
            <a:r>
              <a:rPr lang="en-GB" sz="700" dirty="0">
                <a:latin typeface="Helvetica" pitchFamily="2" charset="0"/>
              </a:rPr>
              <a:t>3.4 Component B – Registration practices, coverage and completeness</a:t>
            </a:r>
          </a:p>
          <a:p>
            <a:pPr lvl="1"/>
            <a:r>
              <a:rPr lang="en-GB" sz="700" dirty="0">
                <a:effectLst/>
                <a:latin typeface="Helvetica" pitchFamily="2" charset="0"/>
              </a:rPr>
              <a:t>3.5 Component C – Death certification and cause of death</a:t>
            </a:r>
          </a:p>
          <a:p>
            <a:pPr lvl="1"/>
            <a:r>
              <a:rPr lang="en-GB" sz="700" dirty="0">
                <a:effectLst/>
                <a:latin typeface="Helvetica" pitchFamily="2" charset="0"/>
              </a:rPr>
              <a:t>3.6 Component D –ICD mortality coding practices</a:t>
            </a:r>
          </a:p>
          <a:p>
            <a:pPr lvl="1"/>
            <a:r>
              <a:rPr lang="en-GB" sz="700" dirty="0">
                <a:effectLst/>
                <a:latin typeface="Helvetica" pitchFamily="2" charset="0"/>
              </a:rPr>
              <a:t>3.7 Component E – Data access, use and quality checks</a:t>
            </a:r>
          </a:p>
          <a:p>
            <a:endParaRPr lang="en-GB" sz="700" dirty="0">
              <a:effectLst/>
              <a:latin typeface="Helvetica" pitchFamily="2" charset="0"/>
            </a:endParaRPr>
          </a:p>
          <a:p>
            <a:endParaRPr lang="en-GB" sz="700" dirty="0">
              <a:effectLst/>
              <a:latin typeface="Helvetica" pitchFamily="2" charset="0"/>
            </a:endParaRPr>
          </a:p>
          <a:p>
            <a:endParaRPr lang="en-GB" sz="700" dirty="0">
              <a:effectLst/>
              <a:latin typeface="Helvetica" pitchFamily="2" charset="0"/>
            </a:endParaRPr>
          </a:p>
          <a:p>
            <a:pPr marL="0" indent="0">
              <a:buNone/>
            </a:pPr>
            <a:endParaRPr lang="en-GB" sz="700" dirty="0">
              <a:latin typeface="Book Antiqua" panose="02040602050305030304" pitchFamily="18" charset="0"/>
            </a:endParaRPr>
          </a:p>
          <a:p>
            <a:endParaRPr lang="en-GB" sz="700" dirty="0">
              <a:latin typeface="Book Antiqua" panose="02040602050305030304" pitchFamily="18" charset="0"/>
            </a:endParaRPr>
          </a:p>
        </p:txBody>
      </p:sp>
      <p:pic>
        <p:nvPicPr>
          <p:cNvPr id="8" name="Picture 7" descr="A close-up of a blue and white sign&#10;&#10;Description automatically generated">
            <a:extLst>
              <a:ext uri="{FF2B5EF4-FFF2-40B4-BE49-F238E27FC236}">
                <a16:creationId xmlns:a16="http://schemas.microsoft.com/office/drawing/2014/main" id="{B6FF0289-F953-2433-F651-9B7094F35BD5}"/>
              </a:ext>
            </a:extLst>
          </p:cNvPr>
          <p:cNvPicPr>
            <a:picLocks noChangeAspect="1"/>
          </p:cNvPicPr>
          <p:nvPr/>
        </p:nvPicPr>
        <p:blipFill rotWithShape="1">
          <a:blip r:embed="rId3"/>
          <a:srcRect l="1627" r="3426" b="1"/>
          <a:stretch/>
        </p:blipFill>
        <p:spPr>
          <a:xfrm>
            <a:off x="4654296" y="2138390"/>
            <a:ext cx="6903720" cy="2581220"/>
          </a:xfrm>
          <a:prstGeom prst="rect">
            <a:avLst/>
          </a:prstGeom>
        </p:spPr>
      </p:pic>
    </p:spTree>
    <p:extLst>
      <p:ext uri="{BB962C8B-B14F-4D97-AF65-F5344CB8AC3E}">
        <p14:creationId xmlns:p14="http://schemas.microsoft.com/office/powerpoint/2010/main" val="306815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A1E4CE-E2D1-1B52-A84C-BDB774D63874}"/>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7024687B-3153-123C-0A8C-D7D007FAF1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6" name="Rectangle 15">
              <a:extLst>
                <a:ext uri="{FF2B5EF4-FFF2-40B4-BE49-F238E27FC236}">
                  <a16:creationId xmlns:a16="http://schemas.microsoft.com/office/drawing/2014/main" id="{8D6305F5-7509-0BF5-12D3-30451FCD7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1C5C7A-6D55-5B27-646E-39C962693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B3B1F4-948C-963C-E6EA-60CF7FBFA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B0342AA-EC78-1BDF-36BF-8976A0442ADE}"/>
              </a:ext>
            </a:extLst>
          </p:cNvPr>
          <p:cNvSpPr>
            <a:spLocks noGrp="1"/>
          </p:cNvSpPr>
          <p:nvPr>
            <p:ph type="title"/>
          </p:nvPr>
        </p:nvSpPr>
        <p:spPr>
          <a:xfrm>
            <a:off x="876691" y="301843"/>
            <a:ext cx="10477109" cy="1003532"/>
          </a:xfrm>
        </p:spPr>
        <p:txBody>
          <a:bodyPr anchor="ctr">
            <a:normAutofit/>
          </a:bodyPr>
          <a:lstStyle/>
          <a:p>
            <a:r>
              <a:rPr lang="en-US" sz="3200" b="1">
                <a:solidFill>
                  <a:srgbClr val="FFFFFF"/>
                </a:solidFill>
              </a:rPr>
              <a:t>Technical Resources available</a:t>
            </a:r>
            <a:endParaRPr lang="en-GB" sz="3200" b="1">
              <a:solidFill>
                <a:srgbClr val="FFFFFF"/>
              </a:solidFill>
            </a:endParaRPr>
          </a:p>
        </p:txBody>
      </p:sp>
      <p:pic>
        <p:nvPicPr>
          <p:cNvPr id="4" name="Picture 3" descr="A close-up of a sign&#10;&#10;Description automatically generated">
            <a:extLst>
              <a:ext uri="{FF2B5EF4-FFF2-40B4-BE49-F238E27FC236}">
                <a16:creationId xmlns:a16="http://schemas.microsoft.com/office/drawing/2014/main" id="{738135B9-FD55-DDB3-2DD2-FE8B4CF32B98}"/>
              </a:ext>
            </a:extLst>
          </p:cNvPr>
          <p:cNvPicPr>
            <a:picLocks noChangeAspect="1"/>
          </p:cNvPicPr>
          <p:nvPr/>
        </p:nvPicPr>
        <p:blipFill>
          <a:blip r:embed="rId2"/>
          <a:stretch>
            <a:fillRect/>
          </a:stretch>
        </p:blipFill>
        <p:spPr>
          <a:xfrm>
            <a:off x="5902036" y="1957233"/>
            <a:ext cx="5863982" cy="2081713"/>
          </a:xfrm>
          <a:prstGeom prst="rect">
            <a:avLst/>
          </a:prstGeom>
        </p:spPr>
      </p:pic>
      <p:graphicFrame>
        <p:nvGraphicFramePr>
          <p:cNvPr id="10" name="Content Placeholder 2">
            <a:extLst>
              <a:ext uri="{FF2B5EF4-FFF2-40B4-BE49-F238E27FC236}">
                <a16:creationId xmlns:a16="http://schemas.microsoft.com/office/drawing/2014/main" id="{0988B40D-399D-85AA-A4E1-0906B1FD124F}"/>
              </a:ext>
            </a:extLst>
          </p:cNvPr>
          <p:cNvGraphicFramePr>
            <a:graphicFrameLocks noGrp="1"/>
          </p:cNvGraphicFramePr>
          <p:nvPr>
            <p:ph idx="1"/>
            <p:extLst>
              <p:ext uri="{D42A27DB-BD31-4B8C-83A1-F6EECF244321}">
                <p14:modId xmlns:p14="http://schemas.microsoft.com/office/powerpoint/2010/main" val="1491728554"/>
              </p:ext>
            </p:extLst>
          </p:nvPr>
        </p:nvGraphicFramePr>
        <p:xfrm>
          <a:off x="876301" y="1963350"/>
          <a:ext cx="5025735" cy="367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877EDE1-46D4-9918-B2AD-859F653D58A4}"/>
              </a:ext>
            </a:extLst>
          </p:cNvPr>
          <p:cNvSpPr txBox="1"/>
          <p:nvPr/>
        </p:nvSpPr>
        <p:spPr>
          <a:xfrm>
            <a:off x="4088635" y="5909826"/>
            <a:ext cx="7227063" cy="369332"/>
          </a:xfrm>
          <a:prstGeom prst="rect">
            <a:avLst/>
          </a:prstGeom>
          <a:noFill/>
        </p:spPr>
        <p:txBody>
          <a:bodyPr wrap="square">
            <a:spAutoFit/>
          </a:bodyPr>
          <a:lstStyle/>
          <a:p>
            <a:pPr lvl="0"/>
            <a:r>
              <a:rPr lang="en-US" dirty="0">
                <a:hlinkClick r:id="rId8"/>
              </a:rPr>
              <a:t>Civil Registration and vital statistics, challenges and best practices </a:t>
            </a:r>
            <a:endParaRPr lang="en-US" dirty="0"/>
          </a:p>
        </p:txBody>
      </p:sp>
    </p:spTree>
    <p:extLst>
      <p:ext uri="{BB962C8B-B14F-4D97-AF65-F5344CB8AC3E}">
        <p14:creationId xmlns:p14="http://schemas.microsoft.com/office/powerpoint/2010/main" val="397171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ECDE40-27B9-FBBD-98FC-0FCB0FEB5B4F}"/>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BF7E0-17B4-C19C-972B-D075099EB893}"/>
              </a:ext>
            </a:extLst>
          </p:cNvPr>
          <p:cNvSpPr>
            <a:spLocks noGrp="1"/>
          </p:cNvSpPr>
          <p:nvPr>
            <p:ph type="title"/>
          </p:nvPr>
        </p:nvSpPr>
        <p:spPr>
          <a:xfrm>
            <a:off x="841249" y="539578"/>
            <a:ext cx="5981278" cy="1112109"/>
          </a:xfrm>
        </p:spPr>
        <p:txBody>
          <a:bodyPr>
            <a:normAutofit fontScale="90000"/>
          </a:bodyPr>
          <a:lstStyle/>
          <a:p>
            <a:r>
              <a:rPr lang="en-US" sz="4000" b="1"/>
              <a:t>Technical Resources available</a:t>
            </a:r>
            <a:endParaRPr lang="en-GB" sz="4000" b="1"/>
          </a:p>
        </p:txBody>
      </p:sp>
      <p:sp>
        <p:nvSpPr>
          <p:cNvPr id="3" name="Content Placeholder 2">
            <a:extLst>
              <a:ext uri="{FF2B5EF4-FFF2-40B4-BE49-F238E27FC236}">
                <a16:creationId xmlns:a16="http://schemas.microsoft.com/office/drawing/2014/main" id="{1C5EB6E3-ECDF-6598-6432-46E6CD26596B}"/>
              </a:ext>
            </a:extLst>
          </p:cNvPr>
          <p:cNvSpPr>
            <a:spLocks noGrp="1"/>
          </p:cNvSpPr>
          <p:nvPr>
            <p:ph idx="1"/>
          </p:nvPr>
        </p:nvSpPr>
        <p:spPr>
          <a:xfrm>
            <a:off x="838201" y="1651688"/>
            <a:ext cx="5981278" cy="4448432"/>
          </a:xfrm>
        </p:spPr>
        <p:txBody>
          <a:bodyPr>
            <a:normAutofit/>
          </a:bodyPr>
          <a:lstStyle/>
          <a:p>
            <a:pPr marL="0" indent="0">
              <a:buNone/>
            </a:pPr>
            <a:r>
              <a:rPr lang="en-GB" sz="2000">
                <a:latin typeface="Book Antiqua" panose="02040602050305030304" pitchFamily="18" charset="0"/>
                <a:hlinkClick r:id="rId2"/>
              </a:rPr>
              <a:t>Global Civil Registration and Vital Statistics Scaling up Investment Plan 2015–2024</a:t>
            </a:r>
            <a:endParaRPr lang="en-GB" sz="2000">
              <a:latin typeface="Book Antiqua" panose="02040602050305030304" pitchFamily="18" charset="0"/>
            </a:endParaRPr>
          </a:p>
          <a:p>
            <a:r>
              <a:rPr lang="en-GB" sz="2000">
                <a:latin typeface="Book Antiqua" panose="02040602050305030304" pitchFamily="18" charset="0"/>
              </a:rPr>
              <a:t>Why does CRVS matter?</a:t>
            </a:r>
          </a:p>
          <a:p>
            <a:r>
              <a:rPr lang="en-GB" sz="2000">
                <a:latin typeface="Book Antiqua" panose="02040602050305030304" pitchFamily="18" charset="0"/>
              </a:rPr>
              <a:t>Current state of CRVS</a:t>
            </a:r>
          </a:p>
          <a:p>
            <a:r>
              <a:rPr lang="en-GB" sz="2000">
                <a:latin typeface="Book Antiqua" panose="02040602050305030304" pitchFamily="18" charset="0"/>
              </a:rPr>
              <a:t>Why are CRVS systems in such poor state?</a:t>
            </a:r>
          </a:p>
          <a:p>
            <a:r>
              <a:rPr lang="en-GB" sz="2000">
                <a:latin typeface="Book Antiqua" panose="02040602050305030304" pitchFamily="18" charset="0"/>
              </a:rPr>
              <a:t>What progress has been made to  strengthen CRVS systems?</a:t>
            </a:r>
          </a:p>
          <a:p>
            <a:r>
              <a:rPr lang="en-GB" sz="2000">
                <a:latin typeface="Book Antiqua" panose="02040602050305030304" pitchFamily="18" charset="0"/>
              </a:rPr>
              <a:t>The opportunity to transform CRVS</a:t>
            </a:r>
          </a:p>
          <a:p>
            <a:r>
              <a:rPr lang="en-GB" sz="2000">
                <a:latin typeface="Book Antiqua" panose="02040602050305030304" pitchFamily="18" charset="0"/>
              </a:rPr>
              <a:t>The Scaling Up Plan</a:t>
            </a:r>
          </a:p>
          <a:p>
            <a:endParaRPr lang="en-GB" sz="2000">
              <a:latin typeface="Book Antiqua" panose="02040602050305030304" pitchFamily="18" charset="0"/>
            </a:endParaRPr>
          </a:p>
          <a:p>
            <a:endParaRPr lang="en-GB" sz="2000">
              <a:latin typeface="Book Antiqua" panose="02040602050305030304" pitchFamily="18" charset="0"/>
            </a:endParaRPr>
          </a:p>
          <a:p>
            <a:endParaRPr lang="en-GB" sz="2000">
              <a:latin typeface="Book Antiqua" panose="02040602050305030304" pitchFamily="18" charset="0"/>
            </a:endParaRPr>
          </a:p>
          <a:p>
            <a:endParaRPr lang="en-GB" sz="2000">
              <a:latin typeface="Book Antiqua" panose="02040602050305030304" pitchFamily="18" charset="0"/>
            </a:endParaRPr>
          </a:p>
        </p:txBody>
      </p:sp>
      <p:pic>
        <p:nvPicPr>
          <p:cNvPr id="10" name="Picture 9">
            <a:extLst>
              <a:ext uri="{FF2B5EF4-FFF2-40B4-BE49-F238E27FC236}">
                <a16:creationId xmlns:a16="http://schemas.microsoft.com/office/drawing/2014/main" id="{9A1ABC81-C026-E93C-B155-AA5C706AEDB4}"/>
              </a:ext>
            </a:extLst>
          </p:cNvPr>
          <p:cNvPicPr>
            <a:picLocks noChangeAspect="1"/>
          </p:cNvPicPr>
          <p:nvPr/>
        </p:nvPicPr>
        <p:blipFill>
          <a:blip r:embed="rId3"/>
          <a:stretch>
            <a:fillRect/>
          </a:stretch>
        </p:blipFill>
        <p:spPr>
          <a:xfrm>
            <a:off x="7187524" y="522696"/>
            <a:ext cx="4810874" cy="1924348"/>
          </a:xfrm>
          <a:prstGeom prst="rect">
            <a:avLst/>
          </a:prstGeom>
        </p:spPr>
      </p:pic>
      <p:pic>
        <p:nvPicPr>
          <p:cNvPr id="4" name="Picture 3">
            <a:extLst>
              <a:ext uri="{FF2B5EF4-FFF2-40B4-BE49-F238E27FC236}">
                <a16:creationId xmlns:a16="http://schemas.microsoft.com/office/drawing/2014/main" id="{4FFCBBD8-1003-9B2B-D2D2-2CE792AE0227}"/>
              </a:ext>
            </a:extLst>
          </p:cNvPr>
          <p:cNvPicPr>
            <a:picLocks noChangeAspect="1"/>
          </p:cNvPicPr>
          <p:nvPr/>
        </p:nvPicPr>
        <p:blipFill>
          <a:blip r:embed="rId4"/>
          <a:stretch>
            <a:fillRect/>
          </a:stretch>
        </p:blipFill>
        <p:spPr>
          <a:xfrm>
            <a:off x="7187524" y="2447044"/>
            <a:ext cx="4810874" cy="4060436"/>
          </a:xfrm>
          <a:prstGeom prst="rect">
            <a:avLst/>
          </a:prstGeom>
        </p:spPr>
      </p:pic>
    </p:spTree>
    <p:extLst>
      <p:ext uri="{BB962C8B-B14F-4D97-AF65-F5344CB8AC3E}">
        <p14:creationId xmlns:p14="http://schemas.microsoft.com/office/powerpoint/2010/main" val="212381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063C00-C3C8-185A-B5C8-DA358D9F4ADD}"/>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15395-14D0-4F1C-D266-BF90ED94C36E}"/>
              </a:ext>
            </a:extLst>
          </p:cNvPr>
          <p:cNvSpPr>
            <a:spLocks noGrp="1"/>
          </p:cNvSpPr>
          <p:nvPr>
            <p:ph type="title"/>
          </p:nvPr>
        </p:nvSpPr>
        <p:spPr>
          <a:xfrm>
            <a:off x="728498" y="-321441"/>
            <a:ext cx="6318649" cy="1454051"/>
          </a:xfrm>
        </p:spPr>
        <p:txBody>
          <a:bodyPr anchor="b">
            <a:normAutofit/>
          </a:bodyPr>
          <a:lstStyle/>
          <a:p>
            <a:r>
              <a:rPr lang="en-US" sz="3600" b="1" dirty="0">
                <a:solidFill>
                  <a:schemeClr val="tx2"/>
                </a:solidFill>
              </a:rPr>
              <a:t>Technical Resources available</a:t>
            </a:r>
            <a:endParaRPr lang="en-GB" sz="3600" b="1" dirty="0">
              <a:solidFill>
                <a:schemeClr val="tx2"/>
              </a:solidFill>
            </a:endParaRPr>
          </a:p>
        </p:txBody>
      </p:sp>
      <p:grpSp>
        <p:nvGrpSpPr>
          <p:cNvPr id="25" name="Group 24">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2514948" cy="2174333"/>
            <a:chOff x="-305" y="-4155"/>
            <a:chExt cx="2514948" cy="2174333"/>
          </a:xfrm>
        </p:grpSpPr>
        <p:sp>
          <p:nvSpPr>
            <p:cNvPr id="26" name="Freeform: Shape 25">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close-up of a book&#10;&#10;Description automatically generated">
            <a:extLst>
              <a:ext uri="{FF2B5EF4-FFF2-40B4-BE49-F238E27FC236}">
                <a16:creationId xmlns:a16="http://schemas.microsoft.com/office/drawing/2014/main" id="{25B40BCF-0302-F4EE-9FC6-029D141BF23E}"/>
              </a:ext>
            </a:extLst>
          </p:cNvPr>
          <p:cNvPicPr>
            <a:picLocks noChangeAspect="1"/>
          </p:cNvPicPr>
          <p:nvPr/>
        </p:nvPicPr>
        <p:blipFill>
          <a:blip r:embed="rId2"/>
          <a:stretch>
            <a:fillRect/>
          </a:stretch>
        </p:blipFill>
        <p:spPr>
          <a:xfrm>
            <a:off x="8061435" y="480238"/>
            <a:ext cx="3774960" cy="1849730"/>
          </a:xfrm>
          <a:prstGeom prst="rect">
            <a:avLst/>
          </a:prstGeom>
        </p:spPr>
      </p:pic>
      <p:sp>
        <p:nvSpPr>
          <p:cNvPr id="3" name="Content Placeholder 2">
            <a:extLst>
              <a:ext uri="{FF2B5EF4-FFF2-40B4-BE49-F238E27FC236}">
                <a16:creationId xmlns:a16="http://schemas.microsoft.com/office/drawing/2014/main" id="{F1BFF07B-E959-F0B3-EB6D-A5DEA6180423}"/>
              </a:ext>
            </a:extLst>
          </p:cNvPr>
          <p:cNvSpPr>
            <a:spLocks noGrp="1"/>
          </p:cNvSpPr>
          <p:nvPr>
            <p:ph idx="1"/>
          </p:nvPr>
        </p:nvSpPr>
        <p:spPr>
          <a:xfrm>
            <a:off x="804672" y="2421682"/>
            <a:ext cx="4650524" cy="3639289"/>
          </a:xfrm>
        </p:spPr>
        <p:txBody>
          <a:bodyPr anchor="ctr">
            <a:normAutofit/>
          </a:bodyPr>
          <a:lstStyle/>
          <a:p>
            <a:r>
              <a:rPr lang="en-GB" sz="1800" u="sng" strike="noStrike" dirty="0">
                <a:solidFill>
                  <a:schemeClr val="tx2"/>
                </a:solidFill>
                <a:effectLst/>
                <a:latin typeface="Book Antiqua" panose="02040602050305030304" pitchFamily="18" charset="0"/>
                <a:hlinkClick r:id="rId3"/>
              </a:rPr>
              <a:t>SCORE Tools C - World Health Organization (WHO)</a:t>
            </a:r>
          </a:p>
          <a:p>
            <a:r>
              <a:rPr lang="en-GB" sz="1800" b="0" i="0" dirty="0">
                <a:solidFill>
                  <a:schemeClr val="tx2"/>
                </a:solidFill>
                <a:effectLst/>
                <a:latin typeface="Noto Sans" panose="020B0502040504020204" pitchFamily="34" charset="0"/>
              </a:rPr>
              <a:t>The SCORE for Health Data Technical Package was developed by WHO and partners to assist Member States in strengthening country data systems and capacity to monitor progress towards the health-related SDGs, Triple Billion targets, and other national and subnational health priorities.</a:t>
            </a:r>
          </a:p>
          <a:p>
            <a:endParaRPr lang="en-GB" sz="1800" u="sng" strike="noStrike" dirty="0">
              <a:solidFill>
                <a:schemeClr val="tx2"/>
              </a:solidFill>
              <a:effectLst/>
              <a:latin typeface="Book Antiqua" panose="02040602050305030304" pitchFamily="18" charset="0"/>
              <a:hlinkClick r:id="rId3"/>
            </a:endParaRPr>
          </a:p>
          <a:p>
            <a:endParaRPr lang="en-GB" sz="1800" u="sng" strike="noStrike" dirty="0">
              <a:solidFill>
                <a:schemeClr val="tx2"/>
              </a:solidFill>
              <a:effectLst/>
              <a:latin typeface="Book Antiqua" panose="02040602050305030304" pitchFamily="18" charset="0"/>
              <a:hlinkClick r:id="rId3"/>
            </a:endParaRPr>
          </a:p>
          <a:p>
            <a:pPr marL="514350" indent="-514350">
              <a:buFont typeface="+mj-lt"/>
              <a:buAutoNum type="arabicPeriod"/>
            </a:pPr>
            <a:endParaRPr lang="en-GB" sz="1800" b="1" i="0" u="sng" strike="noStrike" dirty="0">
              <a:solidFill>
                <a:schemeClr val="tx2"/>
              </a:solidFill>
              <a:effectLst/>
              <a:latin typeface="Noto Sans" panose="020B0502040504020204" pitchFamily="34" charset="0"/>
              <a:hlinkClick r:id="rId3"/>
            </a:endParaRPr>
          </a:p>
          <a:p>
            <a:pPr marL="514350" indent="-514350">
              <a:buFont typeface="+mj-lt"/>
              <a:buAutoNum type="arabicPeriod"/>
            </a:pPr>
            <a:endParaRPr lang="en-US" sz="1800" dirty="0">
              <a:solidFill>
                <a:schemeClr val="tx2"/>
              </a:solidFill>
            </a:endParaRPr>
          </a:p>
          <a:p>
            <a:pPr marL="514350" indent="-514350">
              <a:buFont typeface="+mj-lt"/>
              <a:buAutoNum type="arabicPeriod"/>
            </a:pP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p:txBody>
      </p:sp>
      <p:pic>
        <p:nvPicPr>
          <p:cNvPr id="7" name="Picture 6" descr="A diagram of a number of colored circles&#10;&#10;Description automatically generated with medium confidence">
            <a:extLst>
              <a:ext uri="{FF2B5EF4-FFF2-40B4-BE49-F238E27FC236}">
                <a16:creationId xmlns:a16="http://schemas.microsoft.com/office/drawing/2014/main" id="{E6EC63D7-0896-29AD-B2BA-9F0EFBF013BD}"/>
              </a:ext>
            </a:extLst>
          </p:cNvPr>
          <p:cNvPicPr>
            <a:picLocks noChangeAspect="1"/>
          </p:cNvPicPr>
          <p:nvPr/>
        </p:nvPicPr>
        <p:blipFill>
          <a:blip r:embed="rId4"/>
          <a:stretch>
            <a:fillRect/>
          </a:stretch>
        </p:blipFill>
        <p:spPr>
          <a:xfrm>
            <a:off x="8061435" y="2519551"/>
            <a:ext cx="3774960" cy="1632669"/>
          </a:xfrm>
          <a:prstGeom prst="rect">
            <a:avLst/>
          </a:prstGeom>
        </p:spPr>
      </p:pic>
      <p:pic>
        <p:nvPicPr>
          <p:cNvPr id="5" name="Picture 4" descr="A close-up of a white background&#10;&#10;Description automatically generated">
            <a:extLst>
              <a:ext uri="{FF2B5EF4-FFF2-40B4-BE49-F238E27FC236}">
                <a16:creationId xmlns:a16="http://schemas.microsoft.com/office/drawing/2014/main" id="{FC5FB801-5F62-4D70-9F27-D2D61E0D0EBB}"/>
              </a:ext>
            </a:extLst>
          </p:cNvPr>
          <p:cNvPicPr>
            <a:picLocks noChangeAspect="1"/>
          </p:cNvPicPr>
          <p:nvPr/>
        </p:nvPicPr>
        <p:blipFill>
          <a:blip r:embed="rId5"/>
          <a:stretch>
            <a:fillRect/>
          </a:stretch>
        </p:blipFill>
        <p:spPr>
          <a:xfrm>
            <a:off x="8061435" y="4544705"/>
            <a:ext cx="3774960" cy="1443922"/>
          </a:xfrm>
          <a:prstGeom prst="rect">
            <a:avLst/>
          </a:prstGeom>
        </p:spPr>
      </p:pic>
    </p:spTree>
    <p:extLst>
      <p:ext uri="{BB962C8B-B14F-4D97-AF65-F5344CB8AC3E}">
        <p14:creationId xmlns:p14="http://schemas.microsoft.com/office/powerpoint/2010/main" val="422303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C52B-BF57-F4F8-57A2-F2262F343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C9A2EF-1DD0-BBCD-8556-72616ED570A1}"/>
              </a:ext>
            </a:extLst>
          </p:cNvPr>
          <p:cNvSpPr>
            <a:spLocks noGrp="1"/>
          </p:cNvSpPr>
          <p:nvPr>
            <p:ph type="title"/>
          </p:nvPr>
        </p:nvSpPr>
        <p:spPr/>
        <p:txBody>
          <a:bodyPr/>
          <a:lstStyle/>
          <a:p>
            <a:r>
              <a:rPr lang="en-US" b="1" dirty="0">
                <a:solidFill>
                  <a:srgbClr val="00B050"/>
                </a:solidFill>
              </a:rPr>
              <a:t>Technical Resources available</a:t>
            </a:r>
            <a:endParaRPr lang="en-GB" b="1" dirty="0">
              <a:solidFill>
                <a:srgbClr val="00B050"/>
              </a:solidFill>
            </a:endParaRPr>
          </a:p>
        </p:txBody>
      </p:sp>
      <p:sp>
        <p:nvSpPr>
          <p:cNvPr id="3" name="Content Placeholder 2">
            <a:extLst>
              <a:ext uri="{FF2B5EF4-FFF2-40B4-BE49-F238E27FC236}">
                <a16:creationId xmlns:a16="http://schemas.microsoft.com/office/drawing/2014/main" id="{81E90F7B-2858-90D8-41C8-37233DB05748}"/>
              </a:ext>
            </a:extLst>
          </p:cNvPr>
          <p:cNvSpPr>
            <a:spLocks noGrp="1"/>
          </p:cNvSpPr>
          <p:nvPr>
            <p:ph idx="1"/>
          </p:nvPr>
        </p:nvSpPr>
        <p:spPr>
          <a:xfrm>
            <a:off x="838200" y="1690688"/>
            <a:ext cx="10363200" cy="4486275"/>
          </a:xfrm>
        </p:spPr>
        <p:txBody>
          <a:bodyPr>
            <a:normAutofit fontScale="25000" lnSpcReduction="20000"/>
          </a:bodyPr>
          <a:lstStyle/>
          <a:p>
            <a:pPr>
              <a:lnSpc>
                <a:spcPct val="150000"/>
              </a:lnSpc>
            </a:pPr>
            <a:r>
              <a:rPr lang="en-GB" sz="8000" u="sng" strike="noStrike" dirty="0">
                <a:effectLst/>
                <a:latin typeface="Book Antiqua" panose="02040602050305030304" pitchFamily="18" charset="0"/>
                <a:hlinkClick r:id="rId2"/>
              </a:rPr>
              <a:t>SCORE Tools C - World Health Organization (WHO)</a:t>
            </a:r>
          </a:p>
          <a:p>
            <a:pPr>
              <a:lnSpc>
                <a:spcPct val="150000"/>
              </a:lnSpc>
            </a:pPr>
            <a:endParaRPr lang="en-GB" sz="8000" u="sng" strike="noStrike" dirty="0">
              <a:effectLst/>
              <a:latin typeface="Book Antiqua" panose="02040602050305030304" pitchFamily="18" charset="0"/>
              <a:hlinkClick r:id="rId2"/>
            </a:endParaRPr>
          </a:p>
          <a:p>
            <a:pPr>
              <a:lnSpc>
                <a:spcPct val="150000"/>
              </a:lnSpc>
            </a:pPr>
            <a:endParaRPr lang="en-GB" sz="8000" u="sng" strike="noStrike" dirty="0">
              <a:effectLst/>
              <a:latin typeface="Book Antiqua" panose="02040602050305030304" pitchFamily="18" charset="0"/>
              <a:hlinkClick r:id="rId2"/>
            </a:endParaRPr>
          </a:p>
          <a:p>
            <a:pPr>
              <a:lnSpc>
                <a:spcPct val="150000"/>
              </a:lnSpc>
            </a:pPr>
            <a:r>
              <a:rPr lang="en-GB" sz="8000" u="sng" strike="noStrike" dirty="0">
                <a:effectLst/>
                <a:latin typeface="Book Antiqua" panose="02040602050305030304" pitchFamily="18" charset="0"/>
                <a:hlinkClick r:id="rId2"/>
              </a:rPr>
              <a:t>Verbal autopsy standards: ascertaining and attributing causes of death tool</a:t>
            </a:r>
          </a:p>
          <a:p>
            <a:pPr>
              <a:lnSpc>
                <a:spcPct val="150000"/>
              </a:lnSpc>
            </a:pPr>
            <a:r>
              <a:rPr lang="en-GB" sz="8000" dirty="0">
                <a:latin typeface="Book Antiqua" panose="02040602050305030304" pitchFamily="18" charset="0"/>
                <a:hlinkClick r:id="rId3"/>
              </a:rPr>
              <a:t>WHO civil registration and vital statistics strategic implementation plan 2021-2025</a:t>
            </a:r>
            <a:endParaRPr lang="en-GB" sz="8000" dirty="0">
              <a:latin typeface="Book Antiqua" panose="02040602050305030304" pitchFamily="18" charset="0"/>
            </a:endParaRPr>
          </a:p>
          <a:p>
            <a:pPr>
              <a:lnSpc>
                <a:spcPct val="150000"/>
              </a:lnSpc>
            </a:pPr>
            <a:endParaRPr lang="en-GB" sz="8000" dirty="0">
              <a:latin typeface="Book Antiqua" panose="02040602050305030304" pitchFamily="18" charset="0"/>
            </a:endParaRPr>
          </a:p>
          <a:p>
            <a:pPr>
              <a:lnSpc>
                <a:spcPct val="150000"/>
              </a:lnSpc>
            </a:pPr>
            <a:endParaRPr lang="en-GB" sz="8000" dirty="0">
              <a:latin typeface="Book Antiqua" panose="02040602050305030304" pitchFamily="18" charset="0"/>
            </a:endParaRPr>
          </a:p>
          <a:p>
            <a:pPr>
              <a:lnSpc>
                <a:spcPct val="150000"/>
              </a:lnSpc>
            </a:pPr>
            <a:r>
              <a:rPr lang="en-GB" sz="8000" dirty="0">
                <a:latin typeface="Book Antiqua" panose="02040602050305030304" pitchFamily="18" charset="0"/>
              </a:rPr>
              <a:t>WHO AFRO Regional Training on Medical Certification and Cause of death </a:t>
            </a:r>
          </a:p>
          <a:p>
            <a:pPr marL="514350" indent="-514350">
              <a:lnSpc>
                <a:spcPct val="150000"/>
              </a:lnSpc>
              <a:buFont typeface="+mj-lt"/>
              <a:buAutoNum type="arabicPeriod"/>
            </a:pPr>
            <a:endParaRPr lang="en-GB" b="1" i="0" u="sng" strike="noStrike" dirty="0">
              <a:effectLst/>
              <a:latin typeface="Noto Sans" panose="020B0502040504020204" pitchFamily="34" charset="0"/>
              <a:hlinkClick r:id="rId2"/>
            </a:endParaRPr>
          </a:p>
          <a:p>
            <a:pPr marL="514350" indent="-514350">
              <a:lnSpc>
                <a:spcPct val="150000"/>
              </a:lnSpc>
              <a:buFont typeface="+mj-lt"/>
              <a:buAutoNum type="arabicPeriod"/>
            </a:pPr>
            <a:endParaRPr lang="en-US" dirty="0"/>
          </a:p>
          <a:p>
            <a:pPr marL="514350" indent="-514350">
              <a:lnSpc>
                <a:spcPct val="150000"/>
              </a:lnSpc>
              <a:buFont typeface="+mj-lt"/>
              <a:buAutoNum type="arabicPeriod"/>
            </a:pPr>
            <a:endParaRPr lang="en-US" dirty="0"/>
          </a:p>
          <a:p>
            <a:pPr marL="0" indent="0">
              <a:lnSpc>
                <a:spcPct val="150000"/>
              </a:lnSpc>
              <a:buNone/>
            </a:pPr>
            <a:endParaRPr lang="en-US" dirty="0"/>
          </a:p>
          <a:p>
            <a:pPr marL="0" indent="0">
              <a:lnSpc>
                <a:spcPct val="150000"/>
              </a:lnSpc>
              <a:buNone/>
            </a:pPr>
            <a:endParaRPr lang="en-US" dirty="0"/>
          </a:p>
        </p:txBody>
      </p:sp>
      <p:pic>
        <p:nvPicPr>
          <p:cNvPr id="4" name="Picture 3">
            <a:extLst>
              <a:ext uri="{FF2B5EF4-FFF2-40B4-BE49-F238E27FC236}">
                <a16:creationId xmlns:a16="http://schemas.microsoft.com/office/drawing/2014/main" id="{F2F08107-EA1E-D736-2434-14278DC4DF1A}"/>
              </a:ext>
            </a:extLst>
          </p:cNvPr>
          <p:cNvPicPr>
            <a:picLocks noChangeAspect="1"/>
          </p:cNvPicPr>
          <p:nvPr/>
        </p:nvPicPr>
        <p:blipFill>
          <a:blip r:embed="rId4"/>
          <a:stretch>
            <a:fillRect/>
          </a:stretch>
        </p:blipFill>
        <p:spPr>
          <a:xfrm>
            <a:off x="7190740" y="1419225"/>
            <a:ext cx="4361180" cy="1676400"/>
          </a:xfrm>
          <a:prstGeom prst="rect">
            <a:avLst/>
          </a:prstGeom>
        </p:spPr>
      </p:pic>
      <p:pic>
        <p:nvPicPr>
          <p:cNvPr id="6" name="Picture 5">
            <a:extLst>
              <a:ext uri="{FF2B5EF4-FFF2-40B4-BE49-F238E27FC236}">
                <a16:creationId xmlns:a16="http://schemas.microsoft.com/office/drawing/2014/main" id="{283BB204-8457-C8CE-F13D-DB65EDDB66E7}"/>
              </a:ext>
            </a:extLst>
          </p:cNvPr>
          <p:cNvPicPr>
            <a:picLocks noChangeAspect="1"/>
          </p:cNvPicPr>
          <p:nvPr/>
        </p:nvPicPr>
        <p:blipFill>
          <a:blip r:embed="rId5"/>
          <a:stretch>
            <a:fillRect/>
          </a:stretch>
        </p:blipFill>
        <p:spPr>
          <a:xfrm>
            <a:off x="1178560" y="4224020"/>
            <a:ext cx="1762760" cy="1216660"/>
          </a:xfrm>
          <a:prstGeom prst="rect">
            <a:avLst/>
          </a:prstGeom>
        </p:spPr>
      </p:pic>
    </p:spTree>
    <p:extLst>
      <p:ext uri="{BB962C8B-B14F-4D97-AF65-F5344CB8AC3E}">
        <p14:creationId xmlns:p14="http://schemas.microsoft.com/office/powerpoint/2010/main" val="33912563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667</Words>
  <Application>Microsoft Macintosh PowerPoint</Application>
  <PresentationFormat>Widescreen</PresentationFormat>
  <Paragraphs>104</Paragraphs>
  <Slides>12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Book Antiqua</vt:lpstr>
      <vt:lpstr>Calibri</vt:lpstr>
      <vt:lpstr>Calibri Light</vt:lpstr>
      <vt:lpstr>Google Sans</vt:lpstr>
      <vt:lpstr>Helvetica</vt:lpstr>
      <vt:lpstr>Noto Sans</vt:lpstr>
      <vt:lpstr>Times New Roman</vt:lpstr>
      <vt:lpstr>Trebuchet MS</vt:lpstr>
      <vt:lpstr>Wingdings</vt:lpstr>
      <vt:lpstr>1_Office Theme</vt:lpstr>
      <vt:lpstr>Improving registration of births, deaths  </vt:lpstr>
      <vt:lpstr>Content of presentation </vt:lpstr>
      <vt:lpstr>Some Key consideration for improvement of registration of births and deaths </vt:lpstr>
      <vt:lpstr>Technical Resources available</vt:lpstr>
      <vt:lpstr>Technical Resources available</vt:lpstr>
      <vt:lpstr>Technical Resources available</vt:lpstr>
      <vt:lpstr>Technical Resources available</vt:lpstr>
      <vt:lpstr>Technical Resources available</vt:lpstr>
      <vt:lpstr>Technical Resources available</vt:lpstr>
      <vt:lpstr>Technical Resources available</vt:lpstr>
      <vt:lpstr>Technical Resources available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KIPRUTO, Hillary Kipchumba</cp:lastModifiedBy>
  <cp:revision>20</cp:revision>
  <dcterms:created xsi:type="dcterms:W3CDTF">2022-09-20T01:45:54Z</dcterms:created>
  <dcterms:modified xsi:type="dcterms:W3CDTF">2024-01-29T19:32:17Z</dcterms:modified>
</cp:coreProperties>
</file>