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Lst>
  <p:notesMasterIdLst>
    <p:notesMasterId r:id="rId11"/>
  </p:notesMasterIdLst>
  <p:sldIdLst>
    <p:sldId id="256" r:id="rId2"/>
    <p:sldId id="266" r:id="rId3"/>
    <p:sldId id="270" r:id="rId4"/>
    <p:sldId id="258" r:id="rId5"/>
    <p:sldId id="259" r:id="rId6"/>
    <p:sldId id="267" r:id="rId7"/>
    <p:sldId id="268" r:id="rId8"/>
    <p:sldId id="269" r:id="rId9"/>
    <p:sldId id="271"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CB4EDC-ABDC-4E79-9BC4-B8A842277860}" v="6" dt="2024-01-28T09:38:10.419"/>
  </p1510:revLst>
</p1510:revInfo>
</file>

<file path=ppt/tableStyles.xml><?xml version="1.0" encoding="utf-8"?>
<a:tblStyleLst xmlns:a="http://schemas.openxmlformats.org/drawingml/2006/main" def="{6B011971-7809-4FCE-8DD4-DE23900D10A3}">
  <a:tblStyle styleId="{6B011971-7809-4FCE-8DD4-DE23900D10A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3447" autoAdjust="0"/>
  </p:normalViewPr>
  <p:slideViewPr>
    <p:cSldViewPr snapToGrid="0">
      <p:cViewPr varScale="1">
        <p:scale>
          <a:sx n="84" d="100"/>
          <a:sy n="84" d="100"/>
        </p:scale>
        <p:origin x="1172" y="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olet Kinuthia" userId="7df2affe-b4b2-42ce-903a-eebd8cc3b629" providerId="ADAL" clId="{1BCB4EDC-ABDC-4E79-9BC4-B8A842277860}"/>
    <pc:docChg chg="undo custSel addSld delSld modSld delMainMaster">
      <pc:chgData name="Violet Kinuthia" userId="7df2affe-b4b2-42ce-903a-eebd8cc3b629" providerId="ADAL" clId="{1BCB4EDC-ABDC-4E79-9BC4-B8A842277860}" dt="2024-01-30T06:22:31.011" v="2775" actId="20577"/>
      <pc:docMkLst>
        <pc:docMk/>
      </pc:docMkLst>
      <pc:sldChg chg="addSp delSp modSp mod">
        <pc:chgData name="Violet Kinuthia" userId="7df2affe-b4b2-42ce-903a-eebd8cc3b629" providerId="ADAL" clId="{1BCB4EDC-ABDC-4E79-9BC4-B8A842277860}" dt="2024-01-28T12:10:51.838" v="2316" actId="1076"/>
        <pc:sldMkLst>
          <pc:docMk/>
          <pc:sldMk cId="0" sldId="256"/>
        </pc:sldMkLst>
        <pc:spChg chg="add del mod">
          <ac:chgData name="Violet Kinuthia" userId="7df2affe-b4b2-42ce-903a-eebd8cc3b629" providerId="ADAL" clId="{1BCB4EDC-ABDC-4E79-9BC4-B8A842277860}" dt="2024-01-28T09:06:11.464" v="12" actId="478"/>
          <ac:spMkLst>
            <pc:docMk/>
            <pc:sldMk cId="0" sldId="256"/>
            <ac:spMk id="3" creationId="{D78C3C48-C957-78FD-831B-EF7224DA5EB5}"/>
          </ac:spMkLst>
        </pc:spChg>
        <pc:spChg chg="add del mod">
          <ac:chgData name="Violet Kinuthia" userId="7df2affe-b4b2-42ce-903a-eebd8cc3b629" providerId="ADAL" clId="{1BCB4EDC-ABDC-4E79-9BC4-B8A842277860}" dt="2024-01-28T09:06:31.938" v="15" actId="478"/>
          <ac:spMkLst>
            <pc:docMk/>
            <pc:sldMk cId="0" sldId="256"/>
            <ac:spMk id="5" creationId="{18761C56-8880-1B7F-6615-9F89AFD3D1A6}"/>
          </ac:spMkLst>
        </pc:spChg>
        <pc:spChg chg="add mod">
          <ac:chgData name="Violet Kinuthia" userId="7df2affe-b4b2-42ce-903a-eebd8cc3b629" providerId="ADAL" clId="{1BCB4EDC-ABDC-4E79-9BC4-B8A842277860}" dt="2024-01-28T09:06:38.090" v="16" actId="1076"/>
          <ac:spMkLst>
            <pc:docMk/>
            <pc:sldMk cId="0" sldId="256"/>
            <ac:spMk id="6" creationId="{934C8716-E170-8AEC-D88F-72E0422F3A59}"/>
          </ac:spMkLst>
        </pc:spChg>
        <pc:spChg chg="mod">
          <ac:chgData name="Violet Kinuthia" userId="7df2affe-b4b2-42ce-903a-eebd8cc3b629" providerId="ADAL" clId="{1BCB4EDC-ABDC-4E79-9BC4-B8A842277860}" dt="2024-01-28T12:10:51.838" v="2316" actId="1076"/>
          <ac:spMkLst>
            <pc:docMk/>
            <pc:sldMk cId="0" sldId="256"/>
            <ac:spMk id="143" creationId="{00000000-0000-0000-0000-000000000000}"/>
          </ac:spMkLst>
        </pc:spChg>
        <pc:spChg chg="del">
          <ac:chgData name="Violet Kinuthia" userId="7df2affe-b4b2-42ce-903a-eebd8cc3b629" providerId="ADAL" clId="{1BCB4EDC-ABDC-4E79-9BC4-B8A842277860}" dt="2024-01-28T09:06:14.730" v="13" actId="478"/>
          <ac:spMkLst>
            <pc:docMk/>
            <pc:sldMk cId="0" sldId="256"/>
            <ac:spMk id="144" creationId="{00000000-0000-0000-0000-000000000000}"/>
          </ac:spMkLst>
        </pc:spChg>
        <pc:spChg chg="del">
          <ac:chgData name="Violet Kinuthia" userId="7df2affe-b4b2-42ce-903a-eebd8cc3b629" providerId="ADAL" clId="{1BCB4EDC-ABDC-4E79-9BC4-B8A842277860}" dt="2024-01-28T09:06:01.637" v="10" actId="478"/>
          <ac:spMkLst>
            <pc:docMk/>
            <pc:sldMk cId="0" sldId="256"/>
            <ac:spMk id="145" creationId="{00000000-0000-0000-0000-000000000000}"/>
          </ac:spMkLst>
        </pc:spChg>
      </pc:sldChg>
      <pc:sldChg chg="del">
        <pc:chgData name="Violet Kinuthia" userId="7df2affe-b4b2-42ce-903a-eebd8cc3b629" providerId="ADAL" clId="{1BCB4EDC-ABDC-4E79-9BC4-B8A842277860}" dt="2024-01-28T09:06:58.623" v="19" actId="47"/>
        <pc:sldMkLst>
          <pc:docMk/>
          <pc:sldMk cId="0" sldId="257"/>
        </pc:sldMkLst>
      </pc:sldChg>
      <pc:sldChg chg="modSp add mod">
        <pc:chgData name="Violet Kinuthia" userId="7df2affe-b4b2-42ce-903a-eebd8cc3b629" providerId="ADAL" clId="{1BCB4EDC-ABDC-4E79-9BC4-B8A842277860}" dt="2024-01-28T12:12:01.864" v="2332" actId="14100"/>
        <pc:sldMkLst>
          <pc:docMk/>
          <pc:sldMk cId="1321081539" sldId="258"/>
        </pc:sldMkLst>
        <pc:spChg chg="mod">
          <ac:chgData name="Violet Kinuthia" userId="7df2affe-b4b2-42ce-903a-eebd8cc3b629" providerId="ADAL" clId="{1BCB4EDC-ABDC-4E79-9BC4-B8A842277860}" dt="2024-01-28T12:12:01.864" v="2332" actId="14100"/>
          <ac:spMkLst>
            <pc:docMk/>
            <pc:sldMk cId="1321081539" sldId="258"/>
            <ac:spMk id="4" creationId="{266D5251-3579-1B44-1E1F-BC2C9CFEF8B8}"/>
          </ac:spMkLst>
        </pc:spChg>
        <pc:spChg chg="mod">
          <ac:chgData name="Violet Kinuthia" userId="7df2affe-b4b2-42ce-903a-eebd8cc3b629" providerId="ADAL" clId="{1BCB4EDC-ABDC-4E79-9BC4-B8A842277860}" dt="2024-01-28T11:52:49.923" v="1828" actId="255"/>
          <ac:spMkLst>
            <pc:docMk/>
            <pc:sldMk cId="1321081539" sldId="258"/>
            <ac:spMk id="209" creationId="{00000000-0000-0000-0000-000000000000}"/>
          </ac:spMkLst>
        </pc:spChg>
        <pc:graphicFrameChg chg="del modGraphic">
          <ac:chgData name="Violet Kinuthia" userId="7df2affe-b4b2-42ce-903a-eebd8cc3b629" providerId="ADAL" clId="{1BCB4EDC-ABDC-4E79-9BC4-B8A842277860}" dt="2024-01-28T09:07:20.684" v="21" actId="478"/>
          <ac:graphicFrameMkLst>
            <pc:docMk/>
            <pc:sldMk cId="1321081539" sldId="258"/>
            <ac:graphicFrameMk id="211" creationId="{00000000-0000-0000-0000-000000000000}"/>
          </ac:graphicFrameMkLst>
        </pc:graphicFrameChg>
        <pc:picChg chg="add del mod">
          <ac:chgData name="Violet Kinuthia" userId="7df2affe-b4b2-42ce-903a-eebd8cc3b629" providerId="ADAL" clId="{1BCB4EDC-ABDC-4E79-9BC4-B8A842277860}" dt="2024-01-28T09:13:54.916" v="61" actId="478"/>
          <ac:picMkLst>
            <pc:docMk/>
            <pc:sldMk cId="1321081539" sldId="258"/>
            <ac:picMk id="2" creationId="{A8BD2EDA-D35F-4E8F-5401-189AAFFB1B49}"/>
          </ac:picMkLst>
        </pc:picChg>
        <pc:picChg chg="mod">
          <ac:chgData name="Violet Kinuthia" userId="7df2affe-b4b2-42ce-903a-eebd8cc3b629" providerId="ADAL" clId="{1BCB4EDC-ABDC-4E79-9BC4-B8A842277860}" dt="2024-01-28T12:11:51.041" v="2329" actId="14100"/>
          <ac:picMkLst>
            <pc:docMk/>
            <pc:sldMk cId="1321081539" sldId="258"/>
            <ac:picMk id="5" creationId="{89D5C213-F204-2776-F77F-461531AB4645}"/>
          </ac:picMkLst>
        </pc:picChg>
        <pc:picChg chg="mod">
          <ac:chgData name="Violet Kinuthia" userId="7df2affe-b4b2-42ce-903a-eebd8cc3b629" providerId="ADAL" clId="{1BCB4EDC-ABDC-4E79-9BC4-B8A842277860}" dt="2024-01-28T12:11:54.780" v="2330" actId="14100"/>
          <ac:picMkLst>
            <pc:docMk/>
            <pc:sldMk cId="1321081539" sldId="258"/>
            <ac:picMk id="210" creationId="{00000000-0000-0000-0000-000000000000}"/>
          </ac:picMkLst>
        </pc:picChg>
        <pc:picChg chg="mod">
          <ac:chgData name="Violet Kinuthia" userId="7df2affe-b4b2-42ce-903a-eebd8cc3b629" providerId="ADAL" clId="{1BCB4EDC-ABDC-4E79-9BC4-B8A842277860}" dt="2024-01-28T12:11:58.518" v="2331" actId="14100"/>
          <ac:picMkLst>
            <pc:docMk/>
            <pc:sldMk cId="1321081539" sldId="258"/>
            <ac:picMk id="212" creationId="{00000000-0000-0000-0000-000000000000}"/>
          </ac:picMkLst>
        </pc:picChg>
      </pc:sldChg>
      <pc:sldChg chg="addSp delSp modSp mod">
        <pc:chgData name="Violet Kinuthia" userId="7df2affe-b4b2-42ce-903a-eebd8cc3b629" providerId="ADAL" clId="{1BCB4EDC-ABDC-4E79-9BC4-B8A842277860}" dt="2024-01-30T06:15:52.288" v="2535" actId="113"/>
        <pc:sldMkLst>
          <pc:docMk/>
          <pc:sldMk cId="0" sldId="259"/>
        </pc:sldMkLst>
        <pc:spChg chg="add mod">
          <ac:chgData name="Violet Kinuthia" userId="7df2affe-b4b2-42ce-903a-eebd8cc3b629" providerId="ADAL" clId="{1BCB4EDC-ABDC-4E79-9BC4-B8A842277860}" dt="2024-01-30T06:15:52.288" v="2535" actId="113"/>
          <ac:spMkLst>
            <pc:docMk/>
            <pc:sldMk cId="0" sldId="259"/>
            <ac:spMk id="3" creationId="{5B8C660A-648C-BEE0-847E-BC0D7F50AEEE}"/>
          </ac:spMkLst>
        </pc:spChg>
        <pc:spChg chg="mod">
          <ac:chgData name="Violet Kinuthia" userId="7df2affe-b4b2-42ce-903a-eebd8cc3b629" providerId="ADAL" clId="{1BCB4EDC-ABDC-4E79-9BC4-B8A842277860}" dt="2024-01-30T05:56:45.634" v="2415" actId="20577"/>
          <ac:spMkLst>
            <pc:docMk/>
            <pc:sldMk cId="0" sldId="259"/>
            <ac:spMk id="218" creationId="{00000000-0000-0000-0000-000000000000}"/>
          </ac:spMkLst>
        </pc:spChg>
        <pc:spChg chg="del">
          <ac:chgData name="Violet Kinuthia" userId="7df2affe-b4b2-42ce-903a-eebd8cc3b629" providerId="ADAL" clId="{1BCB4EDC-ABDC-4E79-9BC4-B8A842277860}" dt="2024-01-28T09:12:35.369" v="38" actId="478"/>
          <ac:spMkLst>
            <pc:docMk/>
            <pc:sldMk cId="0" sldId="259"/>
            <ac:spMk id="219" creationId="{00000000-0000-0000-0000-000000000000}"/>
          </ac:spMkLst>
        </pc:spChg>
        <pc:picChg chg="del">
          <ac:chgData name="Violet Kinuthia" userId="7df2affe-b4b2-42ce-903a-eebd8cc3b629" providerId="ADAL" clId="{1BCB4EDC-ABDC-4E79-9BC4-B8A842277860}" dt="2024-01-28T09:12:29.579" v="37" actId="478"/>
          <ac:picMkLst>
            <pc:docMk/>
            <pc:sldMk cId="0" sldId="259"/>
            <ac:picMk id="217" creationId="{00000000-0000-0000-0000-000000000000}"/>
          </ac:picMkLst>
        </pc:picChg>
        <pc:picChg chg="del">
          <ac:chgData name="Violet Kinuthia" userId="7df2affe-b4b2-42ce-903a-eebd8cc3b629" providerId="ADAL" clId="{1BCB4EDC-ABDC-4E79-9BC4-B8A842277860}" dt="2024-01-28T09:12:26.964" v="36" actId="478"/>
          <ac:picMkLst>
            <pc:docMk/>
            <pc:sldMk cId="0" sldId="259"/>
            <ac:picMk id="221" creationId="{00000000-0000-0000-0000-000000000000}"/>
          </ac:picMkLst>
        </pc:picChg>
        <pc:picChg chg="mod">
          <ac:chgData name="Violet Kinuthia" userId="7df2affe-b4b2-42ce-903a-eebd8cc3b629" providerId="ADAL" clId="{1BCB4EDC-ABDC-4E79-9BC4-B8A842277860}" dt="2024-01-28T09:13:00.993" v="60" actId="14100"/>
          <ac:picMkLst>
            <pc:docMk/>
            <pc:sldMk cId="0" sldId="259"/>
            <ac:picMk id="222" creationId="{00000000-0000-0000-0000-000000000000}"/>
          </ac:picMkLst>
        </pc:picChg>
      </pc:sldChg>
      <pc:sldChg chg="del">
        <pc:chgData name="Violet Kinuthia" userId="7df2affe-b4b2-42ce-903a-eebd8cc3b629" providerId="ADAL" clId="{1BCB4EDC-ABDC-4E79-9BC4-B8A842277860}" dt="2024-01-28T11:23:45.950" v="1196" actId="47"/>
        <pc:sldMkLst>
          <pc:docMk/>
          <pc:sldMk cId="0" sldId="260"/>
        </pc:sldMkLst>
      </pc:sldChg>
      <pc:sldChg chg="del">
        <pc:chgData name="Violet Kinuthia" userId="7df2affe-b4b2-42ce-903a-eebd8cc3b629" providerId="ADAL" clId="{1BCB4EDC-ABDC-4E79-9BC4-B8A842277860}" dt="2024-01-28T11:23:45.950" v="1196" actId="47"/>
        <pc:sldMkLst>
          <pc:docMk/>
          <pc:sldMk cId="0" sldId="261"/>
        </pc:sldMkLst>
      </pc:sldChg>
      <pc:sldChg chg="del">
        <pc:chgData name="Violet Kinuthia" userId="7df2affe-b4b2-42ce-903a-eebd8cc3b629" providerId="ADAL" clId="{1BCB4EDC-ABDC-4E79-9BC4-B8A842277860}" dt="2024-01-28T11:23:45.950" v="1196" actId="47"/>
        <pc:sldMkLst>
          <pc:docMk/>
          <pc:sldMk cId="0" sldId="262"/>
        </pc:sldMkLst>
      </pc:sldChg>
      <pc:sldChg chg="del">
        <pc:chgData name="Violet Kinuthia" userId="7df2affe-b4b2-42ce-903a-eebd8cc3b629" providerId="ADAL" clId="{1BCB4EDC-ABDC-4E79-9BC4-B8A842277860}" dt="2024-01-28T11:23:45.950" v="1196" actId="47"/>
        <pc:sldMkLst>
          <pc:docMk/>
          <pc:sldMk cId="0" sldId="263"/>
        </pc:sldMkLst>
      </pc:sldChg>
      <pc:sldChg chg="del">
        <pc:chgData name="Violet Kinuthia" userId="7df2affe-b4b2-42ce-903a-eebd8cc3b629" providerId="ADAL" clId="{1BCB4EDC-ABDC-4E79-9BC4-B8A842277860}" dt="2024-01-28T11:23:45.950" v="1196" actId="47"/>
        <pc:sldMkLst>
          <pc:docMk/>
          <pc:sldMk cId="0" sldId="264"/>
        </pc:sldMkLst>
      </pc:sldChg>
      <pc:sldChg chg="del">
        <pc:chgData name="Violet Kinuthia" userId="7df2affe-b4b2-42ce-903a-eebd8cc3b629" providerId="ADAL" clId="{1BCB4EDC-ABDC-4E79-9BC4-B8A842277860}" dt="2024-01-28T11:23:45.950" v="1196" actId="47"/>
        <pc:sldMkLst>
          <pc:docMk/>
          <pc:sldMk cId="0" sldId="265"/>
        </pc:sldMkLst>
      </pc:sldChg>
      <pc:sldChg chg="new del">
        <pc:chgData name="Violet Kinuthia" userId="7df2affe-b4b2-42ce-903a-eebd8cc3b629" providerId="ADAL" clId="{1BCB4EDC-ABDC-4E79-9BC4-B8A842277860}" dt="2024-01-28T09:06:47.132" v="18" actId="680"/>
        <pc:sldMkLst>
          <pc:docMk/>
          <pc:sldMk cId="833920093" sldId="266"/>
        </pc:sldMkLst>
      </pc:sldChg>
      <pc:sldChg chg="modSp add mod">
        <pc:chgData name="Violet Kinuthia" userId="7df2affe-b4b2-42ce-903a-eebd8cc3b629" providerId="ADAL" clId="{1BCB4EDC-ABDC-4E79-9BC4-B8A842277860}" dt="2024-01-28T12:11:00.683" v="2317" actId="255"/>
        <pc:sldMkLst>
          <pc:docMk/>
          <pc:sldMk cId="4037201388" sldId="266"/>
        </pc:sldMkLst>
        <pc:spChg chg="mod">
          <ac:chgData name="Violet Kinuthia" userId="7df2affe-b4b2-42ce-903a-eebd8cc3b629" providerId="ADAL" clId="{1BCB4EDC-ABDC-4E79-9BC4-B8A842277860}" dt="2024-01-28T12:11:00.683" v="2317" actId="255"/>
          <ac:spMkLst>
            <pc:docMk/>
            <pc:sldMk cId="4037201388" sldId="266"/>
            <ac:spMk id="4" creationId="{266D5251-3579-1B44-1E1F-BC2C9CFEF8B8}"/>
          </ac:spMkLst>
        </pc:spChg>
      </pc:sldChg>
      <pc:sldChg chg="addSp modSp add mod">
        <pc:chgData name="Violet Kinuthia" userId="7df2affe-b4b2-42ce-903a-eebd8cc3b629" providerId="ADAL" clId="{1BCB4EDC-ABDC-4E79-9BC4-B8A842277860}" dt="2024-01-30T06:22:31.011" v="2775" actId="20577"/>
        <pc:sldMkLst>
          <pc:docMk/>
          <pc:sldMk cId="1497527319" sldId="267"/>
        </pc:sldMkLst>
        <pc:spChg chg="mod">
          <ac:chgData name="Violet Kinuthia" userId="7df2affe-b4b2-42ce-903a-eebd8cc3b629" providerId="ADAL" clId="{1BCB4EDC-ABDC-4E79-9BC4-B8A842277860}" dt="2024-01-30T06:22:31.011" v="2775" actId="20577"/>
          <ac:spMkLst>
            <pc:docMk/>
            <pc:sldMk cId="1497527319" sldId="267"/>
            <ac:spMk id="3" creationId="{5B8C660A-648C-BEE0-847E-BC0D7F50AEEE}"/>
          </ac:spMkLst>
        </pc:spChg>
        <pc:spChg chg="mod">
          <ac:chgData name="Violet Kinuthia" userId="7df2affe-b4b2-42ce-903a-eebd8cc3b629" providerId="ADAL" clId="{1BCB4EDC-ABDC-4E79-9BC4-B8A842277860}" dt="2024-01-30T06:14:56.320" v="2532" actId="14100"/>
          <ac:spMkLst>
            <pc:docMk/>
            <pc:sldMk cId="1497527319" sldId="267"/>
            <ac:spMk id="218" creationId="{00000000-0000-0000-0000-000000000000}"/>
          </ac:spMkLst>
        </pc:spChg>
        <pc:picChg chg="add mod">
          <ac:chgData name="Violet Kinuthia" userId="7df2affe-b4b2-42ce-903a-eebd8cc3b629" providerId="ADAL" clId="{1BCB4EDC-ABDC-4E79-9BC4-B8A842277860}" dt="2024-01-30T06:15:02.185" v="2533" actId="14100"/>
          <ac:picMkLst>
            <pc:docMk/>
            <pc:sldMk cId="1497527319" sldId="267"/>
            <ac:picMk id="4" creationId="{E7199ED2-B5BF-F990-BECE-2CEAF1528E8E}"/>
          </ac:picMkLst>
        </pc:picChg>
      </pc:sldChg>
      <pc:sldChg chg="addSp delSp modSp add mod">
        <pc:chgData name="Violet Kinuthia" userId="7df2affe-b4b2-42ce-903a-eebd8cc3b629" providerId="ADAL" clId="{1BCB4EDC-ABDC-4E79-9BC4-B8A842277860}" dt="2024-01-30T06:03:47.440" v="2508" actId="20577"/>
        <pc:sldMkLst>
          <pc:docMk/>
          <pc:sldMk cId="589007236" sldId="268"/>
        </pc:sldMkLst>
        <pc:spChg chg="mod">
          <ac:chgData name="Violet Kinuthia" userId="7df2affe-b4b2-42ce-903a-eebd8cc3b629" providerId="ADAL" clId="{1BCB4EDC-ABDC-4E79-9BC4-B8A842277860}" dt="2024-01-30T06:03:47.440" v="2508" actId="20577"/>
          <ac:spMkLst>
            <pc:docMk/>
            <pc:sldMk cId="589007236" sldId="268"/>
            <ac:spMk id="3" creationId="{5B8C660A-648C-BEE0-847E-BC0D7F50AEEE}"/>
          </ac:spMkLst>
        </pc:spChg>
        <pc:spChg chg="mod">
          <ac:chgData name="Violet Kinuthia" userId="7df2affe-b4b2-42ce-903a-eebd8cc3b629" providerId="ADAL" clId="{1BCB4EDC-ABDC-4E79-9BC4-B8A842277860}" dt="2024-01-30T05:56:58.862" v="2429" actId="20577"/>
          <ac:spMkLst>
            <pc:docMk/>
            <pc:sldMk cId="589007236" sldId="268"/>
            <ac:spMk id="218" creationId="{00000000-0000-0000-0000-000000000000}"/>
          </ac:spMkLst>
        </pc:spChg>
        <pc:picChg chg="add del">
          <ac:chgData name="Violet Kinuthia" userId="7df2affe-b4b2-42ce-903a-eebd8cc3b629" providerId="ADAL" clId="{1BCB4EDC-ABDC-4E79-9BC4-B8A842277860}" dt="2024-01-28T11:37:47.112" v="1392" actId="22"/>
          <ac:picMkLst>
            <pc:docMk/>
            <pc:sldMk cId="589007236" sldId="268"/>
            <ac:picMk id="4" creationId="{24C7021E-CE2C-4156-C98A-76E76510493B}"/>
          </ac:picMkLst>
        </pc:picChg>
        <pc:picChg chg="del">
          <ac:chgData name="Violet Kinuthia" userId="7df2affe-b4b2-42ce-903a-eebd8cc3b629" providerId="ADAL" clId="{1BCB4EDC-ABDC-4E79-9BC4-B8A842277860}" dt="2024-01-28T11:41:16.127" v="1510" actId="478"/>
          <ac:picMkLst>
            <pc:docMk/>
            <pc:sldMk cId="589007236" sldId="268"/>
            <ac:picMk id="220" creationId="{00000000-0000-0000-0000-000000000000}"/>
          </ac:picMkLst>
        </pc:picChg>
        <pc:picChg chg="del">
          <ac:chgData name="Violet Kinuthia" userId="7df2affe-b4b2-42ce-903a-eebd8cc3b629" providerId="ADAL" clId="{1BCB4EDC-ABDC-4E79-9BC4-B8A842277860}" dt="2024-01-28T11:41:12.964" v="1509" actId="478"/>
          <ac:picMkLst>
            <pc:docMk/>
            <pc:sldMk cId="589007236" sldId="268"/>
            <ac:picMk id="222" creationId="{00000000-0000-0000-0000-000000000000}"/>
          </ac:picMkLst>
        </pc:picChg>
      </pc:sldChg>
      <pc:sldChg chg="modSp add mod">
        <pc:chgData name="Violet Kinuthia" userId="7df2affe-b4b2-42ce-903a-eebd8cc3b629" providerId="ADAL" clId="{1BCB4EDC-ABDC-4E79-9BC4-B8A842277860}" dt="2024-01-30T05:57:07.703" v="2436" actId="20577"/>
        <pc:sldMkLst>
          <pc:docMk/>
          <pc:sldMk cId="3448238937" sldId="269"/>
        </pc:sldMkLst>
        <pc:spChg chg="mod">
          <ac:chgData name="Violet Kinuthia" userId="7df2affe-b4b2-42ce-903a-eebd8cc3b629" providerId="ADAL" clId="{1BCB4EDC-ABDC-4E79-9BC4-B8A842277860}" dt="2024-01-28T11:56:58.835" v="2261" actId="14100"/>
          <ac:spMkLst>
            <pc:docMk/>
            <pc:sldMk cId="3448238937" sldId="269"/>
            <ac:spMk id="3" creationId="{5B8C660A-648C-BEE0-847E-BC0D7F50AEEE}"/>
          </ac:spMkLst>
        </pc:spChg>
        <pc:spChg chg="mod">
          <ac:chgData name="Violet Kinuthia" userId="7df2affe-b4b2-42ce-903a-eebd8cc3b629" providerId="ADAL" clId="{1BCB4EDC-ABDC-4E79-9BC4-B8A842277860}" dt="2024-01-30T05:57:07.703" v="2436" actId="20577"/>
          <ac:spMkLst>
            <pc:docMk/>
            <pc:sldMk cId="3448238937" sldId="269"/>
            <ac:spMk id="218" creationId="{00000000-0000-0000-0000-000000000000}"/>
          </ac:spMkLst>
        </pc:spChg>
      </pc:sldChg>
      <pc:sldChg chg="modSp add mod">
        <pc:chgData name="Violet Kinuthia" userId="7df2affe-b4b2-42ce-903a-eebd8cc3b629" providerId="ADAL" clId="{1BCB4EDC-ABDC-4E79-9BC4-B8A842277860}" dt="2024-01-30T06:09:03.215" v="2526" actId="313"/>
        <pc:sldMkLst>
          <pc:docMk/>
          <pc:sldMk cId="2830225429" sldId="270"/>
        </pc:sldMkLst>
        <pc:spChg chg="mod">
          <ac:chgData name="Violet Kinuthia" userId="7df2affe-b4b2-42ce-903a-eebd8cc3b629" providerId="ADAL" clId="{1BCB4EDC-ABDC-4E79-9BC4-B8A842277860}" dt="2024-01-30T06:09:03.215" v="2526" actId="313"/>
          <ac:spMkLst>
            <pc:docMk/>
            <pc:sldMk cId="2830225429" sldId="270"/>
            <ac:spMk id="4" creationId="{266D5251-3579-1B44-1E1F-BC2C9CFEF8B8}"/>
          </ac:spMkLst>
        </pc:spChg>
      </pc:sldChg>
      <pc:sldChg chg="modSp add mod">
        <pc:chgData name="Violet Kinuthia" userId="7df2affe-b4b2-42ce-903a-eebd8cc3b629" providerId="ADAL" clId="{1BCB4EDC-ABDC-4E79-9BC4-B8A842277860}" dt="2024-01-30T06:22:12.200" v="2773" actId="20577"/>
        <pc:sldMkLst>
          <pc:docMk/>
          <pc:sldMk cId="488189573" sldId="271"/>
        </pc:sldMkLst>
        <pc:spChg chg="mod">
          <ac:chgData name="Violet Kinuthia" userId="7df2affe-b4b2-42ce-903a-eebd8cc3b629" providerId="ADAL" clId="{1BCB4EDC-ABDC-4E79-9BC4-B8A842277860}" dt="2024-01-30T06:21:46.156" v="2750" actId="20577"/>
          <ac:spMkLst>
            <pc:docMk/>
            <pc:sldMk cId="488189573" sldId="271"/>
            <ac:spMk id="3" creationId="{5B8C660A-648C-BEE0-847E-BC0D7F50AEEE}"/>
          </ac:spMkLst>
        </pc:spChg>
        <pc:spChg chg="mod">
          <ac:chgData name="Violet Kinuthia" userId="7df2affe-b4b2-42ce-903a-eebd8cc3b629" providerId="ADAL" clId="{1BCB4EDC-ABDC-4E79-9BC4-B8A842277860}" dt="2024-01-30T06:22:12.200" v="2773" actId="20577"/>
          <ac:spMkLst>
            <pc:docMk/>
            <pc:sldMk cId="488189573" sldId="271"/>
            <ac:spMk id="218" creationId="{00000000-0000-0000-0000-000000000000}"/>
          </ac:spMkLst>
        </pc:spChg>
        <pc:picChg chg="mod">
          <ac:chgData name="Violet Kinuthia" userId="7df2affe-b4b2-42ce-903a-eebd8cc3b629" providerId="ADAL" clId="{1BCB4EDC-ABDC-4E79-9BC4-B8A842277860}" dt="2024-01-30T06:22:04.662" v="2752" actId="14100"/>
          <ac:picMkLst>
            <pc:docMk/>
            <pc:sldMk cId="488189573" sldId="271"/>
            <ac:picMk id="220" creationId="{00000000-0000-0000-0000-000000000000}"/>
          </ac:picMkLst>
        </pc:picChg>
        <pc:picChg chg="mod">
          <ac:chgData name="Violet Kinuthia" userId="7df2affe-b4b2-42ce-903a-eebd8cc3b629" providerId="ADAL" clId="{1BCB4EDC-ABDC-4E79-9BC4-B8A842277860}" dt="2024-01-30T06:21:59.517" v="2751" actId="14100"/>
          <ac:picMkLst>
            <pc:docMk/>
            <pc:sldMk cId="488189573" sldId="271"/>
            <ac:picMk id="222" creationId="{00000000-0000-0000-0000-000000000000}"/>
          </ac:picMkLst>
        </pc:picChg>
      </pc:sldChg>
      <pc:sldMasterChg chg="delSldLayout">
        <pc:chgData name="Violet Kinuthia" userId="7df2affe-b4b2-42ce-903a-eebd8cc3b629" providerId="ADAL" clId="{1BCB4EDC-ABDC-4E79-9BC4-B8A842277860}" dt="2024-01-28T09:06:58.623" v="19" actId="47"/>
        <pc:sldMasterMkLst>
          <pc:docMk/>
          <pc:sldMasterMk cId="0" sldId="2147483673"/>
        </pc:sldMasterMkLst>
        <pc:sldLayoutChg chg="del">
          <pc:chgData name="Violet Kinuthia" userId="7df2affe-b4b2-42ce-903a-eebd8cc3b629" providerId="ADAL" clId="{1BCB4EDC-ABDC-4E79-9BC4-B8A842277860}" dt="2024-01-28T09:06:58.623" v="19" actId="47"/>
          <pc:sldLayoutMkLst>
            <pc:docMk/>
            <pc:sldMasterMk cId="0" sldId="2147483673"/>
            <pc:sldLayoutMk cId="0" sldId="2147483659"/>
          </pc:sldLayoutMkLst>
        </pc:sldLayoutChg>
      </pc:sldMasterChg>
      <pc:sldMasterChg chg="del delSldLayout">
        <pc:chgData name="Violet Kinuthia" userId="7df2affe-b4b2-42ce-903a-eebd8cc3b629" providerId="ADAL" clId="{1BCB4EDC-ABDC-4E79-9BC4-B8A842277860}" dt="2024-01-28T11:23:45.950" v="1196" actId="47"/>
        <pc:sldMasterMkLst>
          <pc:docMk/>
          <pc:sldMasterMk cId="0" sldId="2147483674"/>
        </pc:sldMasterMkLst>
        <pc:sldLayoutChg chg="del">
          <pc:chgData name="Violet Kinuthia" userId="7df2affe-b4b2-42ce-903a-eebd8cc3b629" providerId="ADAL" clId="{1BCB4EDC-ABDC-4E79-9BC4-B8A842277860}" dt="2024-01-28T11:23:45.950" v="1196" actId="47"/>
          <pc:sldLayoutMkLst>
            <pc:docMk/>
            <pc:sldMasterMk cId="0" sldId="2147483674"/>
            <pc:sldLayoutMk cId="0" sldId="2147483660"/>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61"/>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62"/>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63"/>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64"/>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65"/>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66"/>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67"/>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68"/>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69"/>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70"/>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71"/>
          </pc:sldLayoutMkLst>
        </pc:sldLayoutChg>
        <pc:sldLayoutChg chg="del">
          <pc:chgData name="Violet Kinuthia" userId="7df2affe-b4b2-42ce-903a-eebd8cc3b629" providerId="ADAL" clId="{1BCB4EDC-ABDC-4E79-9BC4-B8A842277860}" dt="2024-01-28T11:23:45.950" v="1196" actId="47"/>
          <pc:sldLayoutMkLst>
            <pc:docMk/>
            <pc:sldMasterMk cId="0" sldId="2147483674"/>
            <pc:sldLayoutMk cId="0" sldId="214748367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7a2f038a94_0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7a2f038a94_0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7a2f038a94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27a2f038a94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the current knowledge on levels of marriage and divorce registration?</a:t>
            </a:r>
            <a:endParaRPr/>
          </a:p>
          <a:p>
            <a:pPr marL="0" lvl="0" indent="0" algn="l" rtl="0">
              <a:spcBef>
                <a:spcPts val="0"/>
              </a:spcBef>
              <a:spcAft>
                <a:spcPts val="0"/>
              </a:spcAft>
              <a:buNone/>
            </a:pPr>
            <a:r>
              <a:rPr lang="en"/>
              <a:t>Because many developing countries do not prioritize marriage and divorce registration, it is impossible to use direct measures to estimate completeness levels of marriage and divorce registration. Instead, the best bet is to use indirect means using questions about the </a:t>
            </a:r>
            <a:r>
              <a:rPr lang="en">
                <a:solidFill>
                  <a:schemeClr val="dk1"/>
                </a:solidFill>
              </a:rPr>
              <a:t>registration of marriages and divorces </a:t>
            </a:r>
            <a:r>
              <a:rPr lang="en"/>
              <a:t>in censuses or surveys.</a:t>
            </a:r>
            <a:endParaRPr/>
          </a:p>
          <a:p>
            <a:pPr marL="0" lvl="0" indent="0" algn="l" rtl="0">
              <a:spcBef>
                <a:spcPts val="0"/>
              </a:spcBef>
              <a:spcAft>
                <a:spcPts val="0"/>
              </a:spcAft>
              <a:buNone/>
            </a:pPr>
            <a:r>
              <a:rPr lang="en"/>
              <a:t>In the slides that follow, we present to you an analysis of such data for a few countries that collected marriage registration data in the 2010 round of censuses</a:t>
            </a:r>
            <a:endParaRPr/>
          </a:p>
        </p:txBody>
      </p:sp>
    </p:spTree>
    <p:extLst>
      <p:ext uri="{BB962C8B-B14F-4D97-AF65-F5344CB8AC3E}">
        <p14:creationId xmlns:p14="http://schemas.microsoft.com/office/powerpoint/2010/main" val="432366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7a2f038a94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27a2f038a94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the current knowledge on levels of marriage and divorce registration?</a:t>
            </a:r>
            <a:endParaRPr/>
          </a:p>
          <a:p>
            <a:pPr marL="0" lvl="0" indent="0" algn="l" rtl="0">
              <a:spcBef>
                <a:spcPts val="0"/>
              </a:spcBef>
              <a:spcAft>
                <a:spcPts val="0"/>
              </a:spcAft>
              <a:buNone/>
            </a:pPr>
            <a:r>
              <a:rPr lang="en"/>
              <a:t>Because many developing countries do not prioritize marriage and divorce registration, it is impossible to use direct measures to estimate completeness levels of marriage and divorce registration. Instead, the best bet is to use indirect means using questions about the </a:t>
            </a:r>
            <a:r>
              <a:rPr lang="en">
                <a:solidFill>
                  <a:schemeClr val="dk1"/>
                </a:solidFill>
              </a:rPr>
              <a:t>registration of marriages and divorces </a:t>
            </a:r>
            <a:r>
              <a:rPr lang="en"/>
              <a:t>in censuses or surveys.</a:t>
            </a:r>
            <a:endParaRPr/>
          </a:p>
          <a:p>
            <a:pPr marL="0" lvl="0" indent="0" algn="l" rtl="0">
              <a:spcBef>
                <a:spcPts val="0"/>
              </a:spcBef>
              <a:spcAft>
                <a:spcPts val="0"/>
              </a:spcAft>
              <a:buNone/>
            </a:pPr>
            <a:r>
              <a:rPr lang="en"/>
              <a:t>In the slides that follow, we present to you an analysis of such data for a few countries that collected marriage registration data in the 2010 round of censuses</a:t>
            </a:r>
            <a:endParaRPr/>
          </a:p>
        </p:txBody>
      </p:sp>
    </p:spTree>
    <p:extLst>
      <p:ext uri="{BB962C8B-B14F-4D97-AF65-F5344CB8AC3E}">
        <p14:creationId xmlns:p14="http://schemas.microsoft.com/office/powerpoint/2010/main" val="3213683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7a2f038a94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27a2f038a94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2683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7a2f038a94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7a2f038a94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Figure 1 shows large country differences in  marriage registration (as low as 52% in Cuba to as high as 96% in Armenia); and in this Figure we show within countries differences, with large differences by geographical region, especially in countries where national averages are very low.</a:t>
            </a:r>
            <a:endParaRPr/>
          </a:p>
          <a:p>
            <a:pPr marL="0" lvl="0" indent="0" algn="l" rtl="0">
              <a:spcBef>
                <a:spcPts val="0"/>
              </a:spcBef>
              <a:spcAft>
                <a:spcPts val="0"/>
              </a:spcAft>
              <a:buNone/>
            </a:pPr>
            <a:endParaRPr/>
          </a:p>
          <a:p>
            <a:pPr marL="0" lvl="0" indent="0" algn="l" rtl="0">
              <a:spcBef>
                <a:spcPts val="0"/>
              </a:spcBef>
              <a:spcAft>
                <a:spcPts val="0"/>
              </a:spcAft>
              <a:buNone/>
            </a:pPr>
            <a:r>
              <a:rPr lang="en"/>
              <a:t>Yet marriage registration is oft-neglected. In the 2010 census round only 6 countries assessed the completeness of marriage registration. What we see here is notable variation in the completeness of marriage registration both between and within countries. The vertical dotted lines here depict the overall national average of marriages that are officially registered. For example, in Armenia + Kyrgyzstan marriage registration is above 92% complete. Whereas in brazil it is on average 60% complete. Whereas in brazil marriage registration across the subnational regions of the country varies from 30% to 74% - as shown by the purple dots.</a:t>
            </a:r>
            <a:endParaRPr/>
          </a:p>
          <a:p>
            <a:pPr marL="0" lvl="0" indent="0" algn="l" rtl="0">
              <a:spcBef>
                <a:spcPts val="0"/>
              </a:spcBef>
              <a:spcAft>
                <a:spcPts val="0"/>
              </a:spcAft>
              <a:buNone/>
            </a:pPr>
            <a:endParaRPr/>
          </a:p>
          <a:p>
            <a:pPr marL="0" lvl="0" indent="0" algn="l" rtl="0">
              <a:spcBef>
                <a:spcPts val="0"/>
              </a:spcBef>
              <a:spcAft>
                <a:spcPts val="0"/>
              </a:spcAft>
              <a:buNone/>
            </a:pPr>
            <a:r>
              <a:rPr lang="en"/>
              <a:t>Why are some marriages registered and others not?</a:t>
            </a:r>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7a2f038a94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7a2f038a94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Figure 1 shows large country differences in  marriage registration (as low as 52% in Cuba to as high as 96% in Armenia); and in this Figure we show within countries differences, with large differences by geographical region, especially in countries where national averages are very low.</a:t>
            </a:r>
            <a:endParaRPr/>
          </a:p>
          <a:p>
            <a:pPr marL="0" lvl="0" indent="0" algn="l" rtl="0">
              <a:spcBef>
                <a:spcPts val="0"/>
              </a:spcBef>
              <a:spcAft>
                <a:spcPts val="0"/>
              </a:spcAft>
              <a:buNone/>
            </a:pPr>
            <a:endParaRPr/>
          </a:p>
          <a:p>
            <a:pPr marL="0" lvl="0" indent="0" algn="l" rtl="0">
              <a:spcBef>
                <a:spcPts val="0"/>
              </a:spcBef>
              <a:spcAft>
                <a:spcPts val="0"/>
              </a:spcAft>
              <a:buNone/>
            </a:pPr>
            <a:r>
              <a:rPr lang="en"/>
              <a:t>Yet marriage registration is oft-neglected. In the 2010 census round only 6 countries assessed the completeness of marriage registration. What we see here is notable variation in the completeness of marriage registration both between and within countries. The vertical dotted lines here depict the overall national average of marriages that are officially registered. For example, in Armenia + Kyrgyzstan marriage registration is above 92% complete. Whereas in brazil it is on average 60% complete. Whereas in brazil marriage registration across the subnational regions of the country varies from 30% to 74% - as shown by the purple dots.</a:t>
            </a:r>
            <a:endParaRPr/>
          </a:p>
          <a:p>
            <a:pPr marL="0" lvl="0" indent="0" algn="l" rtl="0">
              <a:spcBef>
                <a:spcPts val="0"/>
              </a:spcBef>
              <a:spcAft>
                <a:spcPts val="0"/>
              </a:spcAft>
              <a:buNone/>
            </a:pPr>
            <a:endParaRPr/>
          </a:p>
          <a:p>
            <a:pPr marL="0" lvl="0" indent="0" algn="l" rtl="0">
              <a:spcBef>
                <a:spcPts val="0"/>
              </a:spcBef>
              <a:spcAft>
                <a:spcPts val="0"/>
              </a:spcAft>
              <a:buNone/>
            </a:pPr>
            <a:r>
              <a:rPr lang="en"/>
              <a:t>Why are some marriages registered and others not?</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2934315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7a2f038a94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7a2f038a94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Figure 1 shows large country differences in  marriage registration (as low as 52% in Cuba to as high as 96% in Armenia); and in this Figure we show within countries differences, with large differences by geographical region, especially in countries where national averages are very low.</a:t>
            </a:r>
            <a:endParaRPr/>
          </a:p>
          <a:p>
            <a:pPr marL="0" lvl="0" indent="0" algn="l" rtl="0">
              <a:spcBef>
                <a:spcPts val="0"/>
              </a:spcBef>
              <a:spcAft>
                <a:spcPts val="0"/>
              </a:spcAft>
              <a:buNone/>
            </a:pPr>
            <a:endParaRPr/>
          </a:p>
          <a:p>
            <a:pPr marL="0" lvl="0" indent="0" algn="l" rtl="0">
              <a:spcBef>
                <a:spcPts val="0"/>
              </a:spcBef>
              <a:spcAft>
                <a:spcPts val="0"/>
              </a:spcAft>
              <a:buNone/>
            </a:pPr>
            <a:r>
              <a:rPr lang="en"/>
              <a:t>Yet marriage registration is oft-neglected. In the 2010 census round only 6 countries assessed the completeness of marriage registration. What we see here is notable variation in the completeness of marriage registration both between and within countries. The vertical dotted lines here depict the overall national average of marriages that are officially registered. For example, in Armenia + Kyrgyzstan marriage registration is above 92% complete. Whereas in brazil it is on average 60% complete. Whereas in brazil marriage registration across the subnational regions of the country varies from 30% to 74% - as shown by the purple dots.</a:t>
            </a:r>
            <a:endParaRPr/>
          </a:p>
          <a:p>
            <a:pPr marL="0" lvl="0" indent="0" algn="l" rtl="0">
              <a:spcBef>
                <a:spcPts val="0"/>
              </a:spcBef>
              <a:spcAft>
                <a:spcPts val="0"/>
              </a:spcAft>
              <a:buNone/>
            </a:pPr>
            <a:endParaRPr/>
          </a:p>
          <a:p>
            <a:pPr marL="0" lvl="0" indent="0" algn="l" rtl="0">
              <a:spcBef>
                <a:spcPts val="0"/>
              </a:spcBef>
              <a:spcAft>
                <a:spcPts val="0"/>
              </a:spcAft>
              <a:buNone/>
            </a:pPr>
            <a:r>
              <a:rPr lang="en"/>
              <a:t>Why are some marriages registered and others not?</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3908971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7a2f038a94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7a2f038a94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Figure 1 shows large country differences in  marriage registration (as low as 52% in Cuba to as high as 96% in Armenia); and in this Figure we show within countries differences, with large differences by geographical region, especially in countries where national averages are very low.</a:t>
            </a:r>
            <a:endParaRPr/>
          </a:p>
          <a:p>
            <a:pPr marL="0" lvl="0" indent="0" algn="l" rtl="0">
              <a:spcBef>
                <a:spcPts val="0"/>
              </a:spcBef>
              <a:spcAft>
                <a:spcPts val="0"/>
              </a:spcAft>
              <a:buNone/>
            </a:pPr>
            <a:endParaRPr/>
          </a:p>
          <a:p>
            <a:pPr marL="0" lvl="0" indent="0" algn="l" rtl="0">
              <a:spcBef>
                <a:spcPts val="0"/>
              </a:spcBef>
              <a:spcAft>
                <a:spcPts val="0"/>
              </a:spcAft>
              <a:buNone/>
            </a:pPr>
            <a:r>
              <a:rPr lang="en"/>
              <a:t>Yet marriage registration is oft-neglected. In the 2010 census round only 6 countries assessed the completeness of marriage registration. What we see here is notable variation in the completeness of marriage registration both between and within countries. The vertical dotted lines here depict the overall national average of marriages that are officially registered. For example, in Armenia + Kyrgyzstan marriage registration is above 92% complete. Whereas in brazil it is on average 60% complete. Whereas in brazil marriage registration across the subnational regions of the country varies from 30% to 74% - as shown by the purple dots.</a:t>
            </a:r>
            <a:endParaRPr/>
          </a:p>
          <a:p>
            <a:pPr marL="0" lvl="0" indent="0" algn="l" rtl="0">
              <a:spcBef>
                <a:spcPts val="0"/>
              </a:spcBef>
              <a:spcAft>
                <a:spcPts val="0"/>
              </a:spcAft>
              <a:buNone/>
            </a:pPr>
            <a:endParaRPr/>
          </a:p>
          <a:p>
            <a:pPr marL="0" lvl="0" indent="0" algn="l" rtl="0">
              <a:spcBef>
                <a:spcPts val="0"/>
              </a:spcBef>
              <a:spcAft>
                <a:spcPts val="0"/>
              </a:spcAft>
              <a:buNone/>
            </a:pPr>
            <a:r>
              <a:rPr lang="en"/>
              <a:t>Why are some marriages registered and others not?</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1804128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7a2f038a94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7a2f038a94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Figure 1 shows large country differences in  marriage registration (as low as 52% in Cuba to as high as 96% in Armenia); and in this Figure we show within countries differences, with large differences by geographical region, especially in countries where national averages are very low.</a:t>
            </a:r>
            <a:endParaRPr/>
          </a:p>
          <a:p>
            <a:pPr marL="0" lvl="0" indent="0" algn="l" rtl="0">
              <a:spcBef>
                <a:spcPts val="0"/>
              </a:spcBef>
              <a:spcAft>
                <a:spcPts val="0"/>
              </a:spcAft>
              <a:buNone/>
            </a:pPr>
            <a:endParaRPr/>
          </a:p>
          <a:p>
            <a:pPr marL="0" lvl="0" indent="0" algn="l" rtl="0">
              <a:spcBef>
                <a:spcPts val="0"/>
              </a:spcBef>
              <a:spcAft>
                <a:spcPts val="0"/>
              </a:spcAft>
              <a:buNone/>
            </a:pPr>
            <a:r>
              <a:rPr lang="en"/>
              <a:t>Yet marriage registration is oft-neglected. In the 2010 census round only 6 countries assessed the completeness of marriage registration. What we see here is notable variation in the completeness of marriage registration both between and within countries. The vertical dotted lines here depict the overall national average of marriages that are officially registered. For example, in Armenia + Kyrgyzstan marriage registration is above 92% complete. Whereas in brazil it is on average 60% complete. Whereas in brazil marriage registration across the subnational regions of the country varies from 30% to 74% - as shown by the purple dots.</a:t>
            </a:r>
            <a:endParaRPr/>
          </a:p>
          <a:p>
            <a:pPr marL="0" lvl="0" indent="0" algn="l" rtl="0">
              <a:spcBef>
                <a:spcPts val="0"/>
              </a:spcBef>
              <a:spcAft>
                <a:spcPts val="0"/>
              </a:spcAft>
              <a:buNone/>
            </a:pPr>
            <a:endParaRPr/>
          </a:p>
          <a:p>
            <a:pPr marL="0" lvl="0" indent="0" algn="l" rtl="0">
              <a:spcBef>
                <a:spcPts val="0"/>
              </a:spcBef>
              <a:spcAft>
                <a:spcPts val="0"/>
              </a:spcAft>
              <a:buNone/>
            </a:pPr>
            <a:r>
              <a:rPr lang="en"/>
              <a:t>Why are some marriages registered and others not?</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1839326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8"/>
          <p:cNvSpPr txBox="1">
            <a:spLocks noGrp="1"/>
          </p:cNvSpPr>
          <p:nvPr>
            <p:ph type="ctrTitle"/>
          </p:nvPr>
        </p:nvSpPr>
        <p:spPr>
          <a:xfrm>
            <a:off x="157408" y="448175"/>
            <a:ext cx="8710367"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4400" b="1" dirty="0"/>
              <a:t>Marriage and Divorce Registration: Existing Technical Resources</a:t>
            </a:r>
            <a:endParaRPr sz="4400" b="1" dirty="0"/>
          </a:p>
        </p:txBody>
      </p:sp>
      <p:pic>
        <p:nvPicPr>
          <p:cNvPr id="146" name="Google Shape;146;p28"/>
          <p:cNvPicPr preferRelativeResize="0"/>
          <p:nvPr/>
        </p:nvPicPr>
        <p:blipFill>
          <a:blip r:embed="rId3">
            <a:alphaModFix/>
          </a:blip>
          <a:stretch>
            <a:fillRect/>
          </a:stretch>
        </p:blipFill>
        <p:spPr>
          <a:xfrm>
            <a:off x="6751911" y="4027187"/>
            <a:ext cx="2115864" cy="995350"/>
          </a:xfrm>
          <a:prstGeom prst="rect">
            <a:avLst/>
          </a:prstGeom>
          <a:noFill/>
          <a:ln>
            <a:noFill/>
          </a:ln>
        </p:spPr>
      </p:pic>
      <p:pic>
        <p:nvPicPr>
          <p:cNvPr id="147" name="Google Shape;147;p28"/>
          <p:cNvPicPr preferRelativeResize="0"/>
          <p:nvPr/>
        </p:nvPicPr>
        <p:blipFill>
          <a:blip r:embed="rId4">
            <a:alphaModFix/>
          </a:blip>
          <a:stretch>
            <a:fillRect/>
          </a:stretch>
        </p:blipFill>
        <p:spPr>
          <a:xfrm>
            <a:off x="316624" y="3960075"/>
            <a:ext cx="3190475" cy="1135800"/>
          </a:xfrm>
          <a:prstGeom prst="rect">
            <a:avLst/>
          </a:prstGeom>
          <a:noFill/>
          <a:ln>
            <a:noFill/>
          </a:ln>
        </p:spPr>
      </p:pic>
      <p:sp>
        <p:nvSpPr>
          <p:cNvPr id="6" name="Subtitle 2">
            <a:extLst>
              <a:ext uri="{FF2B5EF4-FFF2-40B4-BE49-F238E27FC236}">
                <a16:creationId xmlns:a16="http://schemas.microsoft.com/office/drawing/2014/main" id="{934C8716-E170-8AEC-D88F-72E0422F3A59}"/>
              </a:ext>
            </a:extLst>
          </p:cNvPr>
          <p:cNvSpPr txBox="1">
            <a:spLocks/>
          </p:cNvSpPr>
          <p:nvPr/>
        </p:nvSpPr>
        <p:spPr>
          <a:xfrm>
            <a:off x="266700" y="2500775"/>
            <a:ext cx="9144000" cy="1655762"/>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r>
              <a:rPr lang="en-US" dirty="0"/>
              <a:t>Violet Kinuthia</a:t>
            </a:r>
          </a:p>
          <a:p>
            <a:r>
              <a:rPr lang="en-US" dirty="0"/>
              <a:t>Center of Excellence on CRVS</a:t>
            </a:r>
          </a:p>
          <a:p>
            <a:r>
              <a:rPr lang="en-US" dirty="0"/>
              <a:t>Population and Development Branch, UNFPA HQ</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0"/>
          <p:cNvSpPr txBox="1">
            <a:spLocks noGrp="1"/>
          </p:cNvSpPr>
          <p:nvPr>
            <p:ph type="title"/>
          </p:nvPr>
        </p:nvSpPr>
        <p:spPr>
          <a:xfrm>
            <a:off x="150" y="216425"/>
            <a:ext cx="91440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2800" b="1" dirty="0"/>
              <a:t>     Marriage and Divorce </a:t>
            </a:r>
            <a:r>
              <a:rPr lang="en" b="1" dirty="0"/>
              <a:t>D</a:t>
            </a:r>
            <a:r>
              <a:rPr lang="en" sz="2800" b="1" dirty="0"/>
              <a:t>efinitions</a:t>
            </a:r>
            <a:endParaRPr b="1" dirty="0"/>
          </a:p>
        </p:txBody>
      </p:sp>
      <p:pic>
        <p:nvPicPr>
          <p:cNvPr id="210" name="Google Shape;210;p30"/>
          <p:cNvPicPr preferRelativeResize="0"/>
          <p:nvPr/>
        </p:nvPicPr>
        <p:blipFill>
          <a:blip r:embed="rId3">
            <a:alphaModFix/>
          </a:blip>
          <a:stretch>
            <a:fillRect/>
          </a:stretch>
        </p:blipFill>
        <p:spPr>
          <a:xfrm>
            <a:off x="7143749" y="4288431"/>
            <a:ext cx="1724025" cy="731243"/>
          </a:xfrm>
          <a:prstGeom prst="rect">
            <a:avLst/>
          </a:prstGeom>
          <a:noFill/>
          <a:ln>
            <a:noFill/>
          </a:ln>
        </p:spPr>
      </p:pic>
      <p:pic>
        <p:nvPicPr>
          <p:cNvPr id="212" name="Google Shape;212;p30"/>
          <p:cNvPicPr preferRelativeResize="0"/>
          <p:nvPr/>
        </p:nvPicPr>
        <p:blipFill>
          <a:blip r:embed="rId4">
            <a:alphaModFix/>
          </a:blip>
          <a:stretch>
            <a:fillRect/>
          </a:stretch>
        </p:blipFill>
        <p:spPr>
          <a:xfrm>
            <a:off x="0" y="4288432"/>
            <a:ext cx="2401925" cy="855068"/>
          </a:xfrm>
          <a:prstGeom prst="rect">
            <a:avLst/>
          </a:prstGeom>
          <a:noFill/>
          <a:ln>
            <a:noFill/>
          </a:ln>
        </p:spPr>
      </p:pic>
      <p:sp>
        <p:nvSpPr>
          <p:cNvPr id="4" name="TextBox 3">
            <a:extLst>
              <a:ext uri="{FF2B5EF4-FFF2-40B4-BE49-F238E27FC236}">
                <a16:creationId xmlns:a16="http://schemas.microsoft.com/office/drawing/2014/main" id="{266D5251-3579-1B44-1E1F-BC2C9CFEF8B8}"/>
              </a:ext>
            </a:extLst>
          </p:cNvPr>
          <p:cNvSpPr txBox="1"/>
          <p:nvPr/>
        </p:nvSpPr>
        <p:spPr>
          <a:xfrm>
            <a:off x="522514" y="1008864"/>
            <a:ext cx="6792686" cy="3262432"/>
          </a:xfrm>
          <a:prstGeom prst="rect">
            <a:avLst/>
          </a:prstGeom>
          <a:noFill/>
        </p:spPr>
        <p:txBody>
          <a:bodyPr wrap="square">
            <a:spAutoFit/>
          </a:bodyPr>
          <a:lstStyle/>
          <a:p>
            <a:pPr marL="361950" lvl="0" indent="-285750" algn="l" rtl="0">
              <a:lnSpc>
                <a:spcPct val="100000"/>
              </a:lnSpc>
              <a:spcBef>
                <a:spcPts val="0"/>
              </a:spcBef>
              <a:spcAft>
                <a:spcPts val="0"/>
              </a:spcAft>
              <a:buSzPts val="2400"/>
              <a:buFont typeface="Arial"/>
              <a:buChar char="•"/>
            </a:pPr>
            <a:r>
              <a:rPr lang="en-US" sz="1600" dirty="0">
                <a:latin typeface="Arial"/>
                <a:ea typeface="Arial"/>
                <a:cs typeface="Arial"/>
                <a:sym typeface="Arial"/>
              </a:rPr>
              <a:t>Marriage – the act, ceremony or process by which the legal relationship of spouses is constituted (UN, 2014).</a:t>
            </a:r>
            <a:endParaRPr lang="en-US" sz="1600" dirty="0"/>
          </a:p>
          <a:p>
            <a:pPr marL="361950" lvl="0" indent="-133350" algn="l" rtl="0">
              <a:lnSpc>
                <a:spcPct val="100000"/>
              </a:lnSpc>
              <a:spcBef>
                <a:spcPts val="0"/>
              </a:spcBef>
              <a:spcAft>
                <a:spcPts val="0"/>
              </a:spcAft>
              <a:buSzPts val="2400"/>
              <a:buFont typeface="Arial"/>
              <a:buNone/>
            </a:pPr>
            <a:endParaRPr lang="en-US" sz="1600" dirty="0">
              <a:latin typeface="Arial"/>
              <a:ea typeface="Arial"/>
              <a:cs typeface="Arial"/>
              <a:sym typeface="Arial"/>
            </a:endParaRPr>
          </a:p>
          <a:p>
            <a:pPr marL="361950" lvl="0" indent="-285750" algn="l" rtl="0">
              <a:lnSpc>
                <a:spcPct val="100000"/>
              </a:lnSpc>
              <a:spcBef>
                <a:spcPts val="0"/>
              </a:spcBef>
              <a:spcAft>
                <a:spcPts val="0"/>
              </a:spcAft>
              <a:buSzPts val="2400"/>
              <a:buFont typeface="Arial"/>
              <a:buChar char="•"/>
            </a:pPr>
            <a:r>
              <a:rPr lang="en-US" sz="1600" dirty="0">
                <a:latin typeface="Arial"/>
                <a:ea typeface="Arial"/>
                <a:cs typeface="Arial"/>
                <a:sym typeface="Arial"/>
              </a:rPr>
              <a:t>Divorce – the final legal dissolution of a marriage which confers on the parties the right to remarriage (UN, 2014).</a:t>
            </a:r>
            <a:endParaRPr lang="en-US" sz="1600" dirty="0"/>
          </a:p>
          <a:p>
            <a:pPr marL="361950" lvl="0" indent="-133350" algn="l" rtl="0">
              <a:lnSpc>
                <a:spcPct val="100000"/>
              </a:lnSpc>
              <a:spcBef>
                <a:spcPts val="0"/>
              </a:spcBef>
              <a:spcAft>
                <a:spcPts val="0"/>
              </a:spcAft>
              <a:buSzPts val="2400"/>
              <a:buFont typeface="Arial"/>
              <a:buNone/>
            </a:pPr>
            <a:endParaRPr lang="en-US" sz="1600" dirty="0">
              <a:latin typeface="Arial"/>
              <a:ea typeface="Arial"/>
              <a:cs typeface="Arial"/>
              <a:sym typeface="Arial"/>
            </a:endParaRPr>
          </a:p>
          <a:p>
            <a:pPr marL="361950" lvl="0" indent="-285750" algn="l" rtl="0">
              <a:lnSpc>
                <a:spcPct val="100000"/>
              </a:lnSpc>
              <a:spcBef>
                <a:spcPts val="0"/>
              </a:spcBef>
              <a:spcAft>
                <a:spcPts val="0"/>
              </a:spcAft>
              <a:buSzPts val="2400"/>
              <a:buFont typeface="Arial"/>
              <a:buChar char="•"/>
            </a:pPr>
            <a:r>
              <a:rPr lang="en-US" sz="1600" dirty="0">
                <a:latin typeface="Arial"/>
                <a:ea typeface="Arial"/>
                <a:cs typeface="Arial"/>
                <a:sym typeface="Arial"/>
              </a:rPr>
              <a:t>The legality of marriage may be established by civil, religious or other means as recognized by the laws of each country.</a:t>
            </a:r>
            <a:endParaRPr lang="en-US" sz="1600" dirty="0"/>
          </a:p>
          <a:p>
            <a:pPr marL="361950" lvl="0" indent="-133350" algn="l" rtl="0">
              <a:lnSpc>
                <a:spcPct val="100000"/>
              </a:lnSpc>
              <a:spcBef>
                <a:spcPts val="0"/>
              </a:spcBef>
              <a:spcAft>
                <a:spcPts val="0"/>
              </a:spcAft>
              <a:buSzPts val="2400"/>
              <a:buFont typeface="Arial"/>
              <a:buNone/>
            </a:pPr>
            <a:endParaRPr lang="en-US" sz="1600" dirty="0">
              <a:latin typeface="Arial"/>
              <a:ea typeface="Arial"/>
              <a:cs typeface="Arial"/>
              <a:sym typeface="Arial"/>
            </a:endParaRPr>
          </a:p>
          <a:p>
            <a:pPr marL="361950" lvl="0" indent="-285750" algn="l" rtl="0">
              <a:lnSpc>
                <a:spcPct val="100000"/>
              </a:lnSpc>
              <a:spcBef>
                <a:spcPts val="0"/>
              </a:spcBef>
              <a:spcAft>
                <a:spcPts val="0"/>
              </a:spcAft>
              <a:buSzPts val="2400"/>
              <a:buFont typeface="Arial"/>
              <a:buChar char="•"/>
            </a:pPr>
            <a:r>
              <a:rPr lang="en-US" sz="1600" dirty="0">
                <a:latin typeface="Arial"/>
                <a:ea typeface="Arial"/>
                <a:cs typeface="Arial"/>
                <a:sym typeface="Arial"/>
              </a:rPr>
              <a:t>Vital event records and certificates are used as legal documents to protect individuals’ human and civil rights and for accessing basic social services.</a:t>
            </a:r>
            <a:endParaRPr lang="en-US" sz="1600" dirty="0"/>
          </a:p>
          <a:p>
            <a:pPr marL="361950" lvl="0" indent="-133350" algn="l" rtl="0">
              <a:lnSpc>
                <a:spcPct val="100000"/>
              </a:lnSpc>
              <a:spcBef>
                <a:spcPts val="0"/>
              </a:spcBef>
              <a:spcAft>
                <a:spcPts val="0"/>
              </a:spcAft>
              <a:buSzPts val="2400"/>
              <a:buFont typeface="Arial"/>
              <a:buNone/>
            </a:pPr>
            <a:endParaRPr lang="en-US" sz="1400" dirty="0">
              <a:latin typeface="Arial"/>
              <a:ea typeface="Arial"/>
              <a:cs typeface="Arial"/>
              <a:sym typeface="Arial"/>
            </a:endParaRPr>
          </a:p>
        </p:txBody>
      </p:sp>
    </p:spTree>
    <p:extLst>
      <p:ext uri="{BB962C8B-B14F-4D97-AF65-F5344CB8AC3E}">
        <p14:creationId xmlns:p14="http://schemas.microsoft.com/office/powerpoint/2010/main" val="4037201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0"/>
          <p:cNvSpPr txBox="1">
            <a:spLocks noGrp="1"/>
          </p:cNvSpPr>
          <p:nvPr>
            <p:ph type="title"/>
          </p:nvPr>
        </p:nvSpPr>
        <p:spPr>
          <a:xfrm>
            <a:off x="150" y="216425"/>
            <a:ext cx="91440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2800" b="1" dirty="0"/>
              <a:t>     Marriage and Divorce </a:t>
            </a:r>
            <a:r>
              <a:rPr lang="en" b="1" dirty="0"/>
              <a:t>D</a:t>
            </a:r>
            <a:r>
              <a:rPr lang="en" sz="2800" b="1" dirty="0"/>
              <a:t>efinitions</a:t>
            </a:r>
            <a:endParaRPr b="1" dirty="0"/>
          </a:p>
        </p:txBody>
      </p:sp>
      <p:pic>
        <p:nvPicPr>
          <p:cNvPr id="210" name="Google Shape;210;p30"/>
          <p:cNvPicPr preferRelativeResize="0"/>
          <p:nvPr/>
        </p:nvPicPr>
        <p:blipFill>
          <a:blip r:embed="rId3">
            <a:alphaModFix/>
          </a:blip>
          <a:stretch>
            <a:fillRect/>
          </a:stretch>
        </p:blipFill>
        <p:spPr>
          <a:xfrm>
            <a:off x="7143749" y="4288431"/>
            <a:ext cx="1724025" cy="731243"/>
          </a:xfrm>
          <a:prstGeom prst="rect">
            <a:avLst/>
          </a:prstGeom>
          <a:noFill/>
          <a:ln>
            <a:noFill/>
          </a:ln>
        </p:spPr>
      </p:pic>
      <p:pic>
        <p:nvPicPr>
          <p:cNvPr id="212" name="Google Shape;212;p30"/>
          <p:cNvPicPr preferRelativeResize="0"/>
          <p:nvPr/>
        </p:nvPicPr>
        <p:blipFill>
          <a:blip r:embed="rId4">
            <a:alphaModFix/>
          </a:blip>
          <a:stretch>
            <a:fillRect/>
          </a:stretch>
        </p:blipFill>
        <p:spPr>
          <a:xfrm>
            <a:off x="0" y="4288432"/>
            <a:ext cx="2401925" cy="855068"/>
          </a:xfrm>
          <a:prstGeom prst="rect">
            <a:avLst/>
          </a:prstGeom>
          <a:noFill/>
          <a:ln>
            <a:noFill/>
          </a:ln>
        </p:spPr>
      </p:pic>
      <p:sp>
        <p:nvSpPr>
          <p:cNvPr id="4" name="TextBox 3">
            <a:extLst>
              <a:ext uri="{FF2B5EF4-FFF2-40B4-BE49-F238E27FC236}">
                <a16:creationId xmlns:a16="http://schemas.microsoft.com/office/drawing/2014/main" id="{266D5251-3579-1B44-1E1F-BC2C9CFEF8B8}"/>
              </a:ext>
            </a:extLst>
          </p:cNvPr>
          <p:cNvSpPr txBox="1"/>
          <p:nvPr/>
        </p:nvSpPr>
        <p:spPr>
          <a:xfrm>
            <a:off x="522514" y="1008864"/>
            <a:ext cx="7364186" cy="4001095"/>
          </a:xfrm>
          <a:prstGeom prst="rect">
            <a:avLst/>
          </a:prstGeom>
          <a:noFill/>
        </p:spPr>
        <p:txBody>
          <a:bodyPr wrap="square">
            <a:spAutoFit/>
          </a:bodyPr>
          <a:lstStyle/>
          <a:p>
            <a:pPr marL="342900" indent="-342900">
              <a:buFont typeface="Arial" panose="020B0604020202020204" pitchFamily="34" charset="0"/>
              <a:buChar char="•"/>
            </a:pPr>
            <a:r>
              <a:rPr lang="en-US" sz="2000" dirty="0"/>
              <a:t>Across the African Continent there is much heterogeneity in "what is a marriage?" </a:t>
            </a:r>
          </a:p>
          <a:p>
            <a:pPr marL="342900" indent="-342900">
              <a:buFont typeface="Arial" panose="020B0604020202020204" pitchFamily="34" charset="0"/>
              <a:buChar char="•"/>
            </a:pPr>
            <a:r>
              <a:rPr lang="en-US" sz="2000" dirty="0"/>
              <a:t>The actual social practices encapsulate traditional religious and customary marriages (in addition to civil marriages) even though many CR systems only record civil marriages. </a:t>
            </a:r>
          </a:p>
          <a:p>
            <a:pPr marL="342900" indent="-342900">
              <a:buFont typeface="Arial" panose="020B0604020202020204" pitchFamily="34" charset="0"/>
              <a:buChar char="•"/>
            </a:pPr>
            <a:r>
              <a:rPr lang="en-US" sz="2000" dirty="0"/>
              <a:t>This makes marriage and divorce registration more challenging than the registration of vital events that are biological processes (</a:t>
            </a:r>
            <a:r>
              <a:rPr lang="en-US" sz="2000" dirty="0" err="1"/>
              <a:t>eg</a:t>
            </a:r>
            <a:r>
              <a:rPr lang="en-US" sz="2000" dirty="0"/>
              <a:t> birth and death) </a:t>
            </a:r>
          </a:p>
          <a:p>
            <a:pPr marL="342900" indent="-342900">
              <a:buFont typeface="Arial" panose="020B0604020202020204" pitchFamily="34" charset="0"/>
              <a:buChar char="•"/>
            </a:pPr>
            <a:r>
              <a:rPr lang="en-US" sz="2000" dirty="0"/>
              <a:t>Marriages can be experienced zero, once or multiple times across the life course, whereas birth and death are only experienced once by everyone.</a:t>
            </a:r>
          </a:p>
          <a:p>
            <a:br>
              <a:rPr lang="en-US" sz="2000" dirty="0"/>
            </a:br>
            <a:endParaRPr lang="en-US" sz="1400" dirty="0">
              <a:latin typeface="Arial"/>
              <a:ea typeface="Arial"/>
              <a:cs typeface="Arial"/>
              <a:sym typeface="Arial"/>
            </a:endParaRPr>
          </a:p>
        </p:txBody>
      </p:sp>
    </p:spTree>
    <p:extLst>
      <p:ext uri="{BB962C8B-B14F-4D97-AF65-F5344CB8AC3E}">
        <p14:creationId xmlns:p14="http://schemas.microsoft.com/office/powerpoint/2010/main" val="2830225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0"/>
          <p:cNvSpPr txBox="1">
            <a:spLocks noGrp="1"/>
          </p:cNvSpPr>
          <p:nvPr>
            <p:ph type="title"/>
          </p:nvPr>
        </p:nvSpPr>
        <p:spPr>
          <a:xfrm>
            <a:off x="150" y="216425"/>
            <a:ext cx="91440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sz="2600" b="1" dirty="0"/>
              <a:t>Marriage and Divorce Status/Country Use Cases and Outcomes </a:t>
            </a:r>
            <a:br>
              <a:rPr lang="en-US" sz="2800" b="1" dirty="0"/>
            </a:br>
            <a:endParaRPr lang="en-US" b="1" dirty="0"/>
          </a:p>
        </p:txBody>
      </p:sp>
      <p:pic>
        <p:nvPicPr>
          <p:cNvPr id="210" name="Google Shape;210;p30"/>
          <p:cNvPicPr preferRelativeResize="0"/>
          <p:nvPr/>
        </p:nvPicPr>
        <p:blipFill>
          <a:blip r:embed="rId3">
            <a:alphaModFix/>
          </a:blip>
          <a:stretch>
            <a:fillRect/>
          </a:stretch>
        </p:blipFill>
        <p:spPr>
          <a:xfrm>
            <a:off x="7336792" y="4446974"/>
            <a:ext cx="1530982" cy="572700"/>
          </a:xfrm>
          <a:prstGeom prst="rect">
            <a:avLst/>
          </a:prstGeom>
          <a:noFill/>
          <a:ln>
            <a:noFill/>
          </a:ln>
        </p:spPr>
      </p:pic>
      <p:pic>
        <p:nvPicPr>
          <p:cNvPr id="212" name="Google Shape;212;p30"/>
          <p:cNvPicPr preferRelativeResize="0"/>
          <p:nvPr/>
        </p:nvPicPr>
        <p:blipFill>
          <a:blip r:embed="rId4">
            <a:alphaModFix/>
          </a:blip>
          <a:stretch>
            <a:fillRect/>
          </a:stretch>
        </p:blipFill>
        <p:spPr>
          <a:xfrm>
            <a:off x="0" y="4354374"/>
            <a:ext cx="2356701" cy="789125"/>
          </a:xfrm>
          <a:prstGeom prst="rect">
            <a:avLst/>
          </a:prstGeom>
          <a:noFill/>
          <a:ln>
            <a:noFill/>
          </a:ln>
        </p:spPr>
      </p:pic>
      <p:sp>
        <p:nvSpPr>
          <p:cNvPr id="4" name="TextBox 3">
            <a:extLst>
              <a:ext uri="{FF2B5EF4-FFF2-40B4-BE49-F238E27FC236}">
                <a16:creationId xmlns:a16="http://schemas.microsoft.com/office/drawing/2014/main" id="{266D5251-3579-1B44-1E1F-BC2C9CFEF8B8}"/>
              </a:ext>
            </a:extLst>
          </p:cNvPr>
          <p:cNvSpPr txBox="1"/>
          <p:nvPr/>
        </p:nvSpPr>
        <p:spPr>
          <a:xfrm>
            <a:off x="398814" y="789125"/>
            <a:ext cx="6937977" cy="3539430"/>
          </a:xfrm>
          <a:prstGeom prst="rect">
            <a:avLst/>
          </a:prstGeom>
          <a:noFill/>
        </p:spPr>
        <p:txBody>
          <a:bodyPr wrap="square">
            <a:spAutoFit/>
          </a:bodyPr>
          <a:lstStyle/>
          <a:p>
            <a:pPr marL="361950" indent="-285750">
              <a:buSzPts val="2400"/>
              <a:buFont typeface="Arial"/>
              <a:buChar char="•"/>
            </a:pPr>
            <a:r>
              <a:rPr lang="en-US" dirty="0">
                <a:latin typeface="Arial"/>
                <a:ea typeface="Arial"/>
                <a:cs typeface="Arial"/>
                <a:sym typeface="Arial"/>
              </a:rPr>
              <a:t>Marriage and divorce registration and certification are important facilitators of gender equality and the SDGs through the protection of rights of women and children. </a:t>
            </a:r>
          </a:p>
          <a:p>
            <a:pPr marL="361950" indent="-285750">
              <a:buSzPts val="2400"/>
              <a:buFont typeface="Arial"/>
              <a:buChar char="•"/>
            </a:pPr>
            <a:endParaRPr lang="en-US" dirty="0"/>
          </a:p>
          <a:p>
            <a:pPr marL="361950" indent="-285750">
              <a:buSzPts val="2400"/>
              <a:buFont typeface="Arial"/>
              <a:buChar char="•"/>
            </a:pPr>
            <a:r>
              <a:rPr lang="en-US" dirty="0"/>
              <a:t>Many developing countries do not prioritize marriage and divorce registration. </a:t>
            </a:r>
          </a:p>
          <a:p>
            <a:pPr marL="361950" indent="-285750">
              <a:buSzPts val="2400"/>
              <a:buFont typeface="Arial"/>
              <a:buChar char="•"/>
            </a:pPr>
            <a:endParaRPr lang="en-US" dirty="0"/>
          </a:p>
          <a:p>
            <a:pPr marL="361950" indent="-285750">
              <a:buSzPts val="2400"/>
              <a:buFont typeface="Arial"/>
              <a:buChar char="•"/>
            </a:pPr>
            <a:r>
              <a:rPr lang="en-US" dirty="0"/>
              <a:t>Some countries are analyzing the data and producing tables incorporated into vital statistics reports (Seychelles) while others like SA produce dedicated statistical release and more recently, studies on customary marriages. </a:t>
            </a:r>
          </a:p>
          <a:p>
            <a:pPr marL="361950" indent="-285750">
              <a:buSzPts val="2400"/>
              <a:buFont typeface="Arial"/>
              <a:buChar char="•"/>
            </a:pPr>
            <a:endParaRPr lang="en-US" dirty="0"/>
          </a:p>
          <a:p>
            <a:pPr marL="361950" indent="-285750">
              <a:buSzPts val="2400"/>
              <a:buFont typeface="Arial"/>
              <a:buChar char="•"/>
            </a:pPr>
            <a:r>
              <a:rPr lang="en-US" dirty="0"/>
              <a:t>Completeness levels of marriage and divorce registration are currently established, in some countries, using adds-on questions on registration status of</a:t>
            </a:r>
            <a:r>
              <a:rPr lang="en-US" dirty="0">
                <a:solidFill>
                  <a:schemeClr val="dk1"/>
                </a:solidFill>
              </a:rPr>
              <a:t> marriages and divorces </a:t>
            </a:r>
            <a:r>
              <a:rPr lang="en-US" dirty="0"/>
              <a:t>in censuses or other surveys.</a:t>
            </a:r>
          </a:p>
          <a:p>
            <a:pPr marL="361950" indent="-285750">
              <a:buSzPts val="2400"/>
              <a:buFont typeface="Arial"/>
              <a:buChar char="•"/>
            </a:pPr>
            <a:endParaRPr lang="en-US" dirty="0"/>
          </a:p>
          <a:p>
            <a:pPr marL="361950" indent="-285750">
              <a:buSzPts val="2400"/>
              <a:buFont typeface="Arial"/>
              <a:buChar char="•"/>
            </a:pPr>
            <a:r>
              <a:rPr lang="en-US" dirty="0"/>
              <a:t>However, unlike, birth and death registration, there is no continental data on the completeness of marriage and divorce registration. </a:t>
            </a:r>
            <a:endParaRPr lang="en-US" sz="1400" dirty="0">
              <a:latin typeface="Arial"/>
              <a:ea typeface="Arial"/>
              <a:cs typeface="Arial"/>
              <a:sym typeface="Arial"/>
            </a:endParaRPr>
          </a:p>
        </p:txBody>
      </p:sp>
    </p:spTree>
    <p:extLst>
      <p:ext uri="{BB962C8B-B14F-4D97-AF65-F5344CB8AC3E}">
        <p14:creationId xmlns:p14="http://schemas.microsoft.com/office/powerpoint/2010/main" val="1321081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8" name="Google Shape;218;p31"/>
          <p:cNvSpPr txBox="1">
            <a:spLocks noGrp="1"/>
          </p:cNvSpPr>
          <p:nvPr>
            <p:ph type="title"/>
          </p:nvPr>
        </p:nvSpPr>
        <p:spPr>
          <a:xfrm>
            <a:off x="723750" y="123824"/>
            <a:ext cx="842025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a:t>Marriage and Divorce Registration Resources</a:t>
            </a:r>
            <a:endParaRPr b="1" dirty="0"/>
          </a:p>
        </p:txBody>
      </p:sp>
      <p:pic>
        <p:nvPicPr>
          <p:cNvPr id="220" name="Google Shape;220;p31"/>
          <p:cNvPicPr preferRelativeResize="0"/>
          <p:nvPr/>
        </p:nvPicPr>
        <p:blipFill>
          <a:blip r:embed="rId3">
            <a:alphaModFix/>
          </a:blip>
          <a:stretch>
            <a:fillRect/>
          </a:stretch>
        </p:blipFill>
        <p:spPr>
          <a:xfrm>
            <a:off x="6751911" y="4024325"/>
            <a:ext cx="2115864" cy="995350"/>
          </a:xfrm>
          <a:prstGeom prst="rect">
            <a:avLst/>
          </a:prstGeom>
          <a:noFill/>
          <a:ln>
            <a:noFill/>
          </a:ln>
        </p:spPr>
      </p:pic>
      <p:pic>
        <p:nvPicPr>
          <p:cNvPr id="222" name="Google Shape;222;p31"/>
          <p:cNvPicPr preferRelativeResize="0"/>
          <p:nvPr/>
        </p:nvPicPr>
        <p:blipFill>
          <a:blip r:embed="rId4">
            <a:alphaModFix/>
          </a:blip>
          <a:stretch>
            <a:fillRect/>
          </a:stretch>
        </p:blipFill>
        <p:spPr>
          <a:xfrm>
            <a:off x="0" y="3970786"/>
            <a:ext cx="2667000" cy="1172714"/>
          </a:xfrm>
          <a:prstGeom prst="rect">
            <a:avLst/>
          </a:prstGeom>
          <a:noFill/>
          <a:ln>
            <a:noFill/>
          </a:ln>
        </p:spPr>
      </p:pic>
      <p:sp>
        <p:nvSpPr>
          <p:cNvPr id="3" name="TextBox 2">
            <a:extLst>
              <a:ext uri="{FF2B5EF4-FFF2-40B4-BE49-F238E27FC236}">
                <a16:creationId xmlns:a16="http://schemas.microsoft.com/office/drawing/2014/main" id="{5B8C660A-648C-BEE0-847E-BC0D7F50AEEE}"/>
              </a:ext>
            </a:extLst>
          </p:cNvPr>
          <p:cNvSpPr txBox="1"/>
          <p:nvPr/>
        </p:nvSpPr>
        <p:spPr>
          <a:xfrm>
            <a:off x="545743" y="909756"/>
            <a:ext cx="7014553" cy="3539430"/>
          </a:xfrm>
          <a:prstGeom prst="rect">
            <a:avLst/>
          </a:prstGeom>
          <a:noFill/>
        </p:spPr>
        <p:txBody>
          <a:bodyPr wrap="square">
            <a:spAutoFit/>
          </a:bodyPr>
          <a:lstStyle/>
          <a:p>
            <a:pPr marL="361950" lvl="0" indent="-285750" algn="l" rtl="0">
              <a:lnSpc>
                <a:spcPct val="100000"/>
              </a:lnSpc>
              <a:spcBef>
                <a:spcPts val="0"/>
              </a:spcBef>
              <a:spcAft>
                <a:spcPts val="0"/>
              </a:spcAft>
              <a:buSzPts val="2400"/>
              <a:buFont typeface="Arial"/>
              <a:buChar char="•"/>
            </a:pPr>
            <a:r>
              <a:rPr lang="en-US" sz="1400" dirty="0">
                <a:latin typeface="Arial"/>
                <a:ea typeface="Arial"/>
                <a:cs typeface="Arial"/>
                <a:sym typeface="Arial"/>
              </a:rPr>
              <a:t>There is currently no global or regional guidelines specifically on marriage and divorce registration. </a:t>
            </a:r>
          </a:p>
          <a:p>
            <a:pPr marL="361950" lvl="0" indent="-285750" algn="l" rtl="0">
              <a:lnSpc>
                <a:spcPct val="100000"/>
              </a:lnSpc>
              <a:spcBef>
                <a:spcPts val="0"/>
              </a:spcBef>
              <a:spcAft>
                <a:spcPts val="0"/>
              </a:spcAft>
              <a:buSzPts val="2400"/>
              <a:buFont typeface="Arial"/>
              <a:buChar char="•"/>
            </a:pPr>
            <a:endParaRPr lang="en-US" sz="1400" dirty="0">
              <a:latin typeface="Arial"/>
              <a:ea typeface="Arial"/>
              <a:cs typeface="Arial"/>
              <a:sym typeface="Arial"/>
            </a:endParaRPr>
          </a:p>
          <a:p>
            <a:pPr marL="361950" lvl="0" indent="-285750" algn="l" rtl="0">
              <a:lnSpc>
                <a:spcPct val="100000"/>
              </a:lnSpc>
              <a:spcBef>
                <a:spcPts val="0"/>
              </a:spcBef>
              <a:spcAft>
                <a:spcPts val="0"/>
              </a:spcAft>
              <a:buSzPts val="2400"/>
              <a:buFont typeface="Arial"/>
              <a:buChar char="•"/>
            </a:pPr>
            <a:r>
              <a:rPr lang="en-US" dirty="0"/>
              <a:t>T</a:t>
            </a:r>
            <a:r>
              <a:rPr lang="en-US" sz="1400" dirty="0">
                <a:latin typeface="Arial"/>
                <a:ea typeface="Arial"/>
                <a:cs typeface="Arial"/>
                <a:sym typeface="Arial"/>
              </a:rPr>
              <a:t>he events are covered </a:t>
            </a:r>
            <a:r>
              <a:rPr lang="en-US" sz="1400" b="1" dirty="0">
                <a:latin typeface="Arial"/>
                <a:ea typeface="Arial"/>
                <a:cs typeface="Arial"/>
                <a:sym typeface="Arial"/>
              </a:rPr>
              <a:t>under the Principles  and Recommendations for a Vital Statistics System (UN Rev. 3 of 2014)</a:t>
            </a:r>
          </a:p>
          <a:p>
            <a:pPr marL="361950" lvl="0" indent="-285750" algn="l" rtl="0">
              <a:lnSpc>
                <a:spcPct val="100000"/>
              </a:lnSpc>
              <a:spcBef>
                <a:spcPts val="0"/>
              </a:spcBef>
              <a:spcAft>
                <a:spcPts val="0"/>
              </a:spcAft>
              <a:buSzPts val="2400"/>
              <a:buFont typeface="Arial"/>
              <a:buChar char="•"/>
            </a:pPr>
            <a:endParaRPr lang="en-US" sz="1400" dirty="0">
              <a:latin typeface="Arial"/>
              <a:ea typeface="Arial"/>
              <a:cs typeface="Arial"/>
              <a:sym typeface="Arial"/>
            </a:endParaRPr>
          </a:p>
          <a:p>
            <a:pPr marL="361950" lvl="0" indent="-285750" algn="l" rtl="0">
              <a:lnSpc>
                <a:spcPct val="100000"/>
              </a:lnSpc>
              <a:spcBef>
                <a:spcPts val="0"/>
              </a:spcBef>
              <a:spcAft>
                <a:spcPts val="0"/>
              </a:spcAft>
              <a:buSzPts val="2400"/>
              <a:buFont typeface="Arial"/>
              <a:buChar char="•"/>
            </a:pPr>
            <a:r>
              <a:rPr lang="en-US" sz="1400" dirty="0">
                <a:latin typeface="Arial"/>
                <a:ea typeface="Arial"/>
                <a:cs typeface="Arial"/>
                <a:sym typeface="Arial"/>
              </a:rPr>
              <a:t>SDG</a:t>
            </a:r>
            <a:r>
              <a:rPr lang="en-US" dirty="0"/>
              <a:t> targets 16.9 and 17.19 (b) provides the guideline and target for achievement of legal identity for all in a life course. </a:t>
            </a:r>
            <a:r>
              <a:rPr lang="en-US" b="1" dirty="0"/>
              <a:t>Missing target for marriages and divorces</a:t>
            </a:r>
          </a:p>
          <a:p>
            <a:pPr marL="361950" lvl="0" indent="-285750" algn="l" rtl="0">
              <a:lnSpc>
                <a:spcPct val="100000"/>
              </a:lnSpc>
              <a:spcBef>
                <a:spcPts val="0"/>
              </a:spcBef>
              <a:spcAft>
                <a:spcPts val="0"/>
              </a:spcAft>
              <a:buSzPts val="2400"/>
              <a:buFont typeface="Arial"/>
              <a:buChar char="•"/>
            </a:pPr>
            <a:endParaRPr lang="en-US" dirty="0"/>
          </a:p>
          <a:p>
            <a:pPr marL="361950" lvl="0" indent="-285750" algn="l" rtl="0">
              <a:lnSpc>
                <a:spcPct val="100000"/>
              </a:lnSpc>
              <a:spcBef>
                <a:spcPts val="0"/>
              </a:spcBef>
              <a:spcAft>
                <a:spcPts val="0"/>
              </a:spcAft>
              <a:buSzPts val="2400"/>
              <a:buFont typeface="Arial"/>
              <a:buChar char="•"/>
            </a:pPr>
            <a:r>
              <a:rPr lang="en-US" sz="1400" dirty="0">
                <a:latin typeface="Arial"/>
                <a:ea typeface="Arial"/>
                <a:cs typeface="Arial"/>
                <a:sym typeface="Arial"/>
              </a:rPr>
              <a:t>Regional: </a:t>
            </a:r>
            <a:r>
              <a:rPr lang="en-US" b="0" i="0" dirty="0">
                <a:solidFill>
                  <a:srgbClr val="222222"/>
                </a:solidFill>
                <a:effectLst/>
                <a:latin typeface="Arial" panose="020B0604020202020204" pitchFamily="34" charset="0"/>
              </a:rPr>
              <a:t>COM5 ministerial commitments to support marriage and divorce registration </a:t>
            </a:r>
          </a:p>
          <a:p>
            <a:pPr marL="361950" lvl="0" indent="-285750" algn="l" rtl="0">
              <a:lnSpc>
                <a:spcPct val="100000"/>
              </a:lnSpc>
              <a:spcBef>
                <a:spcPts val="0"/>
              </a:spcBef>
              <a:spcAft>
                <a:spcPts val="0"/>
              </a:spcAft>
              <a:buSzPts val="2400"/>
              <a:buFont typeface="Arial"/>
              <a:buChar char="•"/>
            </a:pPr>
            <a:endParaRPr lang="en-US" sz="1400" dirty="0">
              <a:latin typeface="Arial"/>
              <a:ea typeface="Arial"/>
              <a:cs typeface="Arial"/>
              <a:sym typeface="Arial"/>
            </a:endParaRPr>
          </a:p>
          <a:p>
            <a:pPr marL="361950" lvl="0" indent="-285750" algn="l" rtl="0">
              <a:lnSpc>
                <a:spcPct val="100000"/>
              </a:lnSpc>
              <a:spcBef>
                <a:spcPts val="0"/>
              </a:spcBef>
              <a:spcAft>
                <a:spcPts val="0"/>
              </a:spcAft>
              <a:buSzPts val="2400"/>
              <a:buFont typeface="Arial"/>
              <a:buChar char="•"/>
            </a:pPr>
            <a:r>
              <a:rPr lang="en-US" sz="1400" dirty="0">
                <a:latin typeface="Arial"/>
                <a:ea typeface="Arial"/>
                <a:cs typeface="Arial"/>
                <a:sym typeface="Arial"/>
              </a:rPr>
              <a:t>UNFPA has developed </a:t>
            </a:r>
            <a:r>
              <a:rPr lang="en-US" dirty="0"/>
              <a:t>the “Technical Report on Marriage, Divorce Registration, and Vital Statistics: Where are we? And Where do we go from here? </a:t>
            </a:r>
          </a:p>
          <a:p>
            <a:pPr marL="76200" lvl="0" algn="l" rtl="0">
              <a:lnSpc>
                <a:spcPct val="100000"/>
              </a:lnSpc>
              <a:spcBef>
                <a:spcPts val="0"/>
              </a:spcBef>
              <a:spcAft>
                <a:spcPts val="0"/>
              </a:spcAft>
              <a:buSzPts val="2400"/>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8" name="Google Shape;218;p31"/>
          <p:cNvSpPr txBox="1">
            <a:spLocks noGrp="1"/>
          </p:cNvSpPr>
          <p:nvPr>
            <p:ph type="title"/>
          </p:nvPr>
        </p:nvSpPr>
        <p:spPr>
          <a:xfrm>
            <a:off x="723900" y="-12175"/>
            <a:ext cx="4839789"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b="1" dirty="0"/>
              <a:t>Marriage and Divorce Registration Resources</a:t>
            </a:r>
          </a:p>
        </p:txBody>
      </p:sp>
      <p:pic>
        <p:nvPicPr>
          <p:cNvPr id="220" name="Google Shape;220;p31"/>
          <p:cNvPicPr preferRelativeResize="0"/>
          <p:nvPr/>
        </p:nvPicPr>
        <p:blipFill>
          <a:blip r:embed="rId3">
            <a:alphaModFix/>
          </a:blip>
          <a:stretch>
            <a:fillRect/>
          </a:stretch>
        </p:blipFill>
        <p:spPr>
          <a:xfrm>
            <a:off x="6751911" y="4024325"/>
            <a:ext cx="2115864" cy="995350"/>
          </a:xfrm>
          <a:prstGeom prst="rect">
            <a:avLst/>
          </a:prstGeom>
          <a:noFill/>
          <a:ln>
            <a:noFill/>
          </a:ln>
        </p:spPr>
      </p:pic>
      <p:pic>
        <p:nvPicPr>
          <p:cNvPr id="222" name="Google Shape;222;p31"/>
          <p:cNvPicPr preferRelativeResize="0"/>
          <p:nvPr/>
        </p:nvPicPr>
        <p:blipFill>
          <a:blip r:embed="rId4">
            <a:alphaModFix/>
          </a:blip>
          <a:stretch>
            <a:fillRect/>
          </a:stretch>
        </p:blipFill>
        <p:spPr>
          <a:xfrm>
            <a:off x="0" y="3970786"/>
            <a:ext cx="2667000" cy="1172714"/>
          </a:xfrm>
          <a:prstGeom prst="rect">
            <a:avLst/>
          </a:prstGeom>
          <a:noFill/>
          <a:ln>
            <a:noFill/>
          </a:ln>
        </p:spPr>
      </p:pic>
      <p:sp>
        <p:nvSpPr>
          <p:cNvPr id="3" name="TextBox 2">
            <a:extLst>
              <a:ext uri="{FF2B5EF4-FFF2-40B4-BE49-F238E27FC236}">
                <a16:creationId xmlns:a16="http://schemas.microsoft.com/office/drawing/2014/main" id="{5B8C660A-648C-BEE0-847E-BC0D7F50AEEE}"/>
              </a:ext>
            </a:extLst>
          </p:cNvPr>
          <p:cNvSpPr txBox="1"/>
          <p:nvPr/>
        </p:nvSpPr>
        <p:spPr>
          <a:xfrm>
            <a:off x="555171" y="1077686"/>
            <a:ext cx="4839789" cy="3262432"/>
          </a:xfrm>
          <a:prstGeom prst="rect">
            <a:avLst/>
          </a:prstGeom>
          <a:noFill/>
        </p:spPr>
        <p:txBody>
          <a:bodyPr wrap="square">
            <a:spAutoFit/>
          </a:bodyPr>
          <a:lstStyle/>
          <a:p>
            <a:pPr>
              <a:lnSpc>
                <a:spcPct val="150000"/>
              </a:lnSpc>
            </a:pPr>
            <a:r>
              <a:rPr lang="en-US" sz="1600" dirty="0"/>
              <a:t>Name of the implementation guideline: no guideline, only report</a:t>
            </a:r>
          </a:p>
          <a:p>
            <a:pPr>
              <a:lnSpc>
                <a:spcPct val="150000"/>
              </a:lnSpc>
            </a:pPr>
            <a:endParaRPr lang="en-US" sz="1600" dirty="0"/>
          </a:p>
          <a:p>
            <a:pPr>
              <a:lnSpc>
                <a:spcPct val="150000"/>
              </a:lnSpc>
            </a:pPr>
            <a:r>
              <a:rPr lang="en-US" sz="1600" dirty="0"/>
              <a:t>“</a:t>
            </a:r>
            <a:r>
              <a:rPr lang="en-US" sz="1600" i="1" dirty="0"/>
              <a:t>Technical Report on Marriage, Divorce Registration, and Vital Statistics: Where are we? And Where do we go from here?”</a:t>
            </a:r>
          </a:p>
          <a:p>
            <a:pPr>
              <a:lnSpc>
                <a:spcPct val="150000"/>
              </a:lnSpc>
            </a:pPr>
            <a:endParaRPr lang="en-US" sz="1600"/>
          </a:p>
          <a:p>
            <a:pPr>
              <a:lnSpc>
                <a:spcPct val="150000"/>
              </a:lnSpc>
            </a:pPr>
            <a:endParaRPr lang="en-US" sz="1600" dirty="0"/>
          </a:p>
          <a:p>
            <a:pPr marL="76200" lvl="0" algn="l" rtl="0">
              <a:lnSpc>
                <a:spcPct val="100000"/>
              </a:lnSpc>
              <a:spcBef>
                <a:spcPts val="0"/>
              </a:spcBef>
              <a:spcAft>
                <a:spcPts val="0"/>
              </a:spcAft>
              <a:buSzPts val="2400"/>
            </a:pPr>
            <a:endParaRPr lang="en-US" dirty="0"/>
          </a:p>
        </p:txBody>
      </p:sp>
      <p:pic>
        <p:nvPicPr>
          <p:cNvPr id="4" name="Picture 3">
            <a:extLst>
              <a:ext uri="{FF2B5EF4-FFF2-40B4-BE49-F238E27FC236}">
                <a16:creationId xmlns:a16="http://schemas.microsoft.com/office/drawing/2014/main" id="{E7199ED2-B5BF-F990-BECE-2CEAF1528E8E}"/>
              </a:ext>
            </a:extLst>
          </p:cNvPr>
          <p:cNvPicPr>
            <a:picLocks noChangeAspect="1"/>
          </p:cNvPicPr>
          <p:nvPr/>
        </p:nvPicPr>
        <p:blipFill>
          <a:blip r:embed="rId5"/>
          <a:stretch>
            <a:fillRect/>
          </a:stretch>
        </p:blipFill>
        <p:spPr>
          <a:xfrm>
            <a:off x="5250180" y="75522"/>
            <a:ext cx="3895645" cy="5067978"/>
          </a:xfrm>
          <a:prstGeom prst="rect">
            <a:avLst/>
          </a:prstGeom>
        </p:spPr>
      </p:pic>
    </p:spTree>
    <p:extLst>
      <p:ext uri="{BB962C8B-B14F-4D97-AF65-F5344CB8AC3E}">
        <p14:creationId xmlns:p14="http://schemas.microsoft.com/office/powerpoint/2010/main" val="1497527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8" name="Google Shape;218;p31"/>
          <p:cNvSpPr txBox="1">
            <a:spLocks noGrp="1"/>
          </p:cNvSpPr>
          <p:nvPr>
            <p:ph type="title"/>
          </p:nvPr>
        </p:nvSpPr>
        <p:spPr>
          <a:xfrm>
            <a:off x="723900" y="-12175"/>
            <a:ext cx="8420250" cy="572700"/>
          </a:xfrm>
          <a:prstGeom prst="rect">
            <a:avLst/>
          </a:prstGeom>
        </p:spPr>
        <p:txBody>
          <a:bodyPr spcFirstLastPara="1" wrap="square" lIns="91425" tIns="91425" rIns="91425" bIns="91425" anchor="t" anchorCtr="0">
            <a:normAutofit fontScale="90000"/>
          </a:bodyPr>
          <a:lstStyle/>
          <a:p>
            <a:r>
              <a:rPr lang="en" b="1" dirty="0"/>
              <a:t>Marriage and Divorce Registration Resources</a:t>
            </a:r>
            <a:endParaRPr b="1" dirty="0"/>
          </a:p>
        </p:txBody>
      </p:sp>
      <p:sp>
        <p:nvSpPr>
          <p:cNvPr id="3" name="TextBox 2">
            <a:extLst>
              <a:ext uri="{FF2B5EF4-FFF2-40B4-BE49-F238E27FC236}">
                <a16:creationId xmlns:a16="http://schemas.microsoft.com/office/drawing/2014/main" id="{5B8C660A-648C-BEE0-847E-BC0D7F50AEEE}"/>
              </a:ext>
            </a:extLst>
          </p:cNvPr>
          <p:cNvSpPr txBox="1"/>
          <p:nvPr/>
        </p:nvSpPr>
        <p:spPr>
          <a:xfrm>
            <a:off x="640012" y="566798"/>
            <a:ext cx="7533027" cy="4279505"/>
          </a:xfrm>
          <a:prstGeom prst="rect">
            <a:avLst/>
          </a:prstGeom>
          <a:noFill/>
        </p:spPr>
        <p:txBody>
          <a:bodyPr wrap="square">
            <a:spAutoFit/>
          </a:bodyPr>
          <a:lstStyle/>
          <a:p>
            <a:pPr lvl="3">
              <a:lnSpc>
                <a:spcPct val="150000"/>
              </a:lnSpc>
            </a:pPr>
            <a:r>
              <a:rPr lang="en-US" b="1" dirty="0"/>
              <a:t>Objective and purpose of the resource &amp; </a:t>
            </a:r>
            <a:r>
              <a:rPr lang="en-US" sz="1400" b="1" dirty="0"/>
              <a:t>key topics</a:t>
            </a:r>
            <a:endParaRPr lang="en-US" dirty="0"/>
          </a:p>
          <a:p>
            <a:pPr marL="342900" lvl="3" indent="-342900">
              <a:lnSpc>
                <a:spcPct val="150000"/>
              </a:lnSpc>
              <a:buAutoNum type="arabicPeriod"/>
            </a:pPr>
            <a:r>
              <a:rPr lang="en-US" sz="1300" dirty="0"/>
              <a:t>Highlights </a:t>
            </a:r>
            <a:r>
              <a:rPr lang="en-US" sz="1300" b="1" dirty="0"/>
              <a:t>the importance </a:t>
            </a:r>
            <a:r>
              <a:rPr lang="en-US" sz="1300" dirty="0"/>
              <a:t>of marriage registration, divorce registration and nuptiality statistics as a part of a whole-government and whole-of-society approach to civil registration, vital statistics and legal identity. </a:t>
            </a:r>
          </a:p>
          <a:p>
            <a:pPr marL="342900" lvl="3" indent="-342900">
              <a:lnSpc>
                <a:spcPct val="150000"/>
              </a:lnSpc>
              <a:buAutoNum type="arabicPeriod"/>
            </a:pPr>
            <a:r>
              <a:rPr lang="en-US" sz="1300" dirty="0"/>
              <a:t>Provides an </a:t>
            </a:r>
            <a:r>
              <a:rPr lang="en-US" sz="1300" b="1" dirty="0"/>
              <a:t>overview of the current state </a:t>
            </a:r>
            <a:r>
              <a:rPr lang="en-US" sz="1300" dirty="0"/>
              <a:t>of marriage and divorce registration data around the world. </a:t>
            </a:r>
          </a:p>
          <a:p>
            <a:pPr marL="342900" lvl="3" indent="-342900">
              <a:lnSpc>
                <a:spcPct val="150000"/>
              </a:lnSpc>
              <a:buAutoNum type="arabicPeriod"/>
            </a:pPr>
            <a:r>
              <a:rPr lang="en-US" sz="1300" dirty="0"/>
              <a:t>Highlights </a:t>
            </a:r>
            <a:r>
              <a:rPr lang="en-US" sz="1300" b="1" dirty="0"/>
              <a:t>available methods</a:t>
            </a:r>
            <a:r>
              <a:rPr lang="en-US" sz="1300" dirty="0"/>
              <a:t> to measure the completeness, quality and determinants of marriage and divorce registration. </a:t>
            </a:r>
          </a:p>
          <a:p>
            <a:pPr marL="342900" lvl="3" indent="-342900">
              <a:lnSpc>
                <a:spcPct val="150000"/>
              </a:lnSpc>
              <a:buAutoNum type="arabicPeriod"/>
            </a:pPr>
            <a:r>
              <a:rPr lang="en-US" sz="1300" dirty="0"/>
              <a:t>Highlights </a:t>
            </a:r>
            <a:r>
              <a:rPr lang="en-US" sz="1300" b="1" dirty="0"/>
              <a:t>promising practices </a:t>
            </a:r>
            <a:r>
              <a:rPr lang="en-US" sz="1300" dirty="0"/>
              <a:t>by national statistics offices in the production and dissemination of nuptiality and divorce statistics</a:t>
            </a:r>
          </a:p>
          <a:p>
            <a:pPr marL="342900" lvl="3" indent="-342900">
              <a:lnSpc>
                <a:spcPct val="150000"/>
              </a:lnSpc>
              <a:buAutoNum type="arabicPeriod"/>
            </a:pPr>
            <a:r>
              <a:rPr lang="en-US" sz="1300" dirty="0"/>
              <a:t>Proposes </a:t>
            </a:r>
            <a:r>
              <a:rPr lang="en-US" sz="1300" b="1" dirty="0"/>
              <a:t>future research priorities </a:t>
            </a:r>
            <a:r>
              <a:rPr lang="en-US" sz="1300" dirty="0"/>
              <a:t>and recommended practices to strengthen marriage and divorce registration as part of a holistic civil registration, vital statistics and legal identity system. </a:t>
            </a:r>
          </a:p>
          <a:p>
            <a:pPr marL="342900" lvl="3" indent="-342900">
              <a:lnSpc>
                <a:spcPct val="150000"/>
              </a:lnSpc>
              <a:buAutoNum type="arabicPeriod"/>
            </a:pPr>
            <a:r>
              <a:rPr lang="en-US" sz="1300" dirty="0"/>
              <a:t>Highlights the importance of production of important statistics on marriages and divorces (nuptial statistics).</a:t>
            </a:r>
          </a:p>
        </p:txBody>
      </p:sp>
    </p:spTree>
    <p:extLst>
      <p:ext uri="{BB962C8B-B14F-4D97-AF65-F5344CB8AC3E}">
        <p14:creationId xmlns:p14="http://schemas.microsoft.com/office/powerpoint/2010/main" val="589007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8" name="Google Shape;218;p31"/>
          <p:cNvSpPr txBox="1">
            <a:spLocks noGrp="1"/>
          </p:cNvSpPr>
          <p:nvPr>
            <p:ph type="title"/>
          </p:nvPr>
        </p:nvSpPr>
        <p:spPr>
          <a:xfrm>
            <a:off x="723900" y="-12175"/>
            <a:ext cx="842025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a:t>Marriage and Divorce Registration Resources</a:t>
            </a:r>
            <a:endParaRPr b="1" dirty="0"/>
          </a:p>
        </p:txBody>
      </p:sp>
      <p:pic>
        <p:nvPicPr>
          <p:cNvPr id="220" name="Google Shape;220;p31"/>
          <p:cNvPicPr preferRelativeResize="0"/>
          <p:nvPr/>
        </p:nvPicPr>
        <p:blipFill>
          <a:blip r:embed="rId3">
            <a:alphaModFix/>
          </a:blip>
          <a:stretch>
            <a:fillRect/>
          </a:stretch>
        </p:blipFill>
        <p:spPr>
          <a:xfrm>
            <a:off x="6751911" y="4024325"/>
            <a:ext cx="2115864" cy="995350"/>
          </a:xfrm>
          <a:prstGeom prst="rect">
            <a:avLst/>
          </a:prstGeom>
          <a:noFill/>
          <a:ln>
            <a:noFill/>
          </a:ln>
        </p:spPr>
      </p:pic>
      <p:pic>
        <p:nvPicPr>
          <p:cNvPr id="222" name="Google Shape;222;p31"/>
          <p:cNvPicPr preferRelativeResize="0"/>
          <p:nvPr/>
        </p:nvPicPr>
        <p:blipFill>
          <a:blip r:embed="rId4">
            <a:alphaModFix/>
          </a:blip>
          <a:stretch>
            <a:fillRect/>
          </a:stretch>
        </p:blipFill>
        <p:spPr>
          <a:xfrm>
            <a:off x="0" y="3970786"/>
            <a:ext cx="2667000" cy="1172714"/>
          </a:xfrm>
          <a:prstGeom prst="rect">
            <a:avLst/>
          </a:prstGeom>
          <a:noFill/>
          <a:ln>
            <a:noFill/>
          </a:ln>
        </p:spPr>
      </p:pic>
      <p:sp>
        <p:nvSpPr>
          <p:cNvPr id="3" name="TextBox 2">
            <a:extLst>
              <a:ext uri="{FF2B5EF4-FFF2-40B4-BE49-F238E27FC236}">
                <a16:creationId xmlns:a16="http://schemas.microsoft.com/office/drawing/2014/main" id="{5B8C660A-648C-BEE0-847E-BC0D7F50AEEE}"/>
              </a:ext>
            </a:extLst>
          </p:cNvPr>
          <p:cNvSpPr txBox="1"/>
          <p:nvPr/>
        </p:nvSpPr>
        <p:spPr>
          <a:xfrm>
            <a:off x="723900" y="644053"/>
            <a:ext cx="6808116" cy="2960875"/>
          </a:xfrm>
          <a:prstGeom prst="rect">
            <a:avLst/>
          </a:prstGeom>
          <a:noFill/>
        </p:spPr>
        <p:txBody>
          <a:bodyPr wrap="square">
            <a:spAutoFit/>
          </a:bodyPr>
          <a:lstStyle/>
          <a:p>
            <a:pPr>
              <a:lnSpc>
                <a:spcPct val="150000"/>
              </a:lnSpc>
            </a:pPr>
            <a:r>
              <a:rPr lang="en-US" sz="1400" dirty="0"/>
              <a:t>Expected outcome from application of the guideline in Africa Region</a:t>
            </a:r>
          </a:p>
          <a:p>
            <a:pPr>
              <a:lnSpc>
                <a:spcPct val="150000"/>
              </a:lnSpc>
            </a:pPr>
            <a:r>
              <a:rPr lang="en-US" b="1" dirty="0"/>
              <a:t>Given that there are no formal guidelines/technical guidance on registration of marriage, the</a:t>
            </a:r>
            <a:r>
              <a:rPr lang="en-US" sz="1400" b="1" dirty="0"/>
              <a:t> report provides the starting point </a:t>
            </a:r>
            <a:r>
              <a:rPr lang="en-US" b="1" i="0" dirty="0">
                <a:solidFill>
                  <a:srgbClr val="222222"/>
                </a:solidFill>
                <a:effectLst/>
                <a:latin typeface="Arial" panose="020B0604020202020204" pitchFamily="34" charset="0"/>
              </a:rPr>
              <a:t> to developing a technical guidan</a:t>
            </a:r>
            <a:r>
              <a:rPr lang="en-US" b="1" dirty="0">
                <a:solidFill>
                  <a:srgbClr val="222222"/>
                </a:solidFill>
                <a:latin typeface="Arial" panose="020B0604020202020204" pitchFamily="34" charset="0"/>
              </a:rPr>
              <a:t>ce/guidelines</a:t>
            </a:r>
            <a:r>
              <a:rPr lang="en-US" b="1" i="0" dirty="0">
                <a:solidFill>
                  <a:srgbClr val="222222"/>
                </a:solidFill>
                <a:effectLst/>
                <a:latin typeface="Arial" panose="020B0604020202020204" pitchFamily="34" charset="0"/>
              </a:rPr>
              <a:t> on registration of marriages and divorces.</a:t>
            </a:r>
          </a:p>
          <a:p>
            <a:pPr>
              <a:lnSpc>
                <a:spcPct val="150000"/>
              </a:lnSpc>
            </a:pPr>
            <a:r>
              <a:rPr lang="en-US" sz="1400" dirty="0"/>
              <a:t>Methodology of implementation</a:t>
            </a:r>
          </a:p>
          <a:p>
            <a:pPr marL="342900" indent="-342900">
              <a:lnSpc>
                <a:spcPct val="150000"/>
              </a:lnSpc>
              <a:buAutoNum type="arabicPeriod"/>
            </a:pPr>
            <a:r>
              <a:rPr lang="en-GB" b="1" dirty="0"/>
              <a:t>Constitute a marriage registration thematic working group (Africa is a good starting point) – recommendation to develop the guidelines</a:t>
            </a:r>
          </a:p>
          <a:p>
            <a:pPr marL="342900" indent="-342900">
              <a:lnSpc>
                <a:spcPct val="150000"/>
              </a:lnSpc>
              <a:buAutoNum type="arabicPeriod"/>
            </a:pPr>
            <a:r>
              <a:rPr lang="en-GB" sz="1400" b="1" dirty="0"/>
              <a:t>Utilize the Marriage Registration Community of Practice to elevate the process of developing the guidelines to the global level</a:t>
            </a:r>
            <a:endParaRPr lang="en-US" dirty="0"/>
          </a:p>
        </p:txBody>
      </p:sp>
    </p:spTree>
    <p:extLst>
      <p:ext uri="{BB962C8B-B14F-4D97-AF65-F5344CB8AC3E}">
        <p14:creationId xmlns:p14="http://schemas.microsoft.com/office/powerpoint/2010/main" val="3448238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8" name="Google Shape;218;p31"/>
          <p:cNvSpPr txBox="1">
            <a:spLocks noGrp="1"/>
          </p:cNvSpPr>
          <p:nvPr>
            <p:ph type="title"/>
          </p:nvPr>
        </p:nvSpPr>
        <p:spPr>
          <a:xfrm>
            <a:off x="723900" y="-12175"/>
            <a:ext cx="842025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a:t>Additional Information on Upcoming Resource</a:t>
            </a:r>
            <a:endParaRPr b="1" dirty="0"/>
          </a:p>
        </p:txBody>
      </p:sp>
      <p:pic>
        <p:nvPicPr>
          <p:cNvPr id="220" name="Google Shape;220;p31"/>
          <p:cNvPicPr preferRelativeResize="0"/>
          <p:nvPr/>
        </p:nvPicPr>
        <p:blipFill>
          <a:blip r:embed="rId3">
            <a:alphaModFix/>
          </a:blip>
          <a:stretch>
            <a:fillRect/>
          </a:stretch>
        </p:blipFill>
        <p:spPr>
          <a:xfrm>
            <a:off x="7269479" y="4282439"/>
            <a:ext cx="1598295" cy="737235"/>
          </a:xfrm>
          <a:prstGeom prst="rect">
            <a:avLst/>
          </a:prstGeom>
          <a:noFill/>
          <a:ln>
            <a:noFill/>
          </a:ln>
        </p:spPr>
      </p:pic>
      <p:pic>
        <p:nvPicPr>
          <p:cNvPr id="222" name="Google Shape;222;p31"/>
          <p:cNvPicPr preferRelativeResize="0"/>
          <p:nvPr/>
        </p:nvPicPr>
        <p:blipFill>
          <a:blip r:embed="rId4">
            <a:alphaModFix/>
          </a:blip>
          <a:stretch>
            <a:fillRect/>
          </a:stretch>
        </p:blipFill>
        <p:spPr>
          <a:xfrm>
            <a:off x="0" y="4570798"/>
            <a:ext cx="2225040" cy="572701"/>
          </a:xfrm>
          <a:prstGeom prst="rect">
            <a:avLst/>
          </a:prstGeom>
          <a:noFill/>
          <a:ln>
            <a:noFill/>
          </a:ln>
        </p:spPr>
      </p:pic>
      <p:sp>
        <p:nvSpPr>
          <p:cNvPr id="3" name="TextBox 2">
            <a:extLst>
              <a:ext uri="{FF2B5EF4-FFF2-40B4-BE49-F238E27FC236}">
                <a16:creationId xmlns:a16="http://schemas.microsoft.com/office/drawing/2014/main" id="{5B8C660A-648C-BEE0-847E-BC0D7F50AEEE}"/>
              </a:ext>
            </a:extLst>
          </p:cNvPr>
          <p:cNvSpPr txBox="1"/>
          <p:nvPr/>
        </p:nvSpPr>
        <p:spPr>
          <a:xfrm>
            <a:off x="723900" y="644053"/>
            <a:ext cx="6808116" cy="4253537"/>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dirty="0">
                <a:solidFill>
                  <a:srgbClr val="222222"/>
                </a:solidFill>
                <a:latin typeface="Arial" panose="020B0604020202020204" pitchFamily="34" charset="0"/>
              </a:rPr>
              <a:t>Recent effort by COE-CRVS at UNFPA and UNDESA on i</a:t>
            </a:r>
            <a:r>
              <a:rPr lang="en-US" b="0" i="0" dirty="0">
                <a:solidFill>
                  <a:srgbClr val="222222"/>
                </a:solidFill>
                <a:effectLst/>
                <a:latin typeface="Arial" panose="020B0604020202020204" pitchFamily="34" charset="0"/>
              </a:rPr>
              <a:t>mproving the assessment of marriage registration completeness via the upcoming 2030 census round.</a:t>
            </a:r>
          </a:p>
          <a:p>
            <a:pPr marL="285750" indent="-285750">
              <a:lnSpc>
                <a:spcPct val="150000"/>
              </a:lnSpc>
              <a:buFont typeface="Arial" panose="020B0604020202020204" pitchFamily="34" charset="0"/>
              <a:buChar char="•"/>
            </a:pPr>
            <a:r>
              <a:rPr lang="en-US" b="0" i="0" dirty="0">
                <a:solidFill>
                  <a:srgbClr val="222222"/>
                </a:solidFill>
                <a:effectLst/>
                <a:latin typeface="Arial" panose="020B0604020202020204" pitchFamily="34" charset="0"/>
              </a:rPr>
              <a:t>In December at the UNFPA-UNSD EGM on synergies between CRVS and Census</a:t>
            </a:r>
          </a:p>
          <a:p>
            <a:pPr marL="285750" indent="-285750">
              <a:lnSpc>
                <a:spcPct val="150000"/>
              </a:lnSpc>
              <a:buFont typeface="Arial" panose="020B0604020202020204" pitchFamily="34" charset="0"/>
              <a:buChar char="•"/>
            </a:pPr>
            <a:r>
              <a:rPr lang="en-US" dirty="0">
                <a:solidFill>
                  <a:srgbClr val="222222"/>
                </a:solidFill>
                <a:latin typeface="Arial" panose="020B0604020202020204" pitchFamily="34" charset="0"/>
              </a:rPr>
              <a:t>Feedback from countries: at least 26 countries included an add on question on marriage registration completeness in the 2020 census round</a:t>
            </a:r>
          </a:p>
          <a:p>
            <a:pPr marL="285750" lvl="1" indent="-285750">
              <a:lnSpc>
                <a:spcPct val="150000"/>
              </a:lnSpc>
              <a:buFont typeface="Arial" panose="020B0604020202020204" pitchFamily="34" charset="0"/>
              <a:buChar char="•"/>
            </a:pPr>
            <a:r>
              <a:rPr lang="en-US" dirty="0">
                <a:solidFill>
                  <a:srgbClr val="222222"/>
                </a:solidFill>
                <a:latin typeface="Arial" panose="020B0604020202020204" pitchFamily="34" charset="0"/>
              </a:rPr>
              <a:t>Leveraging of census, offer an opportunity to substantially improve baseline data on completeness of marriage registration  </a:t>
            </a:r>
          </a:p>
          <a:p>
            <a:pPr marL="285750" indent="-285750">
              <a:lnSpc>
                <a:spcPct val="150000"/>
              </a:lnSpc>
              <a:buFont typeface="Arial" panose="020B0604020202020204" pitchFamily="34" charset="0"/>
              <a:buChar char="•"/>
            </a:pPr>
            <a:r>
              <a:rPr lang="en-US" dirty="0">
                <a:solidFill>
                  <a:srgbClr val="222222"/>
                </a:solidFill>
                <a:latin typeface="Arial" panose="020B0604020202020204" pitchFamily="34" charset="0"/>
              </a:rPr>
              <a:t>UNFPA in collaboration with the Expert Group preparing the  UN Principles and Recs on Population and Housing Censuses are developing a recommended guideline on measurement of marriage registration in censuses</a:t>
            </a:r>
          </a:p>
          <a:p>
            <a:pPr marL="285750" indent="-285750">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48818957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1901</Words>
  <Application>Microsoft Office PowerPoint</Application>
  <PresentationFormat>On-screen Show (16:9)</PresentationFormat>
  <Paragraphs>94</Paragraphs>
  <Slides>9</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Arial</vt:lpstr>
      <vt:lpstr>Simple Light</vt:lpstr>
      <vt:lpstr>Marriage and Divorce Registration: Existing Technical Resources</vt:lpstr>
      <vt:lpstr>     Marriage and Divorce Definitions</vt:lpstr>
      <vt:lpstr>     Marriage and Divorce Definitions</vt:lpstr>
      <vt:lpstr>Marriage and Divorce Status/Country Use Cases and Outcomes  </vt:lpstr>
      <vt:lpstr>Marriage and Divorce Registration Resources</vt:lpstr>
      <vt:lpstr>Marriage and Divorce Registration Resources</vt:lpstr>
      <vt:lpstr>Marriage and Divorce Registration Resources</vt:lpstr>
      <vt:lpstr>Marriage and Divorce Registration Resources</vt:lpstr>
      <vt:lpstr>Additional Information on Upcoming Resource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Marriage Registration  and Vital Statistics </dc:title>
  <dc:creator>Violet Kinuthia</dc:creator>
  <cp:lastModifiedBy>Violet Kinuthia</cp:lastModifiedBy>
  <cp:revision>1</cp:revision>
  <dcterms:modified xsi:type="dcterms:W3CDTF">2024-01-30T06:22:40Z</dcterms:modified>
</cp:coreProperties>
</file>