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80" r:id="rId2"/>
    <p:sldId id="381" r:id="rId3"/>
    <p:sldId id="387" r:id="rId4"/>
    <p:sldId id="385" r:id="rId5"/>
    <p:sldId id="386" r:id="rId6"/>
    <p:sldId id="384" r:id="rId7"/>
    <p:sldId id="3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56673-F842-9E27-9CC1-4D315327DE73}" name="James Mwanza" initials="JM" userId="James Mwanz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0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B045-E0D5-4F76-8D75-1B1420A7B86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DBDF-DABC-46E0-89F8-F735D360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6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5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9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5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7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6C62-C2E3-40CE-BFD4-0FE416C82343}" type="datetimeFigureOut">
              <a:rPr lang="en-US" smtClean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5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awgfieldmanual.com/" TargetMode="External"/><Relationship Id="rId2" Type="http://schemas.openxmlformats.org/officeDocument/2006/relationships/hyperlink" Target="https://www.who.int/publications/i/item/978924003666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4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54966A0-ADB7-4D0B-8AE5-AACA88BF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37E0289-8148-42E8-8835-AB53E5D0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100" y="2694516"/>
            <a:ext cx="8237748" cy="1665851"/>
          </a:xfrm>
        </p:spPr>
        <p:txBody>
          <a:bodyPr anchor="b">
            <a:noAutofit/>
          </a:bodyPr>
          <a:lstStyle/>
          <a:p>
            <a:pPr algn="l"/>
            <a:r>
              <a:rPr lang="en-US" sz="2800" b="1" dirty="0">
                <a:solidFill>
                  <a:schemeClr val="accent2"/>
                </a:solidFill>
              </a:rPr>
              <a:t>Guidance note on reinforcing CRVS and maternal and perinatal deaths surveillance and response (MPDSR) systems interlinkages in development and humanitarian settings</a:t>
            </a:r>
            <a:endParaRPr lang="en-GB" sz="28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0536619-C042-4C18-8263-C192E23C2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2276" y="4360367"/>
            <a:ext cx="7031421" cy="1620824"/>
          </a:xfrm>
        </p:spPr>
        <p:txBody>
          <a:bodyPr anchor="t">
            <a:noAutofit/>
          </a:bodyPr>
          <a:lstStyle/>
          <a:p>
            <a:r>
              <a:rPr lang="en-US" sz="2800" b="1" dirty="0"/>
              <a:t>Name of presenter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r>
              <a:rPr lang="en-US" sz="2800" dirty="0"/>
              <a:t>Willis Odek, UNFPA Arab States Regional Office</a:t>
            </a:r>
          </a:p>
        </p:txBody>
      </p:sp>
      <p:pic>
        <p:nvPicPr>
          <p:cNvPr id="17" name="Picture 16" descr="A logo with text and people in a circle&#10;&#10;Description automatically generated">
            <a:extLst>
              <a:ext uri="{FF2B5EF4-FFF2-40B4-BE49-F238E27FC236}">
                <a16:creationId xmlns:a16="http://schemas.microsoft.com/office/drawing/2014/main" id="{A36AE2AC-D5D4-4600-A046-3BC09852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9" y="454347"/>
            <a:ext cx="4045639" cy="166585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B4A5F2-B1F7-7303-DEE4-65E90F59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61187"/>
              </p:ext>
            </p:extLst>
          </p:nvPr>
        </p:nvGraphicFramePr>
        <p:xfrm>
          <a:off x="0" y="2074186"/>
          <a:ext cx="67418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849">
                  <a:extLst>
                    <a:ext uri="{9D8B030D-6E8A-4147-A177-3AD203B41FA5}">
                      <a16:colId xmlns:a16="http://schemas.microsoft.com/office/drawing/2014/main" val="1751501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0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45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440A-985F-436B-923C-FE7F0378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Background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5EDA-0164-439F-9B2B-FB0DC1A8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8024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1: Name of the implementation guideline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Guidance note on reinforcing CRVS and maternal and perinatal deaths surveillance and response (MPDSR) systems interlinkages in development and humanitarian settings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2: Objective and purpose of the guideline</a:t>
            </a:r>
            <a:r>
              <a:rPr lang="en-US" sz="2400" dirty="0"/>
              <a:t>: 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Practical guidance for assessing if the basic requirements for effectively linking CRVS and MPDSR systems are in place, including in humanitarian settings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Outlines requirements and processes for strengthening CRVS and MPDSR data integration in both development and humanitarian settings.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Intended for use during discussions with national counterparts on the design and implementation of CRVS/MPDSR linkage initiatives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353DB-7667-02AB-8D98-6E4033098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33" y="1786099"/>
            <a:ext cx="3044190" cy="43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440A-985F-436B-923C-FE7F0378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CRVS and MPDSR interlinkages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5EDA-0164-439F-9B2B-FB0DC1A8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3: Expected outcome from application of the guideline: </a:t>
            </a:r>
            <a:r>
              <a:rPr lang="en-US" sz="2000" dirty="0"/>
              <a:t>Enhanced linkages and data integration between CRVS and MPDSR, particularly in humanitarian settings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/>
              <a:t>mmmm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7D18C-6479-4BE0-40B0-9DB5FC918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2" y="3117689"/>
            <a:ext cx="5256371" cy="3646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9605A-A373-4744-5B4E-D6A4443475E6}"/>
              </a:ext>
            </a:extLst>
          </p:cNvPr>
          <p:cNvSpPr txBox="1"/>
          <p:nvPr/>
        </p:nvSpPr>
        <p:spPr>
          <a:xfrm>
            <a:off x="5982013" y="3557546"/>
            <a:ext cx="53717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0" i="0" u="none" strike="noStrike" baseline="0" dirty="0">
              <a:solidFill>
                <a:srgbClr val="000000"/>
              </a:solidFill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Deaths to women of reproductive age and perinates in CRVS (but not in MPDSR) provide more complete register of deaths to be investigated by cause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b="0" i="0" u="none" strike="noStrike" baseline="0" dirty="0">
              <a:solidFill>
                <a:srgbClr val="000000"/>
              </a:solidFill>
            </a:endParaRPr>
          </a:p>
          <a:p>
            <a:r>
              <a:rPr lang="en-US" dirty="0"/>
              <a:t>MPDSR can strengthen the CRVS system by identifying deaths not registered, hence provide a more holistic picture of registration completeness and mortality</a:t>
            </a:r>
          </a:p>
        </p:txBody>
      </p:sp>
    </p:spTree>
    <p:extLst>
      <p:ext uri="{BB962C8B-B14F-4D97-AF65-F5344CB8AC3E}">
        <p14:creationId xmlns:p14="http://schemas.microsoft.com/office/powerpoint/2010/main" val="263920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440A-985F-436B-923C-FE7F0378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Core contents of the guidance note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48D6B-C1A9-30EB-1F96-89AC1947F15B}"/>
              </a:ext>
            </a:extLst>
          </p:cNvPr>
          <p:cNvSpPr txBox="1"/>
          <p:nvPr/>
        </p:nvSpPr>
        <p:spPr>
          <a:xfrm>
            <a:off x="7041510" y="4976634"/>
            <a:ext cx="3899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Humanitarian contextual factors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Political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Livelihood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system constraints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BB89F52-75DD-AA48-AF4F-65051546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10" y="1969856"/>
            <a:ext cx="3696216" cy="2606404"/>
          </a:xfrm>
          <a:prstGeom prst="rect">
            <a:avLst/>
          </a:prstGeom>
        </p:spPr>
      </p:pic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7FDDA18-CCE5-1C8E-22CC-B3F194353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" y="2823276"/>
            <a:ext cx="6477904" cy="2953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1A3287-A0E4-6005-23DD-3F80989833A5}"/>
              </a:ext>
            </a:extLst>
          </p:cNvPr>
          <p:cNvSpPr txBox="1"/>
          <p:nvPr/>
        </p:nvSpPr>
        <p:spPr>
          <a:xfrm>
            <a:off x="735238" y="18876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4: Outline of key topics that the guideline addresses</a:t>
            </a:r>
          </a:p>
        </p:txBody>
      </p:sp>
    </p:spTree>
    <p:extLst>
      <p:ext uri="{BB962C8B-B14F-4D97-AF65-F5344CB8AC3E}">
        <p14:creationId xmlns:p14="http://schemas.microsoft.com/office/powerpoint/2010/main" val="208112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440A-985F-436B-923C-FE7F0378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Methodology of implementation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5EDA-0164-439F-9B2B-FB0DC1A88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5: Methodology of implementation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/>
              <a:t>Figure: Main dimensions for a phased introduction of MDSR in UNFPA supported humanitarian settings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FEFB8-0EC3-2198-22CB-CEAB2D57C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/>
          <a:stretch/>
        </p:blipFill>
        <p:spPr bwMode="auto">
          <a:xfrm>
            <a:off x="2372710" y="2934391"/>
            <a:ext cx="5490845" cy="3463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609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440A-985F-436B-923C-FE7F0378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Related guidelines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5EDA-0164-439F-9B2B-FB0DC1A88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6: Related guidelines/ guidelines that compliment the guideline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WHO. (2021) Maternal and perinatal death surveillance and response: materials to support implementation. </a:t>
            </a:r>
            <a:r>
              <a:rPr lang="en-US" sz="1600" dirty="0">
                <a:hlinkClick r:id="rId2"/>
              </a:rPr>
              <a:t>https://www.who.int/publications/i/item/9789240036666</a:t>
            </a:r>
            <a:endParaRPr lang="en-US" sz="1600" dirty="0"/>
          </a:p>
          <a:p>
            <a:pPr lvl="1">
              <a:lnSpc>
                <a:spcPct val="150000"/>
              </a:lnSpc>
            </a:pPr>
            <a:r>
              <a:rPr lang="en-US" sz="1600" dirty="0"/>
              <a:t>IAWG.(2018)  Interagency Field Manual on Reproductive Health in Humanitarian Settings. New York, IAWG. </a:t>
            </a:r>
            <a:r>
              <a:rPr lang="en-US" sz="1600" dirty="0">
                <a:hlinkClick r:id="rId3"/>
              </a:rPr>
              <a:t>https://iawgfieldmanual.com/</a:t>
            </a:r>
            <a:r>
              <a:rPr lang="en-US" sz="1600" dirty="0"/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7: Example of country use cases and outcomes: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Somalia; Sudan – situation analysis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Syria; Afghanistan – situational analysis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0419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51155-118D-408A-B626-9634FD46F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616" y="2664822"/>
            <a:ext cx="2565240" cy="359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27542-7EE4-4F0B-ADB4-4325DF4B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056" y="4438763"/>
            <a:ext cx="1034893" cy="349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FC554-EEE8-4BC9-83E6-50F6AC07F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935" y="3909343"/>
            <a:ext cx="1936895" cy="379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0E5A7-DD49-42F7-A251-7A3ABDAF0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715" y="2154555"/>
            <a:ext cx="591683" cy="343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A8FC1-072E-4075-9824-9F5CEEAF8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218" y="1571565"/>
            <a:ext cx="812881" cy="363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BF4B6-953B-41BA-B79C-01EA883B5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052" y="4336028"/>
            <a:ext cx="1228229" cy="469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91BB5-2681-4B0D-BE06-1F0A514080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7715" y="5081283"/>
            <a:ext cx="993597" cy="317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6404D-527F-47A0-BC19-14D9F07DBA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3351" y="2169058"/>
            <a:ext cx="1033104" cy="381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E1DB8-8EAE-409D-85AC-CCACE75A18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9036" y="1415168"/>
            <a:ext cx="2119488" cy="634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D67CAB-AD76-4308-85DB-555B9E4C8A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5903" y="1985341"/>
            <a:ext cx="642457" cy="641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451EF9-E6E0-4A0B-9DCB-775C277B8C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64556" y="864847"/>
            <a:ext cx="1676856" cy="4106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B35E08-E0A1-4AD5-B890-AE717BE8B2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74968" y="890189"/>
            <a:ext cx="889900" cy="339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2C0C0-0D93-4812-ACED-5ABFA30A53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5435" y="4453190"/>
            <a:ext cx="1192600" cy="391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A809B1-A5D4-42DF-9532-BF72C4A164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99990" y="2000859"/>
            <a:ext cx="325841" cy="612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0A4D6B-685E-4611-8679-AF437695DE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26503" y="5066317"/>
            <a:ext cx="1192601" cy="306038"/>
          </a:xfrm>
          <a:prstGeom prst="rect">
            <a:avLst/>
          </a:prstGeom>
        </p:spPr>
      </p:pic>
      <p:pic>
        <p:nvPicPr>
          <p:cNvPr id="20" name="Picture 19" descr="A logo with text and people in a circle&#10;&#10;Description automatically generated">
            <a:extLst>
              <a:ext uri="{FF2B5EF4-FFF2-40B4-BE49-F238E27FC236}">
                <a16:creationId xmlns:a16="http://schemas.microsoft.com/office/drawing/2014/main" id="{9679FBB4-7AD9-427B-6E93-370825E99D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401" y="2039139"/>
            <a:ext cx="4045639" cy="1665851"/>
          </a:xfrm>
          <a:prstGeom prst="rect">
            <a:avLst/>
          </a:prstGeom>
        </p:spPr>
      </p:pic>
      <p:pic>
        <p:nvPicPr>
          <p:cNvPr id="21" name="Picture 20" descr="A close-up of text&#10;&#10;Description automatically generated">
            <a:extLst>
              <a:ext uri="{FF2B5EF4-FFF2-40B4-BE49-F238E27FC236}">
                <a16:creationId xmlns:a16="http://schemas.microsoft.com/office/drawing/2014/main" id="{5836CDC7-60A4-5FCB-5CC8-938A299DF2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2106" y="2872064"/>
            <a:ext cx="4045639" cy="1552528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7956AC-9967-2191-D1FD-1D77400BC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19567"/>
              </p:ext>
            </p:extLst>
          </p:nvPr>
        </p:nvGraphicFramePr>
        <p:xfrm>
          <a:off x="477012" y="4479252"/>
          <a:ext cx="674184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849">
                  <a:extLst>
                    <a:ext uri="{9D8B030D-6E8A-4147-A177-3AD203B41FA5}">
                      <a16:colId xmlns:a16="http://schemas.microsoft.com/office/drawing/2014/main" val="1751501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0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968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356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Guidance note on reinforcing CRVS and maternal and perinatal deaths surveillance and response (MPDSR) systems interlinkages in development and humanitarian settings</vt:lpstr>
      <vt:lpstr>Background </vt:lpstr>
      <vt:lpstr>CRVS and MPDSR interlinkages</vt:lpstr>
      <vt:lpstr>Core contents of the guidance note </vt:lpstr>
      <vt:lpstr>Methodology of implementation</vt:lpstr>
      <vt:lpstr>Related guidelines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William Muhwava</dc:creator>
  <cp:lastModifiedBy>Willis Odek</cp:lastModifiedBy>
  <cp:revision>22</cp:revision>
  <dcterms:created xsi:type="dcterms:W3CDTF">2022-09-20T01:45:54Z</dcterms:created>
  <dcterms:modified xsi:type="dcterms:W3CDTF">2024-01-28T08:35:50Z</dcterms:modified>
</cp:coreProperties>
</file>