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80" r:id="rId2"/>
    <p:sldId id="4139" r:id="rId3"/>
    <p:sldId id="4140" r:id="rId4"/>
    <p:sldId id="4143" r:id="rId5"/>
    <p:sldId id="4149" r:id="rId6"/>
    <p:sldId id="4144" r:id="rId7"/>
    <p:sldId id="4145" r:id="rId8"/>
    <p:sldId id="4142" r:id="rId9"/>
    <p:sldId id="4147" r:id="rId10"/>
    <p:sldId id="4148" r:id="rId11"/>
    <p:sldId id="3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sia Cwiek" initials="GC [5]" lastIdx="1" clrIdx="0"/>
  <p:cmAuthor id="2" name="Gosia Cwiek" initials="GC [6]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68EEC-CBAF-46E2-A6AD-A688465D8BE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BD0CE-DA23-4C7A-AF47-90A1A3B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3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8A4E-169B-4E98-9272-382712D9AA7D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7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904F-9A46-4046-8A03-489D82F85960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B3AC-05DF-4426-A172-047C99D7B5D5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93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4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AD1-1F8C-48DE-89FC-D7EB351068E9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1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7EF03-99C9-42C8-89A1-4CB73A1F3312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7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82FA-ADC3-49B7-BE82-9FE8D1F3D4E4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7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1BF4-17AF-4848-BC1D-C2796CF5D8B8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5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65D0-EEC0-4218-BBBE-78B62A75AE2B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2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0D5-1B94-4F37-8168-408352D52706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2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D998-D1DF-409D-B69C-9DAC01BD0ECA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0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8FA2-16FE-4856-BAE8-89CC314255C1}" type="datetime1">
              <a:rPr lang="en-US" smtClean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2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8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37E0289-8148-42E8-8835-AB53E5D0C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2849079"/>
            <a:ext cx="11172825" cy="1511288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solidFill>
                  <a:schemeClr val="accent2"/>
                </a:solidFill>
              </a:rPr>
              <a:t>Practitioners Guide for Digital CRVS Systems</a:t>
            </a:r>
            <a:br>
              <a:rPr lang="en-US" sz="4400" dirty="0"/>
            </a:br>
            <a:endParaRPr lang="en-GB" sz="4400" dirty="0"/>
          </a:p>
        </p:txBody>
      </p:sp>
      <p:pic>
        <p:nvPicPr>
          <p:cNvPr id="17" name="Picture 16" descr="A logo with text and people in a circle&#10;&#10;Description automatically generated">
            <a:extLst>
              <a:ext uri="{FF2B5EF4-FFF2-40B4-BE49-F238E27FC236}">
                <a16:creationId xmlns:a16="http://schemas.microsoft.com/office/drawing/2014/main" id="{A36AE2AC-D5D4-4600-A046-3BC098524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89" y="454347"/>
            <a:ext cx="4045639" cy="166585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BB4A5F2-B1F7-7303-DEE4-65E90F599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183942"/>
              </p:ext>
            </p:extLst>
          </p:nvPr>
        </p:nvGraphicFramePr>
        <p:xfrm>
          <a:off x="0" y="2074186"/>
          <a:ext cx="674184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1849">
                  <a:extLst>
                    <a:ext uri="{9D8B030D-6E8A-4147-A177-3AD203B41FA5}">
                      <a16:colId xmlns:a16="http://schemas.microsoft.com/office/drawing/2014/main" val="1751501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09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45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0" y="-77002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5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6E9DE-4C7F-3D1D-67BC-98604AE98985}"/>
              </a:ext>
            </a:extLst>
          </p:cNvPr>
          <p:cNvSpPr txBox="1"/>
          <p:nvPr/>
        </p:nvSpPr>
        <p:spPr>
          <a:xfrm>
            <a:off x="2088682" y="1828625"/>
            <a:ext cx="8576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222222"/>
                </a:solidFill>
                <a:latin typeface="+mj-lt"/>
              </a:rPr>
              <a:t>Procurement Considerations</a:t>
            </a:r>
            <a:endParaRPr lang="en-US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369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551155-118D-408A-B626-9634FD46F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5616" y="2664822"/>
            <a:ext cx="2565240" cy="3596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627542-7EE4-4F0B-ADB4-4325DF4BD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9056" y="4438763"/>
            <a:ext cx="1034893" cy="3493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BFC554-EEE8-4BC9-83E6-50F6AC07FF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0935" y="3909343"/>
            <a:ext cx="1936895" cy="3796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00E5A7-DD49-42F7-A251-7A3ABDAF08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6715" y="2154555"/>
            <a:ext cx="591683" cy="3431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A8FC1-072E-4075-9824-9F5CEEAF8F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25218" y="1571565"/>
            <a:ext cx="812881" cy="3632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0BF4B6-953B-41BA-B79C-01EA883B57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04052" y="4336028"/>
            <a:ext cx="1228229" cy="4697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8291BB5-2681-4B0D-BE06-1F0A514080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37715" y="5081283"/>
            <a:ext cx="993597" cy="3170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0E6404D-527F-47A0-BC19-14D9F07DBA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83351" y="2169058"/>
            <a:ext cx="1033104" cy="3812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B9E1DB8-8EAE-409D-85AC-CCACE75A18E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89036" y="1415168"/>
            <a:ext cx="2119488" cy="63479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6D67CAB-AD76-4308-85DB-555B9E4C8A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65903" y="1985341"/>
            <a:ext cx="642457" cy="6412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E451EF9-E6E0-4A0B-9DCB-775C277B8C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64556" y="864847"/>
            <a:ext cx="1676856" cy="41065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EB35E08-E0A1-4AD5-B890-AE717BE8B21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974968" y="890189"/>
            <a:ext cx="889900" cy="3390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52C0C0-0D93-4812-ACED-5ABFA30A532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85435" y="4453190"/>
            <a:ext cx="1192600" cy="3913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8A809B1-A5D4-42DF-9532-BF72C4A1645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99990" y="2000859"/>
            <a:ext cx="325841" cy="6120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E0A4D6B-685E-4611-8679-AF437695DE0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26503" y="5066317"/>
            <a:ext cx="1192601" cy="306038"/>
          </a:xfrm>
          <a:prstGeom prst="rect">
            <a:avLst/>
          </a:prstGeom>
        </p:spPr>
      </p:pic>
      <p:pic>
        <p:nvPicPr>
          <p:cNvPr id="20" name="Picture 19" descr="A logo with text and people in a circle&#10;&#10;Description automatically generated">
            <a:extLst>
              <a:ext uri="{FF2B5EF4-FFF2-40B4-BE49-F238E27FC236}">
                <a16:creationId xmlns:a16="http://schemas.microsoft.com/office/drawing/2014/main" id="{9679FBB4-7AD9-427B-6E93-370825E99DB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5401" y="2039139"/>
            <a:ext cx="4045639" cy="1665851"/>
          </a:xfrm>
          <a:prstGeom prst="rect">
            <a:avLst/>
          </a:prstGeom>
        </p:spPr>
      </p:pic>
      <p:pic>
        <p:nvPicPr>
          <p:cNvPr id="21" name="Picture 20" descr="A close-up of text&#10;&#10;Description automatically generated">
            <a:extLst>
              <a:ext uri="{FF2B5EF4-FFF2-40B4-BE49-F238E27FC236}">
                <a16:creationId xmlns:a16="http://schemas.microsoft.com/office/drawing/2014/main" id="{5836CDC7-60A4-5FCB-5CC8-938A299DF25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262106" y="2872064"/>
            <a:ext cx="4045639" cy="1552528"/>
          </a:xfrm>
          <a:prstGeom prst="rect">
            <a:avLst/>
          </a:prstGeom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F7956AC-9967-2191-D1FD-1D77400BC874}"/>
              </a:ext>
            </a:extLst>
          </p:cNvPr>
          <p:cNvGraphicFramePr>
            <a:graphicFrameLocks noGrp="1"/>
          </p:cNvGraphicFramePr>
          <p:nvPr/>
        </p:nvGraphicFramePr>
        <p:xfrm>
          <a:off x="477012" y="4479252"/>
          <a:ext cx="674184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1849">
                  <a:extLst>
                    <a:ext uri="{9D8B030D-6E8A-4147-A177-3AD203B41FA5}">
                      <a16:colId xmlns:a16="http://schemas.microsoft.com/office/drawing/2014/main" val="1751501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09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09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86627" y="-163091"/>
            <a:ext cx="12378087" cy="143017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endParaRPr lang="en-GB" sz="32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  <a:p>
            <a:pPr marL="357188" algn="ctr" rtl="0"/>
            <a:r>
              <a:rPr lang="en-GB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Introduction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6CAB74A-D318-45C5-995C-7F78761F4F4B}"/>
              </a:ext>
            </a:extLst>
          </p:cNvPr>
          <p:cNvSpPr txBox="1">
            <a:spLocks noChangeArrowheads="1"/>
          </p:cNvSpPr>
          <p:nvPr/>
        </p:nvSpPr>
        <p:spPr>
          <a:xfrm>
            <a:off x="245269" y="1751798"/>
            <a:ext cx="11701462" cy="4034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0"/>
              </a:spcBef>
              <a:buNone/>
            </a:pPr>
            <a:r>
              <a:rPr lang="en-US" sz="2400" dirty="0">
                <a:effectLst/>
              </a:rPr>
              <a:t>Human Rights and digitalisation. </a:t>
            </a:r>
            <a:br>
              <a:rPr lang="en-US" sz="2400" dirty="0">
                <a:effectLst/>
              </a:rPr>
            </a:br>
            <a:br>
              <a:rPr lang="en-US" sz="2400" dirty="0">
                <a:effectLst/>
              </a:rPr>
            </a:br>
            <a:r>
              <a:rPr lang="en-US" sz="2400" dirty="0">
                <a:effectLst/>
              </a:rPr>
              <a:t>The concept of digitalisation. </a:t>
            </a:r>
            <a:br>
              <a:rPr lang="en-US" sz="2400" dirty="0">
                <a:effectLst/>
              </a:rPr>
            </a:br>
            <a:br>
              <a:rPr lang="en-US" sz="2400" dirty="0">
                <a:effectLst/>
              </a:rPr>
            </a:br>
            <a:r>
              <a:rPr lang="en-US" sz="2400" dirty="0">
                <a:effectLst/>
              </a:rPr>
              <a:t>General guidance about CRVS digitalisation projects. </a:t>
            </a:r>
            <a:br>
              <a:rPr lang="en-US" sz="2400" dirty="0">
                <a:effectLst/>
              </a:rPr>
            </a:br>
            <a:br>
              <a:rPr lang="en-US" sz="2400" dirty="0">
                <a:effectLst/>
              </a:rPr>
            </a:br>
            <a:r>
              <a:rPr lang="en-US" sz="2400" dirty="0">
                <a:effectLst/>
              </a:rPr>
              <a:t>About this document</a:t>
            </a:r>
            <a:br>
              <a:rPr lang="en-US" sz="2400" dirty="0">
                <a:effectLst/>
              </a:rPr>
            </a:br>
            <a:br>
              <a:rPr lang="en-US" sz="2400" dirty="0">
                <a:effectLst/>
              </a:rPr>
            </a:br>
            <a:r>
              <a:rPr lang="en-US" sz="2400" dirty="0">
                <a:effectLst/>
              </a:rPr>
              <a:t>	Objectives and target audience</a:t>
            </a:r>
            <a:br>
              <a:rPr lang="en-US" sz="2400" dirty="0">
                <a:effectLst/>
              </a:rPr>
            </a:br>
            <a:br>
              <a:rPr lang="en-US" sz="2400" dirty="0">
                <a:effectLst/>
              </a:rPr>
            </a:br>
            <a:r>
              <a:rPr lang="en-US" sz="2400" dirty="0">
                <a:effectLst/>
              </a:rPr>
              <a:t>	Scope</a:t>
            </a:r>
          </a:p>
          <a:p>
            <a:pPr marL="0" marR="0" indent="0" algn="just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5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93044" y="0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1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E564-8A7A-4156-6471-AAF6B152C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2152884"/>
            <a:ext cx="5181600" cy="4351338"/>
          </a:xfrm>
        </p:spPr>
        <p:txBody>
          <a:bodyPr/>
          <a:lstStyle/>
          <a:p>
            <a:pPr marL="0" indent="0" fontAlgn="base">
              <a:spcBef>
                <a:spcPts val="0"/>
              </a:spcBef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#1 Principle – Compliance to national and international legal frameworks and standards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#2 Principle – Sustainability</a:t>
            </a:r>
          </a:p>
          <a:p>
            <a:pPr marL="0" indent="0" fontAlgn="base">
              <a:spcBef>
                <a:spcPts val="0"/>
              </a:spcBef>
              <a:buNone/>
            </a:pP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#3 Principle – Cyber Security, Data Protection, and Privacy by design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#4 Principle – Interoperability and data-sharing</a:t>
            </a:r>
            <a:br>
              <a:rPr lang="en-US" sz="2400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3F48A-16A6-13A7-C824-5735C56D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399" y="215288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#5 Principle – Appropriateness to country context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#6 Principle – Design with and for the user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#7 Principle – Country data ownership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#8 Principle – Adaptability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6E9DE-4C7F-3D1D-67BC-98604AE98985}"/>
              </a:ext>
            </a:extLst>
          </p:cNvPr>
          <p:cNvSpPr txBox="1"/>
          <p:nvPr/>
        </p:nvSpPr>
        <p:spPr>
          <a:xfrm>
            <a:off x="2040555" y="885349"/>
            <a:ext cx="857611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Principles for design and implementation of Digital CRVS Systems</a:t>
            </a:r>
            <a:endParaRPr lang="en-GB" sz="32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7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93044" y="0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2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E564-8A7A-4156-6471-AAF6B152C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277" y="1392488"/>
            <a:ext cx="5181600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000" b="1" i="1" dirty="0">
                <a:solidFill>
                  <a:srgbClr val="231F20"/>
                </a:solidFill>
              </a:rPr>
              <a:t>F</a:t>
            </a:r>
            <a:r>
              <a:rPr lang="en-US" sz="4000" b="1" i="1" u="none" strike="noStrike" baseline="0" dirty="0">
                <a:solidFill>
                  <a:srgbClr val="231F20"/>
                </a:solidFill>
              </a:rPr>
              <a:t>unctional requirements</a:t>
            </a:r>
            <a:endParaRPr lang="en-US" sz="4000" b="1" i="0" u="none" strike="noStrike" baseline="0" dirty="0">
              <a:solidFill>
                <a:srgbClr val="231F20"/>
              </a:solidFill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231F20"/>
                </a:solidFill>
              </a:rPr>
              <a:t>=</a:t>
            </a:r>
            <a:endParaRPr lang="en-US" sz="4000" b="0" i="0" u="none" strike="noStrike" baseline="0" dirty="0">
              <a:solidFill>
                <a:srgbClr val="231F20"/>
              </a:solidFill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231F20"/>
                </a:solidFill>
              </a:rPr>
              <a:t>W</a:t>
            </a:r>
            <a:r>
              <a:rPr lang="en-US" sz="4000" b="0" i="0" u="none" strike="noStrike" baseline="0" dirty="0">
                <a:solidFill>
                  <a:srgbClr val="231F20"/>
                </a:solidFill>
              </a:rPr>
              <a:t>hat the software should do</a:t>
            </a:r>
            <a:b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3F48A-16A6-13A7-C824-5735C56D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4277" y="1392488"/>
            <a:ext cx="5181600" cy="43513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i="1" dirty="0">
                <a:solidFill>
                  <a:srgbClr val="231F20"/>
                </a:solidFill>
              </a:rPr>
              <a:t>N</a:t>
            </a:r>
            <a:r>
              <a:rPr lang="en-US" sz="4000" b="1" i="1" u="none" strike="noStrike" baseline="0" dirty="0">
                <a:solidFill>
                  <a:srgbClr val="231F20"/>
                </a:solidFill>
              </a:rPr>
              <a:t>onfunctional requirements</a:t>
            </a:r>
          </a:p>
          <a:p>
            <a:pPr marL="0" indent="0" algn="ctr">
              <a:buNone/>
            </a:pPr>
            <a:r>
              <a:rPr lang="en-US" sz="4000" b="0" i="0" u="none" strike="noStrike" baseline="0" dirty="0">
                <a:solidFill>
                  <a:srgbClr val="231F20"/>
                </a:solidFill>
              </a:rPr>
              <a:t>=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231F20"/>
                </a:solidFill>
              </a:rPr>
              <a:t>C</a:t>
            </a:r>
            <a:r>
              <a:rPr lang="en-US" sz="4000" b="0" i="0" u="none" strike="noStrike" baseline="0" dirty="0">
                <a:solidFill>
                  <a:srgbClr val="231F20"/>
                </a:solidFill>
              </a:rPr>
              <a:t>haracteristics the system should have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0817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93044" y="0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2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E564-8A7A-4156-6471-AAF6B152C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2152884"/>
            <a:ext cx="5181600" cy="4351338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#1 Functionality: Capacity to register all vital events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#2 Functionality: Inclusion of all CRVS milestones</a:t>
            </a:r>
          </a:p>
          <a:p>
            <a:pPr marL="0" indent="0" algn="l">
              <a:buNone/>
            </a:pPr>
            <a:br>
              <a:rPr lang="en-US" sz="2400" b="0" i="0" dirty="0">
                <a:solidFill>
                  <a:srgbClr val="222222"/>
                </a:solidFill>
                <a:effectLst/>
              </a:rPr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#3 Functionality: Linkage of related records (person-centricity)</a:t>
            </a:r>
            <a:br>
              <a:rPr lang="en-US" sz="2400" b="0" i="0" dirty="0">
                <a:solidFill>
                  <a:srgbClr val="222222"/>
                </a:solidFill>
                <a:effectLst/>
              </a:rPr>
            </a:br>
            <a:br>
              <a:rPr lang="en-US" sz="2400" b="0" i="0" dirty="0">
                <a:solidFill>
                  <a:srgbClr val="222222"/>
                </a:solidFill>
                <a:effectLst/>
              </a:rPr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#4 Functionality: Detection, merging, and removal of duplication records</a:t>
            </a:r>
            <a:b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3F48A-16A6-13A7-C824-5735C56D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399" y="2152884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#5 Functionality: Querying and record searches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#6 Functionality: Correction and amendment of records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#7 Functionality: Certificate management 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#8 Functionality: Activity logging capacity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6E9DE-4C7F-3D1D-67BC-98604AE98985}"/>
              </a:ext>
            </a:extLst>
          </p:cNvPr>
          <p:cNvSpPr txBox="1"/>
          <p:nvPr/>
        </p:nvSpPr>
        <p:spPr>
          <a:xfrm>
            <a:off x="2040555" y="885349"/>
            <a:ext cx="8576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Key functional requirements of digital CRVS Systems</a:t>
            </a:r>
          </a:p>
        </p:txBody>
      </p:sp>
    </p:spTree>
    <p:extLst>
      <p:ext uri="{BB962C8B-B14F-4D97-AF65-F5344CB8AC3E}">
        <p14:creationId xmlns:p14="http://schemas.microsoft.com/office/powerpoint/2010/main" val="368877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93044" y="0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2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E564-8A7A-4156-6471-AAF6B152C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2152884"/>
            <a:ext cx="5181600" cy="4351338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#9 Functionality: Interoperability (allowing for data importing and exporting)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#10 Functionality: Role-based user permission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#11 Functionality: Storage and backup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#12 Functionality: Disaster mitigation</a:t>
            </a:r>
            <a:br>
              <a:rPr lang="en-US" sz="2000" dirty="0"/>
            </a:br>
            <a:b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3F48A-16A6-13A7-C824-5735C56D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399" y="2152884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#13 Functionality: Security Information and Event Management (SIEM) capability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#14 Functionality: Analytics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6E9DE-4C7F-3D1D-67BC-98604AE98985}"/>
              </a:ext>
            </a:extLst>
          </p:cNvPr>
          <p:cNvSpPr txBox="1"/>
          <p:nvPr/>
        </p:nvSpPr>
        <p:spPr>
          <a:xfrm>
            <a:off x="2040555" y="885349"/>
            <a:ext cx="8576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Key functional requirements of digital CRVS Systems</a:t>
            </a:r>
          </a:p>
        </p:txBody>
      </p:sp>
    </p:spTree>
    <p:extLst>
      <p:ext uri="{BB962C8B-B14F-4D97-AF65-F5344CB8AC3E}">
        <p14:creationId xmlns:p14="http://schemas.microsoft.com/office/powerpoint/2010/main" val="299753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93044" y="0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2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E564-8A7A-4156-6471-AAF6B152C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2152884"/>
            <a:ext cx="5181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#1 Usability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#2 Reliability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#3 Scalability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#4 Auditability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#5 Documentation</a:t>
            </a:r>
          </a:p>
          <a:p>
            <a:pPr marL="0" indent="0" algn="l">
              <a:buNone/>
            </a:pPr>
            <a:endParaRPr lang="en-US" sz="2400" dirty="0">
              <a:solidFill>
                <a:srgbClr val="222222"/>
              </a:solidFill>
            </a:endParaRPr>
          </a:p>
          <a:p>
            <a:pPr marL="0" indent="0" algn="l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#6 Security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3F48A-16A6-13A7-C824-5735C56D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5276" y="2152884"/>
            <a:ext cx="649705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#7 Optimal Performance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#8 Relevance to local telecommunications context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#9 Online and offline access options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#10 Mobile device capabilities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# 11 User alerts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6E9DE-4C7F-3D1D-67BC-98604AE98985}"/>
              </a:ext>
            </a:extLst>
          </p:cNvPr>
          <p:cNvSpPr txBox="1"/>
          <p:nvPr/>
        </p:nvSpPr>
        <p:spPr>
          <a:xfrm>
            <a:off x="2040555" y="885349"/>
            <a:ext cx="85761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Key non-functional requirements of digital CRVS Systems</a:t>
            </a:r>
          </a:p>
        </p:txBody>
      </p:sp>
    </p:spTree>
    <p:extLst>
      <p:ext uri="{BB962C8B-B14F-4D97-AF65-F5344CB8AC3E}">
        <p14:creationId xmlns:p14="http://schemas.microsoft.com/office/powerpoint/2010/main" val="252329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93044" y="0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3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6E9DE-4C7F-3D1D-67BC-98604AE98985}"/>
              </a:ext>
            </a:extLst>
          </p:cNvPr>
          <p:cNvSpPr txBox="1"/>
          <p:nvPr/>
        </p:nvSpPr>
        <p:spPr>
          <a:xfrm>
            <a:off x="2040555" y="885349"/>
            <a:ext cx="8576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0" dirty="0">
                <a:solidFill>
                  <a:srgbClr val="222222"/>
                </a:solidFill>
                <a:effectLst/>
                <a:latin typeface="+mj-lt"/>
              </a:rPr>
              <a:t>Licensing models for digital CRVS Systems</a:t>
            </a:r>
            <a:endParaRPr lang="en-US" sz="4000" b="1" dirty="0">
              <a:latin typeface="+mj-lt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D5FB42-4AE2-E9A2-21EF-5A5C78D8D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3271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</a:rPr>
              <a:t>Proprietary commercial software license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Open-source software license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In-house software development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0" i="0" dirty="0">
                <a:solidFill>
                  <a:srgbClr val="222222"/>
                </a:solidFill>
                <a:effectLst/>
              </a:rPr>
              <a:t>Software modification and migration of 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543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93044" y="0"/>
            <a:ext cx="12378087" cy="8853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 rtl="0"/>
            <a:r>
              <a:rPr lang="en-US" sz="4000" b="1" dirty="0">
                <a:solidFill>
                  <a:schemeClr val="accent6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Section 4</a:t>
            </a:r>
            <a:endParaRPr lang="en-GB" sz="4000" b="1" dirty="0">
              <a:solidFill>
                <a:schemeClr val="accent6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6E9DE-4C7F-3D1D-67BC-98604AE98985}"/>
              </a:ext>
            </a:extLst>
          </p:cNvPr>
          <p:cNvSpPr txBox="1"/>
          <p:nvPr/>
        </p:nvSpPr>
        <p:spPr>
          <a:xfrm>
            <a:off x="2040555" y="885349"/>
            <a:ext cx="8576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0" dirty="0">
                <a:solidFill>
                  <a:srgbClr val="222222"/>
                </a:solidFill>
                <a:effectLst/>
                <a:latin typeface="+mj-lt"/>
              </a:rPr>
              <a:t>Hosting options</a:t>
            </a:r>
            <a:endParaRPr lang="en-US" sz="4000" b="1" dirty="0">
              <a:latin typeface="+mj-lt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D5FB42-4AE2-E9A2-21EF-5A5C78D8D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3271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Self-hosted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Outsourced hosting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Cloud Computing hosting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3342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439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Times New Roman</vt:lpstr>
      <vt:lpstr>1_Office Theme</vt:lpstr>
      <vt:lpstr>Practitioners Guide for Digital CRVS Systems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Muhwava</dc:creator>
  <cp:lastModifiedBy>Gloria Mathenge</cp:lastModifiedBy>
  <cp:revision>173</cp:revision>
  <dcterms:created xsi:type="dcterms:W3CDTF">2019-07-23T14:14:25Z</dcterms:created>
  <dcterms:modified xsi:type="dcterms:W3CDTF">2024-02-05T18:06:10Z</dcterms:modified>
</cp:coreProperties>
</file>