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5"/>
  </p:notesMasterIdLst>
  <p:sldIdLst>
    <p:sldId id="256" r:id="rId2"/>
    <p:sldId id="429" r:id="rId3"/>
    <p:sldId id="266" r:id="rId4"/>
    <p:sldId id="267" r:id="rId5"/>
    <p:sldId id="269" r:id="rId6"/>
    <p:sldId id="273" r:id="rId7"/>
    <p:sldId id="430" r:id="rId8"/>
    <p:sldId id="431" r:id="rId9"/>
    <p:sldId id="433" r:id="rId10"/>
    <p:sldId id="432" r:id="rId11"/>
    <p:sldId id="434" r:id="rId12"/>
    <p:sldId id="373" r:id="rId13"/>
    <p:sldId id="374" r:id="rId14"/>
  </p:sldIdLst>
  <p:sldSz cx="9144000" cy="6858000" type="screen4x3"/>
  <p:notesSz cx="6797675" cy="9926638"/>
  <p:embeddedFontLst>
    <p:embeddedFont>
      <p:font typeface="Oxygen" panose="02000503000000000000" pitchFamily="2"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99F579-7F72-424B-A196-E7D8AE7BD759}">
  <a:tblStyle styleId="{2899F579-7F72-424B-A196-E7D8AE7BD759}"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49F4D276-FAEF-45FC-9B4F-51606CE7502C}" styleName="Table_1">
    <a:wholeTbl>
      <a:tcTxStyle b="off" i="off">
        <a:font>
          <a:latin typeface="Arial"/>
          <a:ea typeface="Arial"/>
          <a:cs typeface="Arial"/>
        </a:font>
        <a:schemeClr val="dk1"/>
      </a:tcTxStyle>
      <a:tcStyle>
        <a:tcBdr>
          <a:left>
            <a:ln w="9525" cap="flat" cmpd="sng">
              <a:solidFill>
                <a:schemeClr val="accent4"/>
              </a:solidFill>
              <a:prstDash val="solid"/>
              <a:round/>
              <a:headEnd type="none" w="med" len="med"/>
              <a:tailEnd type="none" w="med" len="med"/>
            </a:ln>
          </a:left>
          <a:right>
            <a:ln w="9525" cap="flat" cmpd="sng">
              <a:solidFill>
                <a:schemeClr val="accent4"/>
              </a:solidFill>
              <a:prstDash val="solid"/>
              <a:round/>
              <a:headEnd type="none" w="med" len="med"/>
              <a:tailEnd type="none" w="med" len="med"/>
            </a:ln>
          </a:right>
          <a:top>
            <a:ln w="9525" cap="flat" cmpd="sng">
              <a:solidFill>
                <a:schemeClr val="accent4"/>
              </a:solidFill>
              <a:prstDash val="solid"/>
              <a:round/>
              <a:headEnd type="none" w="med" len="med"/>
              <a:tailEnd type="none" w="med" len="med"/>
            </a:ln>
          </a:top>
          <a:bottom>
            <a:ln w="9525" cap="flat" cmpd="sng">
              <a:solidFill>
                <a:schemeClr val="accent4"/>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top>
            <a:ln w="9525" cap="flat" cmpd="sng">
              <a:solidFill>
                <a:schemeClr val="accent4"/>
              </a:solidFill>
              <a:prstDash val="solid"/>
              <a:round/>
              <a:headEnd type="none" w="med" len="med"/>
              <a:tailEnd type="none" w="med" len="med"/>
            </a:ln>
          </a:top>
          <a:bottom>
            <a:ln w="9525" cap="flat" cmpd="sng">
              <a:solidFill>
                <a:schemeClr val="accent4"/>
              </a:solidFill>
              <a:prstDash val="solid"/>
              <a:round/>
              <a:headEnd type="none" w="med" len="med"/>
              <a:tailEnd type="none" w="med" len="med"/>
            </a:ln>
          </a:bottom>
        </a:tcBdr>
      </a:tcStyle>
    </a:band1H>
    <a:band1V>
      <a:tcStyle>
        <a:tcBdr>
          <a:left>
            <a:ln w="9525" cap="flat" cmpd="sng">
              <a:solidFill>
                <a:schemeClr val="accent4"/>
              </a:solidFill>
              <a:prstDash val="solid"/>
              <a:round/>
              <a:headEnd type="none" w="med" len="med"/>
              <a:tailEnd type="none" w="med" len="med"/>
            </a:ln>
          </a:left>
          <a:right>
            <a:ln w="9525" cap="flat" cmpd="sng">
              <a:solidFill>
                <a:schemeClr val="accent4"/>
              </a:solidFill>
              <a:prstDash val="solid"/>
              <a:round/>
              <a:headEnd type="none" w="med" len="med"/>
              <a:tailEnd type="none" w="med" len="med"/>
            </a:ln>
          </a:right>
        </a:tcBdr>
      </a:tcStyle>
    </a:band1V>
    <a:band2V>
      <a:tcStyle>
        <a:tcBdr>
          <a:left>
            <a:ln w="9525" cap="flat" cmpd="sng">
              <a:solidFill>
                <a:schemeClr val="accent4"/>
              </a:solidFill>
              <a:prstDash val="solid"/>
              <a:round/>
              <a:headEnd type="none" w="med" len="med"/>
              <a:tailEnd type="none" w="med" len="med"/>
            </a:ln>
          </a:left>
          <a:right>
            <a:ln w="9525" cap="flat" cmpd="sng">
              <a:solidFill>
                <a:schemeClr val="accent4"/>
              </a:solidFill>
              <a:prstDash val="solid"/>
              <a:round/>
              <a:headEnd type="none" w="med" len="med"/>
              <a:tailEnd type="none" w="med" len="med"/>
            </a:ln>
          </a:right>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med" len="med"/>
              <a:tailEnd type="none" w="med" len="med"/>
            </a:ln>
          </a:top>
        </a:tcBdr>
      </a:tcStyle>
    </a:lastRow>
    <a:firstRow>
      <a:tcTxStyle b="on" i="off">
        <a:font>
          <a:latin typeface="Arial"/>
          <a:ea typeface="Arial"/>
          <a:cs typeface="Arial"/>
        </a:font>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93" autoAdjust="0"/>
    <p:restoredTop sz="87000" autoAdjust="0"/>
  </p:normalViewPr>
  <p:slideViewPr>
    <p:cSldViewPr snapToGrid="0">
      <p:cViewPr varScale="1">
        <p:scale>
          <a:sx n="63" d="100"/>
          <a:sy n="63" d="100"/>
        </p:scale>
        <p:origin x="8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ria Mathenge" userId="ae730af4-a1c1-41f1-b6c1-4710f9ebf13d" providerId="ADAL" clId="{AEE180C2-9FA0-43D5-ABFC-81EB94D0B97B}"/>
    <pc:docChg chg="modSld">
      <pc:chgData name="Gloria Mathenge" userId="ae730af4-a1c1-41f1-b6c1-4710f9ebf13d" providerId="ADAL" clId="{AEE180C2-9FA0-43D5-ABFC-81EB94D0B97B}" dt="2024-02-05T18:15:03.258" v="1" actId="20577"/>
      <pc:docMkLst>
        <pc:docMk/>
      </pc:docMkLst>
      <pc:sldChg chg="modSp mod">
        <pc:chgData name="Gloria Mathenge" userId="ae730af4-a1c1-41f1-b6c1-4710f9ebf13d" providerId="ADAL" clId="{AEE180C2-9FA0-43D5-ABFC-81EB94D0B97B}" dt="2024-02-05T18:15:03.258" v="1" actId="20577"/>
        <pc:sldMkLst>
          <pc:docMk/>
          <pc:sldMk cId="0" sldId="256"/>
        </pc:sldMkLst>
        <pc:spChg chg="mod">
          <ac:chgData name="Gloria Mathenge" userId="ae730af4-a1c1-41f1-b6c1-4710f9ebf13d" providerId="ADAL" clId="{AEE180C2-9FA0-43D5-ABFC-81EB94D0B97B}" dt="2024-02-05T18:15:03.258" v="1" actId="20577"/>
          <ac:spMkLst>
            <pc:docMk/>
            <pc:sldMk cId="0" sldId="256"/>
            <ac:spMk id="1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8" cy="49633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2" y="0"/>
            <a:ext cx="2945658" cy="496332"/>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15153"/>
            <a:ext cx="5438140" cy="4466987"/>
          </a:xfrm>
          <a:prstGeom prst="rect">
            <a:avLst/>
          </a:prstGeom>
          <a:noFill/>
          <a:ln>
            <a:noFill/>
          </a:ln>
        </p:spPr>
        <p:txBody>
          <a:bodyPr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2"/>
            <a:ext cx="2945658" cy="49633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15902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218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GB" sz="1200" b="1" i="0" u="none" strike="noStrike" cap="none" dirty="0">
              <a:solidFill>
                <a:schemeClr val="dk1"/>
              </a:solidFill>
              <a:latin typeface="Calibri"/>
              <a:ea typeface="Calibri"/>
              <a:cs typeface="Calibri"/>
              <a:sym typeface="Calibri"/>
            </a:endParaRPr>
          </a:p>
        </p:txBody>
      </p:sp>
      <p:sp>
        <p:nvSpPr>
          <p:cNvPr id="265" name="Shape 265"/>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84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GB" sz="1200" b="1" i="0" u="none" strike="noStrike" cap="none" dirty="0">
                <a:solidFill>
                  <a:schemeClr val="dk1"/>
                </a:solidFill>
                <a:latin typeface="Calibri"/>
                <a:ea typeface="Calibri"/>
                <a:cs typeface="Calibri"/>
                <a:sym typeface="Calibri"/>
              </a:rPr>
              <a:t>Facilitation notes:</a:t>
            </a:r>
          </a:p>
          <a:p>
            <a:pPr marL="228600" marR="0" lvl="0" indent="-228600" algn="l" rtl="0">
              <a:spcBef>
                <a:spcPts val="0"/>
              </a:spcBef>
              <a:buClr>
                <a:schemeClr val="dk1"/>
              </a:buClr>
              <a:buSzPct val="25000"/>
              <a:buFont typeface="Calibri"/>
              <a:buAutoNum type="arabicPeriod"/>
            </a:pPr>
            <a:r>
              <a:rPr lang="en-GB" b="1" dirty="0">
                <a:effectLst/>
              </a:rPr>
              <a:t>ICT</a:t>
            </a:r>
            <a:r>
              <a:rPr lang="en-GB" b="1" baseline="0" dirty="0">
                <a:effectLst/>
              </a:rPr>
              <a:t> as enabler: </a:t>
            </a:r>
            <a:r>
              <a:rPr lang="en-GB" dirty="0">
                <a:effectLst/>
              </a:rPr>
              <a:t>ICT solutions must be seen as enablers and directly support the business functions of CRVS. The alignment of ICT to business need is at the core of Enterprise Architecture methodologies and this Guidebook takes inspiration from such approaches, presenting them in a simplified and easy-to-use format. For effective enablement of CRVS, ICT solutions and technology choices must be appropriate for the country context and based on a thorough analysis of existing systems and infrastructure, </a:t>
            </a:r>
            <a:r>
              <a:rPr lang="en-GB" dirty="0" err="1">
                <a:effectLst/>
              </a:rPr>
              <a:t>eGov</a:t>
            </a:r>
            <a:r>
              <a:rPr lang="en-GB" dirty="0">
                <a:effectLst/>
              </a:rPr>
              <a:t> policies, CRVS processes, human capacity and operational procedures.</a:t>
            </a:r>
          </a:p>
          <a:p>
            <a:pPr marL="228600" marR="0" lvl="0" indent="-228600" algn="l" rtl="0">
              <a:spcBef>
                <a:spcPts val="0"/>
              </a:spcBef>
              <a:buClr>
                <a:schemeClr val="dk1"/>
              </a:buClr>
              <a:buSzPct val="25000"/>
              <a:buFont typeface="Calibri"/>
              <a:buAutoNum type="arabicPeriod"/>
            </a:pPr>
            <a:endParaRPr lang="en-GB" dirty="0">
              <a:effectLst/>
            </a:endParaRPr>
          </a:p>
          <a:p>
            <a:pPr marL="228600" marR="0" lvl="0" indent="-228600" algn="l" rtl="0">
              <a:spcBef>
                <a:spcPts val="0"/>
              </a:spcBef>
              <a:buClr>
                <a:schemeClr val="dk1"/>
              </a:buClr>
              <a:buSzPct val="25000"/>
              <a:buFont typeface="Calibri"/>
              <a:buAutoNum type="arabicPeriod"/>
            </a:pPr>
            <a:r>
              <a:rPr lang="en-GB" b="1" dirty="0">
                <a:effectLst/>
              </a:rPr>
              <a:t>Smart Implementation planning: </a:t>
            </a:r>
            <a:r>
              <a:rPr lang="en-GB" dirty="0">
                <a:effectLst/>
              </a:rPr>
              <a:t>CRVS systems must be implemented and deployed in a manner which takes into account the realities of existing CRVS capacity. Where there is a significant gap between current CRVS capabilities and the desired future state, it will be necessary to create an implementation roadmap, such that the scope and timing of change is realistic and manageable. From a technology perspective this means that initial software releases should focus on less complex functionality to build confidence in the systems and that sufficient allowance is made for feedback on system requirements through prototyping, thorough field testing and piloting. In terms of the roles and responsibilities of system users, there will likely be initial resistance to change, so change management activities must be defined that encourage system use and progressively build acceptance of the system through positive communication of system benefits for users and beneficiaries.</a:t>
            </a:r>
          </a:p>
          <a:p>
            <a:pPr marL="228600" marR="0" lvl="0" indent="-228600" algn="l" rtl="0">
              <a:spcBef>
                <a:spcPts val="0"/>
              </a:spcBef>
              <a:buClr>
                <a:schemeClr val="dk1"/>
              </a:buClr>
              <a:buSzPct val="25000"/>
              <a:buFont typeface="Calibri"/>
              <a:buAutoNum type="arabicPeriod"/>
            </a:pPr>
            <a:endParaRPr lang="en-GB" b="1" dirty="0">
              <a:effectLst/>
            </a:endParaRPr>
          </a:p>
          <a:p>
            <a:pPr marL="228600" marR="0" lvl="0" indent="-228600" algn="l" rtl="0">
              <a:spcBef>
                <a:spcPts val="0"/>
              </a:spcBef>
              <a:buClr>
                <a:schemeClr val="dk1"/>
              </a:buClr>
              <a:buSzPct val="25000"/>
              <a:buFont typeface="Calibri"/>
              <a:buAutoNum type="arabicPeriod"/>
            </a:pPr>
            <a:r>
              <a:rPr lang="en-GB" b="1" dirty="0">
                <a:effectLst/>
              </a:rPr>
              <a:t>Strong project governance: </a:t>
            </a:r>
            <a:r>
              <a:rPr lang="en-GB" dirty="0">
                <a:effectLst/>
              </a:rPr>
              <a:t>Clear and appropriate governance roles must be established for the CRVS authorities and IT departments involved in the CRVS digitisation project. Common project management documents will also reinforce these roles and a common understanding of the project objectives. Project roles and objectives must also align with those of the broader CRVS strengthening programme, noting that accountability mechanisms are paramount due to the inter-disciplinary nature of CRVS and the large number of stakeholders across different ministries</a:t>
            </a:r>
            <a:endParaRPr lang="en-GB" b="1" dirty="0">
              <a:effectLst/>
            </a:endParaRPr>
          </a:p>
          <a:p>
            <a:pPr marL="228600" marR="0" lvl="0" indent="-228600" algn="l" rtl="0">
              <a:spcBef>
                <a:spcPts val="0"/>
              </a:spcBef>
              <a:buClr>
                <a:schemeClr val="dk1"/>
              </a:buClr>
              <a:buSzPct val="25000"/>
              <a:buFont typeface="Calibri"/>
              <a:buAutoNum type="arabicPeriod"/>
            </a:pPr>
            <a:endParaRPr sz="1200" b="1" i="0" u="none" strike="noStrike" cap="none" dirty="0">
              <a:solidFill>
                <a:schemeClr val="dk1"/>
              </a:solidFill>
              <a:latin typeface="Calibri"/>
              <a:ea typeface="Calibri"/>
              <a:cs typeface="Calibri"/>
              <a:sym typeface="Calibri"/>
            </a:endParaRPr>
          </a:p>
        </p:txBody>
      </p:sp>
      <p:sp>
        <p:nvSpPr>
          <p:cNvPr id="273" name="Shape 273"/>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621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3"/>
            <a:ext cx="5438100" cy="44669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GB" sz="1200" b="1" i="0" u="none" strike="noStrike" cap="none">
                <a:solidFill>
                  <a:schemeClr val="dk1"/>
                </a:solidFill>
                <a:latin typeface="Calibri"/>
                <a:ea typeface="Calibri"/>
                <a:cs typeface="Calibri"/>
                <a:sym typeface="Calibri"/>
              </a:rPr>
              <a:t>Instructions for facilitator:</a:t>
            </a:r>
          </a:p>
          <a:p>
            <a:pPr marL="0" marR="0" lvl="0" indent="0" algn="l" rtl="0">
              <a:spcBef>
                <a:spcPts val="0"/>
              </a:spcBef>
              <a:buClr>
                <a:schemeClr val="dk1"/>
              </a:buClr>
              <a:buSzPct val="25000"/>
              <a:buFont typeface="Calibri"/>
              <a:buNone/>
            </a:pPr>
            <a:r>
              <a:rPr lang="en-GB" sz="1200" b="0" i="0" u="none" strike="noStrike" cap="none">
                <a:solidFill>
                  <a:schemeClr val="dk1"/>
                </a:solidFill>
                <a:latin typeface="Calibri"/>
                <a:ea typeface="Calibri"/>
                <a:cs typeface="Calibri"/>
                <a:sym typeface="Calibri"/>
              </a:rPr>
              <a:t>Project the CRVS DGB and show participants how to navigate through the website. Explain the structure, tools, resources etc.</a:t>
            </a:r>
          </a:p>
        </p:txBody>
      </p:sp>
      <p:sp>
        <p:nvSpPr>
          <p:cNvPr id="291" name="Shape 2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4332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79768" y="4715153"/>
            <a:ext cx="5438100" cy="4466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GB" sz="1200" b="1" i="0" u="none" strike="noStrike" cap="none">
                <a:solidFill>
                  <a:schemeClr val="dk1"/>
                </a:solidFill>
                <a:latin typeface="Calibri"/>
                <a:ea typeface="Calibri"/>
                <a:cs typeface="Calibri"/>
                <a:sym typeface="Calibri"/>
              </a:rPr>
              <a:t>Facilitation Notes:</a:t>
            </a:r>
          </a:p>
          <a:p>
            <a:pPr marL="171450" marR="0" lvl="0" indent="-171450" algn="l" rtl="0">
              <a:spcBef>
                <a:spcPts val="0"/>
              </a:spcBef>
              <a:buClr>
                <a:schemeClr val="dk1"/>
              </a:buClr>
              <a:buSzPct val="25000"/>
              <a:buFont typeface="Noto Sans Symbols"/>
              <a:buChar char="▪"/>
            </a:pPr>
            <a:r>
              <a:rPr lang="en-GB" sz="1200" b="0" i="0" u="none" strike="noStrike" cap="none">
                <a:solidFill>
                  <a:schemeClr val="dk1"/>
                </a:solidFill>
                <a:latin typeface="Calibri"/>
                <a:ea typeface="Calibri"/>
                <a:cs typeface="Calibri"/>
                <a:sym typeface="Calibri"/>
              </a:rPr>
              <a:t>Introduce the preparation stage of the toolkit and what the 2 steps are</a:t>
            </a:r>
          </a:p>
        </p:txBody>
      </p:sp>
      <p:sp>
        <p:nvSpPr>
          <p:cNvPr id="321" name="Shape 321"/>
          <p:cNvSpPr txBox="1">
            <a:spLocks noGrp="1"/>
          </p:cNvSpPr>
          <p:nvPr>
            <p:ph type="sldNum" idx="12"/>
          </p:nvPr>
        </p:nvSpPr>
        <p:spPr>
          <a:xfrm>
            <a:off x="3850442" y="9428582"/>
            <a:ext cx="2945699" cy="4961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090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Shape 124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8" name="Shape 1248"/>
          <p:cNvSpPr txBox="1">
            <a:spLocks noGrp="1"/>
          </p:cNvSpPr>
          <p:nvPr>
            <p:ph type="body" idx="1"/>
          </p:nvPr>
        </p:nvSpPr>
        <p:spPr>
          <a:xfrm>
            <a:off x="679768" y="4715153"/>
            <a:ext cx="5438100" cy="4466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GB" sz="1200" b="1" i="0" u="none" strike="noStrike" cap="none">
                <a:solidFill>
                  <a:schemeClr val="dk1"/>
                </a:solidFill>
                <a:latin typeface="Calibri"/>
                <a:ea typeface="Calibri"/>
                <a:cs typeface="Calibri"/>
                <a:sym typeface="Calibri"/>
              </a:rPr>
              <a:t>Facilitation notes:</a:t>
            </a:r>
          </a:p>
          <a:p>
            <a:pPr marL="171450" marR="0" lvl="0" indent="-171450" algn="l" rtl="0">
              <a:spcBef>
                <a:spcPts val="0"/>
              </a:spcBef>
              <a:spcAft>
                <a:spcPts val="0"/>
              </a:spcAft>
              <a:buClr>
                <a:schemeClr val="dk1"/>
              </a:buClr>
              <a:buSzPct val="25000"/>
              <a:buFont typeface="Noto Sans Symbols"/>
              <a:buChar char="▪"/>
            </a:pPr>
            <a:r>
              <a:rPr lang="en-GB" sz="1200" b="0" i="0" u="none" strike="noStrike" cap="none">
                <a:solidFill>
                  <a:schemeClr val="dk1"/>
                </a:solidFill>
                <a:latin typeface="Calibri"/>
                <a:ea typeface="Calibri"/>
                <a:cs typeface="Calibri"/>
                <a:sym typeface="Calibri"/>
              </a:rPr>
              <a:t>Ask a participant to navigate to the implementation planning section of the DGB. </a:t>
            </a:r>
          </a:p>
          <a:p>
            <a:pPr marL="171450" marR="0" lvl="0" indent="-171450" algn="l" rtl="0">
              <a:spcBef>
                <a:spcPts val="0"/>
              </a:spcBef>
              <a:buClr>
                <a:schemeClr val="dk1"/>
              </a:buClr>
              <a:buSzPct val="25000"/>
              <a:buFont typeface="Noto Sans Symbols"/>
              <a:buChar char="▪"/>
            </a:pPr>
            <a:r>
              <a:rPr lang="en-GB" sz="1200" b="0" i="0" u="none" strike="noStrike" cap="none">
                <a:solidFill>
                  <a:schemeClr val="dk1"/>
                </a:solidFill>
                <a:latin typeface="Calibri"/>
                <a:ea typeface="Calibri"/>
                <a:cs typeface="Calibri"/>
                <a:sym typeface="Calibri"/>
              </a:rPr>
              <a:t>Introduce each section of the implementation planning section.</a:t>
            </a:r>
          </a:p>
        </p:txBody>
      </p:sp>
      <p:sp>
        <p:nvSpPr>
          <p:cNvPr id="1249" name="Shape 1249"/>
          <p:cNvSpPr txBox="1">
            <a:spLocks noGrp="1"/>
          </p:cNvSpPr>
          <p:nvPr>
            <p:ph type="sldNum" idx="12"/>
          </p:nvPr>
        </p:nvSpPr>
        <p:spPr>
          <a:xfrm>
            <a:off x="3850442" y="9428582"/>
            <a:ext cx="2945699" cy="4961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821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Shape 138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7" name="Shape 1387"/>
          <p:cNvSpPr txBox="1">
            <a:spLocks noGrp="1"/>
          </p:cNvSpPr>
          <p:nvPr>
            <p:ph type="body" idx="1"/>
          </p:nvPr>
        </p:nvSpPr>
        <p:spPr>
          <a:xfrm>
            <a:off x="679768" y="4715153"/>
            <a:ext cx="5438100" cy="44669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GB" sz="1200" b="1" i="0" u="none" strike="noStrike" cap="none" dirty="0">
                <a:solidFill>
                  <a:schemeClr val="dk1"/>
                </a:solidFill>
                <a:latin typeface="Calibri"/>
                <a:ea typeface="Calibri"/>
                <a:cs typeface="Calibri"/>
                <a:sym typeface="Calibri"/>
              </a:rPr>
              <a:t>Facilitation notes:</a:t>
            </a:r>
          </a:p>
          <a:p>
            <a:pPr marL="171450" marR="0" lvl="0" indent="-171450" algn="l" rtl="0">
              <a:spcBef>
                <a:spcPts val="0"/>
              </a:spcBef>
              <a:spcAft>
                <a:spcPts val="0"/>
              </a:spcAft>
              <a:buClr>
                <a:schemeClr val="dk1"/>
              </a:buClr>
              <a:buSzPct val="100000"/>
              <a:buFont typeface="Noto Sans Symbols"/>
              <a:buChar char="▪"/>
            </a:pPr>
            <a:r>
              <a:rPr lang="en-GB" sz="1200" b="0" i="0" u="none" strike="noStrike" cap="none" dirty="0">
                <a:solidFill>
                  <a:schemeClr val="dk1"/>
                </a:solidFill>
                <a:latin typeface="Calibri"/>
                <a:ea typeface="Calibri"/>
                <a:cs typeface="Calibri"/>
                <a:sym typeface="Calibri"/>
              </a:rPr>
              <a:t>Show participants the online CRVS training available through the World Bank and encourage them to complete the full course. </a:t>
            </a:r>
          </a:p>
          <a:p>
            <a:pPr marL="171450" marR="0" lvl="0" indent="-171450" algn="l" rtl="0">
              <a:spcBef>
                <a:spcPts val="0"/>
              </a:spcBef>
              <a:buClr>
                <a:schemeClr val="dk1"/>
              </a:buClr>
              <a:buSzPct val="100000"/>
              <a:buFont typeface="Noto Sans Symbols"/>
              <a:buChar char="▪"/>
            </a:pPr>
            <a:r>
              <a:rPr lang="en-GB" sz="1200" b="0" i="0" u="none" strike="noStrike" cap="none" dirty="0">
                <a:solidFill>
                  <a:schemeClr val="dk1"/>
                </a:solidFill>
                <a:latin typeface="Calibri"/>
                <a:ea typeface="Calibri"/>
                <a:cs typeface="Calibri"/>
                <a:sym typeface="Calibri"/>
              </a:rPr>
              <a:t>Highlight the CRVS digitisation module, developed based on the CRVS DGB. </a:t>
            </a:r>
          </a:p>
        </p:txBody>
      </p:sp>
      <p:sp>
        <p:nvSpPr>
          <p:cNvPr id="1388" name="Shape 1388"/>
          <p:cNvSpPr txBox="1">
            <a:spLocks noGrp="1"/>
          </p:cNvSpPr>
          <p:nvPr>
            <p:ph type="sldNum" idx="12"/>
          </p:nvPr>
        </p:nvSpPr>
        <p:spPr>
          <a:xfrm>
            <a:off x="3850442" y="9428582"/>
            <a:ext cx="2945699" cy="4961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12</a:t>
            </a:fld>
            <a:endParaRPr lang="en-GB"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1750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Shape 139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3" name="Shape 1393"/>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94" name="Shape 1394"/>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069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2309017" y="-251617"/>
            <a:ext cx="4525963"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6" y="2171701"/>
            <a:ext cx="5851525"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541336" y="190501"/>
            <a:ext cx="5851525" cy="6019798"/>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722312" y="2906714"/>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6"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6" y="2174875"/>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3575050" y="273051"/>
            <a:ext cx="5111751"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1"/>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9"/>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lc.worldbank.org/content/civil-registration-and-vital-statistics-systems-basic-level-self-paced-forma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gi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0" y="2420888"/>
            <a:ext cx="9144000" cy="1872206"/>
          </a:xfrm>
          <a:prstGeom prst="rect">
            <a:avLst/>
          </a:prstGeom>
          <a:solidFill>
            <a:srgbClr val="D2263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sp>
        <p:nvSpPr>
          <p:cNvPr id="177" name="Shape 177"/>
          <p:cNvSpPr txBox="1">
            <a:spLocks noGrp="1"/>
          </p:cNvSpPr>
          <p:nvPr>
            <p:ph type="ctrTitle"/>
          </p:nvPr>
        </p:nvSpPr>
        <p:spPr>
          <a:xfrm>
            <a:off x="179510" y="5127326"/>
            <a:ext cx="5904656" cy="118199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70C0"/>
              </a:buClr>
              <a:buSzPct val="25000"/>
              <a:buFont typeface="Calibri"/>
              <a:buNone/>
            </a:pPr>
            <a:r>
              <a:rPr lang="en-GB" sz="3240" b="1" i="0" u="none" strike="noStrike" cap="none" dirty="0">
                <a:solidFill>
                  <a:srgbClr val="0070C0"/>
                </a:solidFill>
                <a:latin typeface="Calibri"/>
                <a:ea typeface="Calibri"/>
                <a:cs typeface="Calibri"/>
                <a:sym typeface="Calibri"/>
              </a:rPr>
              <a:t>CRVS </a:t>
            </a:r>
            <a:r>
              <a:rPr lang="en-GB" sz="3240" b="1" i="0" u="none" strike="noStrike" cap="none">
                <a:solidFill>
                  <a:srgbClr val="0070C0"/>
                </a:solidFill>
                <a:latin typeface="Calibri"/>
                <a:ea typeface="Calibri"/>
                <a:cs typeface="Calibri"/>
                <a:sym typeface="Calibri"/>
              </a:rPr>
              <a:t>Digitisation Guidebook </a:t>
            </a:r>
            <a:br>
              <a:rPr lang="en-GB" sz="3240" b="1" i="0" u="none" strike="noStrike" cap="none" dirty="0">
                <a:solidFill>
                  <a:srgbClr val="0070C0"/>
                </a:solidFill>
                <a:latin typeface="Calibri"/>
                <a:ea typeface="Calibri"/>
                <a:cs typeface="Calibri"/>
                <a:sym typeface="Calibri"/>
              </a:rPr>
            </a:br>
            <a:br>
              <a:rPr lang="en-GB" sz="3240" b="1" i="0" u="none" strike="noStrike" cap="none" dirty="0">
                <a:solidFill>
                  <a:srgbClr val="0070C0"/>
                </a:solidFill>
                <a:latin typeface="Calibri"/>
                <a:ea typeface="Calibri"/>
                <a:cs typeface="Calibri"/>
                <a:sym typeface="Calibri"/>
              </a:rPr>
            </a:br>
            <a:br>
              <a:rPr lang="en-GB" sz="3240" b="1" i="0" u="none" strike="noStrike" cap="none" dirty="0">
                <a:solidFill>
                  <a:srgbClr val="0070C0"/>
                </a:solidFill>
                <a:latin typeface="Calibri"/>
                <a:ea typeface="Calibri"/>
                <a:cs typeface="Calibri"/>
                <a:sym typeface="Calibri"/>
              </a:rPr>
            </a:br>
            <a:br>
              <a:rPr lang="en-GB" sz="2160" b="1" i="0" u="none" strike="noStrike" cap="none" dirty="0">
                <a:solidFill>
                  <a:schemeClr val="dk1"/>
                </a:solidFill>
                <a:latin typeface="Calibri"/>
                <a:ea typeface="Calibri"/>
                <a:cs typeface="Calibri"/>
                <a:sym typeface="Calibri"/>
              </a:rPr>
            </a:br>
            <a:br>
              <a:rPr lang="en-GB" sz="2160" b="1" i="0" u="none" strike="noStrike" cap="none" dirty="0">
                <a:solidFill>
                  <a:schemeClr val="dk1"/>
                </a:solidFill>
                <a:latin typeface="Calibri"/>
                <a:ea typeface="Calibri"/>
                <a:cs typeface="Calibri"/>
                <a:sym typeface="Calibri"/>
              </a:rPr>
            </a:br>
            <a:endParaRPr lang="en-GB" sz="2160" b="1" i="0" u="none" strike="noStrike" cap="none" dirty="0">
              <a:solidFill>
                <a:schemeClr val="dk1"/>
              </a:solidFill>
              <a:latin typeface="Calibri"/>
              <a:ea typeface="Calibri"/>
              <a:cs typeface="Calibri"/>
              <a:sym typeface="Calibri"/>
            </a:endParaRPr>
          </a:p>
        </p:txBody>
      </p:sp>
      <p:pic>
        <p:nvPicPr>
          <p:cNvPr id="178" name="Shape 178" descr="Plan_CMYK-white_logo.eps"/>
          <p:cNvPicPr preferRelativeResize="0"/>
          <p:nvPr/>
        </p:nvPicPr>
        <p:blipFill rotWithShape="1">
          <a:blip r:embed="rId3">
            <a:alphaModFix/>
          </a:blip>
          <a:srcRect/>
          <a:stretch/>
        </p:blipFill>
        <p:spPr>
          <a:xfrm>
            <a:off x="7398525" y="5859151"/>
            <a:ext cx="576064" cy="666379"/>
          </a:xfrm>
          <a:prstGeom prst="rect">
            <a:avLst/>
          </a:prstGeom>
          <a:noFill/>
          <a:ln>
            <a:noFill/>
          </a:ln>
        </p:spPr>
      </p:pic>
      <p:pic>
        <p:nvPicPr>
          <p:cNvPr id="179" name="Shape 179" descr="CEC_ENGLISH.zip-CEC_AW_ENG_transparent.gif"/>
          <p:cNvPicPr preferRelativeResize="0"/>
          <p:nvPr/>
        </p:nvPicPr>
        <p:blipFill rotWithShape="1">
          <a:blip r:embed="rId4">
            <a:alphaModFix/>
          </a:blip>
          <a:srcRect/>
          <a:stretch/>
        </p:blipFill>
        <p:spPr>
          <a:xfrm>
            <a:off x="8118603" y="5851810"/>
            <a:ext cx="773873" cy="681061"/>
          </a:xfrm>
          <a:prstGeom prst="rect">
            <a:avLst/>
          </a:prstGeom>
          <a:noFill/>
          <a:ln>
            <a:noFill/>
          </a:ln>
        </p:spPr>
      </p:pic>
      <p:pic>
        <p:nvPicPr>
          <p:cNvPr id="180" name="Shape 180" descr="Picture1.png"/>
          <p:cNvPicPr preferRelativeResize="0"/>
          <p:nvPr/>
        </p:nvPicPr>
        <p:blipFill rotWithShape="1">
          <a:blip r:embed="rId5">
            <a:alphaModFix/>
          </a:blip>
          <a:srcRect/>
          <a:stretch/>
        </p:blipFill>
        <p:spPr>
          <a:xfrm>
            <a:off x="0" y="0"/>
            <a:ext cx="9144000" cy="3406351"/>
          </a:xfrm>
          <a:prstGeom prst="rect">
            <a:avLst/>
          </a:prstGeom>
          <a:noFill/>
          <a:ln>
            <a:noFill/>
          </a:ln>
        </p:spPr>
      </p:pic>
      <p:pic>
        <p:nvPicPr>
          <p:cNvPr id="181" name="Shape 181" descr="Plan_CMYK-white_logo.eps"/>
          <p:cNvPicPr preferRelativeResize="0"/>
          <p:nvPr/>
        </p:nvPicPr>
        <p:blipFill rotWithShape="1">
          <a:blip r:embed="rId3">
            <a:alphaModFix/>
          </a:blip>
          <a:srcRect/>
          <a:stretch/>
        </p:blipFill>
        <p:spPr>
          <a:xfrm>
            <a:off x="7398525" y="5859151"/>
            <a:ext cx="576064" cy="666379"/>
          </a:xfrm>
          <a:prstGeom prst="rect">
            <a:avLst/>
          </a:prstGeom>
          <a:noFill/>
          <a:ln>
            <a:noFill/>
          </a:ln>
        </p:spPr>
      </p:pic>
      <p:pic>
        <p:nvPicPr>
          <p:cNvPr id="182" name="Shape 182" descr="CEC_ENGLISH.zip-CEC_AW_ENG_transparent.gif"/>
          <p:cNvPicPr preferRelativeResize="0"/>
          <p:nvPr/>
        </p:nvPicPr>
        <p:blipFill rotWithShape="1">
          <a:blip r:embed="rId4">
            <a:alphaModFix/>
          </a:blip>
          <a:srcRect/>
          <a:stretch/>
        </p:blipFill>
        <p:spPr>
          <a:xfrm>
            <a:off x="8118603" y="5851810"/>
            <a:ext cx="773873" cy="681061"/>
          </a:xfrm>
          <a:prstGeom prst="rect">
            <a:avLst/>
          </a:prstGeom>
          <a:noFill/>
          <a:ln>
            <a:noFill/>
          </a:ln>
        </p:spPr>
      </p:pic>
      <p:pic>
        <p:nvPicPr>
          <p:cNvPr id="183" name="Shape 183"/>
          <p:cNvPicPr preferRelativeResize="0"/>
          <p:nvPr/>
        </p:nvPicPr>
        <p:blipFill rotWithShape="1">
          <a:blip r:embed="rId6">
            <a:alphaModFix/>
          </a:blip>
          <a:srcRect/>
          <a:stretch/>
        </p:blipFill>
        <p:spPr>
          <a:xfrm>
            <a:off x="6817595" y="5803064"/>
            <a:ext cx="1927546" cy="778553"/>
          </a:xfrm>
          <a:prstGeom prst="rect">
            <a:avLst/>
          </a:prstGeom>
          <a:noFill/>
          <a:ln>
            <a:noFill/>
          </a:ln>
        </p:spPr>
      </p:pic>
      <p:pic>
        <p:nvPicPr>
          <p:cNvPr id="184" name="Shape 184"/>
          <p:cNvPicPr preferRelativeResize="0"/>
          <p:nvPr/>
        </p:nvPicPr>
        <p:blipFill rotWithShape="1">
          <a:blip r:embed="rId7">
            <a:alphaModFix/>
          </a:blip>
          <a:srcRect/>
          <a:stretch/>
        </p:blipFill>
        <p:spPr>
          <a:xfrm>
            <a:off x="5788407" y="4489496"/>
            <a:ext cx="3340888" cy="883719"/>
          </a:xfrm>
          <a:prstGeom prst="rect">
            <a:avLst/>
          </a:prstGeom>
          <a:noFill/>
          <a:ln>
            <a:noFill/>
          </a:ln>
        </p:spPr>
      </p:pic>
      <p:pic>
        <p:nvPicPr>
          <p:cNvPr id="186" name="Shape 186" descr="Image result for UNECA logo"/>
          <p:cNvPicPr preferRelativeResize="0"/>
          <p:nvPr/>
        </p:nvPicPr>
        <p:blipFill rotWithShape="1">
          <a:blip r:embed="rId8">
            <a:alphaModFix/>
          </a:blip>
          <a:srcRect/>
          <a:stretch/>
        </p:blipFill>
        <p:spPr>
          <a:xfrm>
            <a:off x="883257" y="5373215"/>
            <a:ext cx="1294530" cy="1287522"/>
          </a:xfrm>
          <a:prstGeom prst="rect">
            <a:avLst/>
          </a:prstGeom>
          <a:noFill/>
          <a:ln>
            <a:no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12608" y="5658437"/>
            <a:ext cx="1629874" cy="8670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2EF7-401E-A6C6-5516-2B613866C428}"/>
              </a:ext>
            </a:extLst>
          </p:cNvPr>
          <p:cNvSpPr>
            <a:spLocks noGrp="1"/>
          </p:cNvSpPr>
          <p:nvPr>
            <p:ph type="title"/>
          </p:nvPr>
        </p:nvSpPr>
        <p:spPr/>
        <p:txBody>
          <a:bodyPr/>
          <a:lstStyle/>
          <a:p>
            <a:r>
              <a:rPr lang="en-US" dirty="0"/>
              <a:t>Analysis and design </a:t>
            </a:r>
            <a:endParaRPr lang="en-GB" dirty="0"/>
          </a:p>
        </p:txBody>
      </p:sp>
      <p:sp>
        <p:nvSpPr>
          <p:cNvPr id="3" name="Text Placeholder 2">
            <a:extLst>
              <a:ext uri="{FF2B5EF4-FFF2-40B4-BE49-F238E27FC236}">
                <a16:creationId xmlns:a16="http://schemas.microsoft.com/office/drawing/2014/main" id="{CE75A81B-F9DF-69CD-F295-C73DAFA9C386}"/>
              </a:ext>
            </a:extLst>
          </p:cNvPr>
          <p:cNvSpPr>
            <a:spLocks noGrp="1"/>
          </p:cNvSpPr>
          <p:nvPr>
            <p:ph type="body" idx="1"/>
          </p:nvPr>
        </p:nvSpPr>
        <p:spPr/>
        <p:txBody>
          <a:bodyPr/>
          <a:lstStyle/>
          <a:p>
            <a:pPr marL="857250" indent="-514350">
              <a:buFont typeface="+mj-lt"/>
              <a:buAutoNum type="arabicPeriod" startAt="7"/>
            </a:pPr>
            <a:r>
              <a:rPr lang="en-US" sz="2400" b="1" dirty="0">
                <a:latin typeface="Arial"/>
                <a:cs typeface="Arial"/>
              </a:rPr>
              <a:t>Define target system architecture -</a:t>
            </a:r>
            <a:r>
              <a:rPr lang="en-US" sz="2400" dirty="0">
                <a:latin typeface="Arial"/>
                <a:cs typeface="Arial"/>
              </a:rPr>
              <a:t>common features that should be considered when developing a CRVS system</a:t>
            </a:r>
            <a:endParaRPr lang="en-GB" sz="2400" dirty="0">
              <a:latin typeface="Arial"/>
              <a:cs typeface="Arial"/>
            </a:endParaRPr>
          </a:p>
          <a:p>
            <a:pPr marL="857250" indent="-514350">
              <a:buFont typeface="+mj-lt"/>
              <a:buAutoNum type="arabicPeriod" startAt="7"/>
            </a:pPr>
            <a:r>
              <a:rPr lang="en-US" sz="2400" b="1" dirty="0">
                <a:latin typeface="Arial"/>
                <a:cs typeface="Arial"/>
              </a:rPr>
              <a:t>Define system requirements -</a:t>
            </a:r>
            <a:r>
              <a:rPr lang="en-US" sz="2400" dirty="0">
                <a:latin typeface="Arial"/>
                <a:cs typeface="Arial"/>
              </a:rPr>
              <a:t>what a system must be able to do in order to satisfy stakeholder needs and requirements.</a:t>
            </a:r>
            <a:endParaRPr lang="en-GB" sz="2400" dirty="0">
              <a:latin typeface="Arial"/>
              <a:cs typeface="Arial"/>
            </a:endParaRPr>
          </a:p>
        </p:txBody>
      </p:sp>
    </p:spTree>
    <p:extLst>
      <p:ext uri="{BB962C8B-B14F-4D97-AF65-F5344CB8AC3E}">
        <p14:creationId xmlns:p14="http://schemas.microsoft.com/office/powerpoint/2010/main" val="198990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grpSp>
        <p:nvGrpSpPr>
          <p:cNvPr id="1251" name="Shape 1251"/>
          <p:cNvGrpSpPr/>
          <p:nvPr/>
        </p:nvGrpSpPr>
        <p:grpSpPr>
          <a:xfrm>
            <a:off x="3131824" y="1200755"/>
            <a:ext cx="2592299" cy="5464612"/>
            <a:chOff x="2088216" y="4004"/>
            <a:chExt cx="2592299" cy="5464612"/>
          </a:xfrm>
        </p:grpSpPr>
        <p:sp>
          <p:nvSpPr>
            <p:cNvPr id="1252" name="Shape 1252"/>
            <p:cNvSpPr/>
            <p:nvPr/>
          </p:nvSpPr>
          <p:spPr>
            <a:xfrm>
              <a:off x="2088216" y="4004"/>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53" name="Shape 1253"/>
            <p:cNvSpPr txBox="1"/>
            <p:nvPr/>
          </p:nvSpPr>
          <p:spPr>
            <a:xfrm>
              <a:off x="2102133" y="17922"/>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Initiate CRVS Digitisation project</a:t>
              </a:r>
            </a:p>
          </p:txBody>
        </p:sp>
        <p:sp>
          <p:nvSpPr>
            <p:cNvPr id="1254" name="Shape 1254"/>
            <p:cNvSpPr/>
            <p:nvPr/>
          </p:nvSpPr>
          <p:spPr>
            <a:xfrm rot="5400000">
              <a:off x="3295237" y="491037"/>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55" name="Shape 1255"/>
            <p:cNvSpPr txBox="1"/>
            <p:nvPr/>
          </p:nvSpPr>
          <p:spPr>
            <a:xfrm>
              <a:off x="3320221" y="508887"/>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256" name="Shape 1256"/>
            <p:cNvSpPr/>
            <p:nvPr/>
          </p:nvSpPr>
          <p:spPr>
            <a:xfrm>
              <a:off x="2088216" y="716779"/>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57" name="Shape 1257"/>
            <p:cNvSpPr txBox="1"/>
            <p:nvPr/>
          </p:nvSpPr>
          <p:spPr>
            <a:xfrm>
              <a:off x="2102133" y="730697"/>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the CRVS Business Architecture</a:t>
              </a:r>
            </a:p>
          </p:txBody>
        </p:sp>
        <p:sp>
          <p:nvSpPr>
            <p:cNvPr id="1258" name="Shape 1258"/>
            <p:cNvSpPr/>
            <p:nvPr/>
          </p:nvSpPr>
          <p:spPr>
            <a:xfrm rot="5400000">
              <a:off x="3295237" y="1203808"/>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59" name="Shape 1259"/>
            <p:cNvSpPr txBox="1"/>
            <p:nvPr/>
          </p:nvSpPr>
          <p:spPr>
            <a:xfrm>
              <a:off x="3320221" y="1221658"/>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260" name="Shape 1260"/>
            <p:cNvSpPr/>
            <p:nvPr/>
          </p:nvSpPr>
          <p:spPr>
            <a:xfrm>
              <a:off x="2088216" y="1429553"/>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61" name="Shape 1261"/>
            <p:cNvSpPr txBox="1"/>
            <p:nvPr/>
          </p:nvSpPr>
          <p:spPr>
            <a:xfrm>
              <a:off x="2102133" y="1443470"/>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Conduct As-Is Assessment of the CRVS Landscape</a:t>
              </a:r>
            </a:p>
          </p:txBody>
        </p:sp>
        <p:sp>
          <p:nvSpPr>
            <p:cNvPr id="1262" name="Shape 1262"/>
            <p:cNvSpPr/>
            <p:nvPr/>
          </p:nvSpPr>
          <p:spPr>
            <a:xfrm rot="5400000">
              <a:off x="3295237" y="1916583"/>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63" name="Shape 1263"/>
            <p:cNvSpPr txBox="1"/>
            <p:nvPr/>
          </p:nvSpPr>
          <p:spPr>
            <a:xfrm>
              <a:off x="3320221" y="1934433"/>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264" name="Shape 1264"/>
            <p:cNvSpPr/>
            <p:nvPr/>
          </p:nvSpPr>
          <p:spPr>
            <a:xfrm>
              <a:off x="2088216" y="2142325"/>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65" name="Shape 1265"/>
            <p:cNvSpPr txBox="1"/>
            <p:nvPr/>
          </p:nvSpPr>
          <p:spPr>
            <a:xfrm>
              <a:off x="2102133" y="2156242"/>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Identify CRVS Digitisation Opportunities and Limitations</a:t>
              </a:r>
            </a:p>
          </p:txBody>
        </p:sp>
        <p:sp>
          <p:nvSpPr>
            <p:cNvPr id="1266" name="Shape 1266"/>
            <p:cNvSpPr/>
            <p:nvPr/>
          </p:nvSpPr>
          <p:spPr>
            <a:xfrm rot="5400000">
              <a:off x="3295237" y="2629357"/>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67" name="Shape 1267"/>
            <p:cNvSpPr txBox="1"/>
            <p:nvPr/>
          </p:nvSpPr>
          <p:spPr>
            <a:xfrm>
              <a:off x="3320221" y="2647207"/>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268" name="Shape 1268"/>
            <p:cNvSpPr/>
            <p:nvPr/>
          </p:nvSpPr>
          <p:spPr>
            <a:xfrm>
              <a:off x="2088216" y="2855099"/>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69" name="Shape 1269"/>
            <p:cNvSpPr txBox="1"/>
            <p:nvPr/>
          </p:nvSpPr>
          <p:spPr>
            <a:xfrm>
              <a:off x="2102133" y="2869016"/>
              <a:ext cx="2564399" cy="447298"/>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Document the Target CRVS Processes</a:t>
              </a:r>
            </a:p>
          </p:txBody>
        </p:sp>
        <p:sp>
          <p:nvSpPr>
            <p:cNvPr id="1270" name="Shape 1270"/>
            <p:cNvSpPr/>
            <p:nvPr/>
          </p:nvSpPr>
          <p:spPr>
            <a:xfrm rot="5400000">
              <a:off x="3295237" y="3342130"/>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71" name="Shape 1271"/>
            <p:cNvSpPr txBox="1"/>
            <p:nvPr/>
          </p:nvSpPr>
          <p:spPr>
            <a:xfrm>
              <a:off x="3320221" y="3359980"/>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272" name="Shape 1272"/>
            <p:cNvSpPr/>
            <p:nvPr/>
          </p:nvSpPr>
          <p:spPr>
            <a:xfrm>
              <a:off x="2088216" y="3567871"/>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73" name="Shape 1273"/>
            <p:cNvSpPr txBox="1"/>
            <p:nvPr/>
          </p:nvSpPr>
          <p:spPr>
            <a:xfrm>
              <a:off x="2102133" y="3581789"/>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the CRVS Information Requirements</a:t>
              </a:r>
            </a:p>
          </p:txBody>
        </p:sp>
        <p:sp>
          <p:nvSpPr>
            <p:cNvPr id="1274" name="Shape 1274"/>
            <p:cNvSpPr/>
            <p:nvPr/>
          </p:nvSpPr>
          <p:spPr>
            <a:xfrm rot="5400000">
              <a:off x="3295237" y="4054903"/>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75" name="Shape 1275"/>
            <p:cNvSpPr txBox="1"/>
            <p:nvPr/>
          </p:nvSpPr>
          <p:spPr>
            <a:xfrm>
              <a:off x="3320221" y="4072753"/>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276" name="Shape 1276"/>
            <p:cNvSpPr/>
            <p:nvPr/>
          </p:nvSpPr>
          <p:spPr>
            <a:xfrm>
              <a:off x="2088216" y="4280644"/>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77" name="Shape 1277"/>
            <p:cNvSpPr txBox="1"/>
            <p:nvPr/>
          </p:nvSpPr>
          <p:spPr>
            <a:xfrm>
              <a:off x="2102133" y="4294562"/>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Target System Architecture</a:t>
              </a:r>
            </a:p>
          </p:txBody>
        </p:sp>
        <p:sp>
          <p:nvSpPr>
            <p:cNvPr id="1278" name="Shape 1278"/>
            <p:cNvSpPr/>
            <p:nvPr/>
          </p:nvSpPr>
          <p:spPr>
            <a:xfrm rot="5400000">
              <a:off x="3295237" y="4767676"/>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79" name="Shape 1279"/>
            <p:cNvSpPr txBox="1"/>
            <p:nvPr/>
          </p:nvSpPr>
          <p:spPr>
            <a:xfrm>
              <a:off x="3320221" y="4785526"/>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280" name="Shape 1280"/>
            <p:cNvSpPr/>
            <p:nvPr/>
          </p:nvSpPr>
          <p:spPr>
            <a:xfrm>
              <a:off x="2088216" y="4993417"/>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81" name="Shape 1281"/>
            <p:cNvSpPr txBox="1"/>
            <p:nvPr/>
          </p:nvSpPr>
          <p:spPr>
            <a:xfrm>
              <a:off x="2102133" y="5007335"/>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System Requirements</a:t>
              </a:r>
            </a:p>
          </p:txBody>
        </p:sp>
      </p:grpSp>
      <p:grpSp>
        <p:nvGrpSpPr>
          <p:cNvPr id="1282" name="Shape 1282"/>
          <p:cNvGrpSpPr/>
          <p:nvPr/>
        </p:nvGrpSpPr>
        <p:grpSpPr>
          <a:xfrm>
            <a:off x="251518" y="332656"/>
            <a:ext cx="8566394" cy="591900"/>
            <a:chOff x="0" y="0"/>
            <a:chExt cx="8566394" cy="591900"/>
          </a:xfrm>
        </p:grpSpPr>
        <p:sp>
          <p:nvSpPr>
            <p:cNvPr id="1283" name="Shape 1283"/>
            <p:cNvSpPr/>
            <p:nvPr/>
          </p:nvSpPr>
          <p:spPr>
            <a:xfrm>
              <a:off x="0" y="0"/>
              <a:ext cx="3058500" cy="591900"/>
            </a:xfrm>
            <a:prstGeom prst="chevron">
              <a:avLst>
                <a:gd name="adj" fmla="val 50000"/>
              </a:avLst>
            </a:prstGeom>
            <a:solidFill>
              <a:srgbClr val="02585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84" name="Shape 1284"/>
            <p:cNvSpPr txBox="1"/>
            <p:nvPr/>
          </p:nvSpPr>
          <p:spPr>
            <a:xfrm>
              <a:off x="295918" y="0"/>
              <a:ext cx="2466600" cy="591900"/>
            </a:xfrm>
            <a:prstGeom prst="rect">
              <a:avLst/>
            </a:prstGeom>
            <a:noFill/>
            <a:ln>
              <a:noFill/>
            </a:ln>
          </p:spPr>
          <p:txBody>
            <a:bodyPr lIns="76000" tIns="25325" rIns="25325" bIns="25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900" b="0" i="0" u="none" strike="noStrike" cap="none">
                  <a:solidFill>
                    <a:schemeClr val="lt1"/>
                  </a:solidFill>
                  <a:latin typeface="Calibri"/>
                  <a:ea typeface="Calibri"/>
                  <a:cs typeface="Calibri"/>
                  <a:sym typeface="Calibri"/>
                </a:rPr>
                <a:t>Preparation</a:t>
              </a:r>
            </a:p>
          </p:txBody>
        </p:sp>
        <p:sp>
          <p:nvSpPr>
            <p:cNvPr id="1285" name="Shape 1285"/>
            <p:cNvSpPr/>
            <p:nvPr/>
          </p:nvSpPr>
          <p:spPr>
            <a:xfrm>
              <a:off x="2755200" y="0"/>
              <a:ext cx="3058500" cy="591900"/>
            </a:xfrm>
            <a:prstGeom prst="chevron">
              <a:avLst>
                <a:gd name="adj" fmla="val 5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86" name="Shape 1286"/>
            <p:cNvSpPr txBox="1"/>
            <p:nvPr/>
          </p:nvSpPr>
          <p:spPr>
            <a:xfrm>
              <a:off x="3051122" y="0"/>
              <a:ext cx="2466600" cy="591900"/>
            </a:xfrm>
            <a:prstGeom prst="rect">
              <a:avLst/>
            </a:prstGeom>
            <a:noFill/>
            <a:ln>
              <a:noFill/>
            </a:ln>
          </p:spPr>
          <p:txBody>
            <a:bodyPr lIns="76000" tIns="25325" rIns="25325" bIns="25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900" b="0" i="0" u="none" strike="noStrike" cap="none">
                  <a:solidFill>
                    <a:schemeClr val="lt1"/>
                  </a:solidFill>
                  <a:latin typeface="Calibri"/>
                  <a:ea typeface="Calibri"/>
                  <a:cs typeface="Calibri"/>
                  <a:sym typeface="Calibri"/>
                </a:rPr>
                <a:t>Analysis and Design</a:t>
              </a:r>
            </a:p>
          </p:txBody>
        </p:sp>
        <p:sp>
          <p:nvSpPr>
            <p:cNvPr id="1287" name="Shape 1287"/>
            <p:cNvSpPr/>
            <p:nvPr/>
          </p:nvSpPr>
          <p:spPr>
            <a:xfrm>
              <a:off x="5507894" y="0"/>
              <a:ext cx="3058500" cy="591900"/>
            </a:xfrm>
            <a:prstGeom prst="chevron">
              <a:avLst>
                <a:gd name="adj" fmla="val 5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88" name="Shape 1288"/>
            <p:cNvSpPr txBox="1"/>
            <p:nvPr/>
          </p:nvSpPr>
          <p:spPr>
            <a:xfrm>
              <a:off x="5803814" y="0"/>
              <a:ext cx="2466600" cy="591900"/>
            </a:xfrm>
            <a:prstGeom prst="rect">
              <a:avLst/>
            </a:prstGeom>
            <a:noFill/>
            <a:ln>
              <a:noFill/>
            </a:ln>
          </p:spPr>
          <p:txBody>
            <a:bodyPr lIns="76000" tIns="25325" rIns="25325" bIns="25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900" b="0" i="0" u="none" strike="noStrike" cap="none">
                  <a:solidFill>
                    <a:schemeClr val="lt1"/>
                  </a:solidFill>
                  <a:latin typeface="Calibri"/>
                  <a:ea typeface="Calibri"/>
                  <a:cs typeface="Calibri"/>
                  <a:sym typeface="Calibri"/>
                </a:rPr>
                <a:t>Implementation Planning</a:t>
              </a:r>
            </a:p>
          </p:txBody>
        </p:sp>
      </p:grpSp>
      <p:grpSp>
        <p:nvGrpSpPr>
          <p:cNvPr id="1289" name="Shape 1289"/>
          <p:cNvGrpSpPr/>
          <p:nvPr/>
        </p:nvGrpSpPr>
        <p:grpSpPr>
          <a:xfrm>
            <a:off x="323528" y="1197453"/>
            <a:ext cx="2664300" cy="1150632"/>
            <a:chOff x="0" y="703"/>
            <a:chExt cx="2664300" cy="1150632"/>
          </a:xfrm>
        </p:grpSpPr>
        <p:sp>
          <p:nvSpPr>
            <p:cNvPr id="1290" name="Shape 1290"/>
            <p:cNvSpPr/>
            <p:nvPr/>
          </p:nvSpPr>
          <p:spPr>
            <a:xfrm>
              <a:off x="0" y="703"/>
              <a:ext cx="2664300" cy="460200"/>
            </a:xfrm>
            <a:prstGeom prst="roundRect">
              <a:avLst>
                <a:gd name="adj" fmla="val 10000"/>
              </a:avLst>
            </a:prstGeom>
            <a:solidFill>
              <a:srgbClr val="02585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91" name="Shape 1291"/>
            <p:cNvSpPr txBox="1"/>
            <p:nvPr/>
          </p:nvSpPr>
          <p:spPr>
            <a:xfrm>
              <a:off x="13480" y="14183"/>
              <a:ext cx="2637300" cy="4332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a Long-Term Vision for CRVS Digitisation</a:t>
              </a:r>
            </a:p>
          </p:txBody>
        </p:sp>
        <p:sp>
          <p:nvSpPr>
            <p:cNvPr id="1292" name="Shape 1292"/>
            <p:cNvSpPr/>
            <p:nvPr/>
          </p:nvSpPr>
          <p:spPr>
            <a:xfrm rot="5400000">
              <a:off x="1245961" y="472508"/>
              <a:ext cx="172500" cy="206999"/>
            </a:xfrm>
            <a:prstGeom prst="rightArrow">
              <a:avLst>
                <a:gd name="adj1" fmla="val 60000"/>
                <a:gd name="adj2" fmla="val 50000"/>
              </a:avLst>
            </a:prstGeom>
            <a:solidFill>
              <a:srgbClr val="02585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93" name="Shape 1293"/>
            <p:cNvSpPr txBox="1"/>
            <p:nvPr/>
          </p:nvSpPr>
          <p:spPr>
            <a:xfrm>
              <a:off x="1270008" y="489758"/>
              <a:ext cx="124200" cy="1209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800" b="0" i="0" u="none" strike="noStrike" cap="none">
                <a:solidFill>
                  <a:schemeClr val="lt1"/>
                </a:solidFill>
                <a:latin typeface="Calibri"/>
                <a:ea typeface="Calibri"/>
                <a:cs typeface="Calibri"/>
                <a:sym typeface="Calibri"/>
              </a:endParaRPr>
            </a:p>
          </p:txBody>
        </p:sp>
        <p:sp>
          <p:nvSpPr>
            <p:cNvPr id="1294" name="Shape 1294"/>
            <p:cNvSpPr/>
            <p:nvPr/>
          </p:nvSpPr>
          <p:spPr>
            <a:xfrm>
              <a:off x="0" y="691135"/>
              <a:ext cx="2664300" cy="460200"/>
            </a:xfrm>
            <a:prstGeom prst="roundRect">
              <a:avLst>
                <a:gd name="adj" fmla="val 10000"/>
              </a:avLst>
            </a:prstGeom>
            <a:solidFill>
              <a:srgbClr val="02585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95" name="Shape 1295"/>
            <p:cNvSpPr txBox="1"/>
            <p:nvPr/>
          </p:nvSpPr>
          <p:spPr>
            <a:xfrm>
              <a:off x="13480" y="704616"/>
              <a:ext cx="2637300" cy="4332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Develop a Business Case for CRVS Digitisation</a:t>
              </a:r>
            </a:p>
          </p:txBody>
        </p:sp>
      </p:grpSp>
      <p:grpSp>
        <p:nvGrpSpPr>
          <p:cNvPr id="1296" name="Shape 1296"/>
          <p:cNvGrpSpPr/>
          <p:nvPr/>
        </p:nvGrpSpPr>
        <p:grpSpPr>
          <a:xfrm>
            <a:off x="5913006" y="1199650"/>
            <a:ext cx="2589600" cy="4746655"/>
            <a:chOff x="2089221" y="2900"/>
            <a:chExt cx="2589600" cy="4746655"/>
          </a:xfrm>
        </p:grpSpPr>
        <p:sp>
          <p:nvSpPr>
            <p:cNvPr id="1297" name="Shape 1297"/>
            <p:cNvSpPr/>
            <p:nvPr/>
          </p:nvSpPr>
          <p:spPr>
            <a:xfrm>
              <a:off x="2089221" y="2900"/>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98" name="Shape 1298"/>
            <p:cNvSpPr txBox="1"/>
            <p:nvPr/>
          </p:nvSpPr>
          <p:spPr>
            <a:xfrm>
              <a:off x="2103124" y="16802"/>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Document CRVS Digitisation Implementation Plan</a:t>
              </a:r>
            </a:p>
          </p:txBody>
        </p:sp>
        <p:sp>
          <p:nvSpPr>
            <p:cNvPr id="1299" name="Shape 1299"/>
            <p:cNvSpPr/>
            <p:nvPr/>
          </p:nvSpPr>
          <p:spPr>
            <a:xfrm rot="5400000">
              <a:off x="3295035" y="489389"/>
              <a:ext cx="177900" cy="213599"/>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00" name="Shape 1300"/>
            <p:cNvSpPr txBox="1"/>
            <p:nvPr/>
          </p:nvSpPr>
          <p:spPr>
            <a:xfrm>
              <a:off x="3319905" y="507239"/>
              <a:ext cx="128100" cy="12449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301" name="Shape 1301"/>
            <p:cNvSpPr/>
            <p:nvPr/>
          </p:nvSpPr>
          <p:spPr>
            <a:xfrm>
              <a:off x="2089221" y="714908"/>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02" name="Shape 1302"/>
            <p:cNvSpPr txBox="1"/>
            <p:nvPr/>
          </p:nvSpPr>
          <p:spPr>
            <a:xfrm>
              <a:off x="2103124" y="728812"/>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Procure the Digital CRVS System</a:t>
              </a:r>
            </a:p>
          </p:txBody>
        </p:sp>
        <p:sp>
          <p:nvSpPr>
            <p:cNvPr id="1303" name="Shape 1303"/>
            <p:cNvSpPr/>
            <p:nvPr/>
          </p:nvSpPr>
          <p:spPr>
            <a:xfrm rot="5400000">
              <a:off x="3295035" y="1201398"/>
              <a:ext cx="177900" cy="213599"/>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04" name="Shape 1304"/>
            <p:cNvSpPr txBox="1"/>
            <p:nvPr/>
          </p:nvSpPr>
          <p:spPr>
            <a:xfrm>
              <a:off x="3319905" y="1219248"/>
              <a:ext cx="128100" cy="12449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305" name="Shape 1305"/>
            <p:cNvSpPr/>
            <p:nvPr/>
          </p:nvSpPr>
          <p:spPr>
            <a:xfrm>
              <a:off x="2089221" y="1426916"/>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06" name="Shape 1306"/>
            <p:cNvSpPr txBox="1"/>
            <p:nvPr/>
          </p:nvSpPr>
          <p:spPr>
            <a:xfrm>
              <a:off x="2103124" y="1440820"/>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the Change Management Approach and Plan</a:t>
              </a:r>
            </a:p>
          </p:txBody>
        </p:sp>
        <p:sp>
          <p:nvSpPr>
            <p:cNvPr id="1307" name="Shape 1307"/>
            <p:cNvSpPr/>
            <p:nvPr/>
          </p:nvSpPr>
          <p:spPr>
            <a:xfrm rot="5400000">
              <a:off x="3295035" y="1913408"/>
              <a:ext cx="177900" cy="213599"/>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08" name="Shape 1308"/>
            <p:cNvSpPr txBox="1"/>
            <p:nvPr/>
          </p:nvSpPr>
          <p:spPr>
            <a:xfrm>
              <a:off x="3319905" y="1931258"/>
              <a:ext cx="128100" cy="12449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309" name="Shape 1309"/>
            <p:cNvSpPr/>
            <p:nvPr/>
          </p:nvSpPr>
          <p:spPr>
            <a:xfrm>
              <a:off x="2089221" y="2138925"/>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10" name="Shape 1310"/>
            <p:cNvSpPr txBox="1"/>
            <p:nvPr/>
          </p:nvSpPr>
          <p:spPr>
            <a:xfrm>
              <a:off x="2103124" y="2152830"/>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the Deployment Approach and Plan</a:t>
              </a:r>
            </a:p>
          </p:txBody>
        </p:sp>
        <p:sp>
          <p:nvSpPr>
            <p:cNvPr id="1311" name="Shape 1311"/>
            <p:cNvSpPr/>
            <p:nvPr/>
          </p:nvSpPr>
          <p:spPr>
            <a:xfrm rot="5382609">
              <a:off x="3296736" y="2625364"/>
              <a:ext cx="177902" cy="213601"/>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12" name="Shape 1312"/>
            <p:cNvSpPr txBox="1"/>
            <p:nvPr/>
          </p:nvSpPr>
          <p:spPr>
            <a:xfrm rot="-16102">
              <a:off x="3321456" y="2643265"/>
              <a:ext cx="128101" cy="12450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313" name="Shape 1313"/>
            <p:cNvSpPr/>
            <p:nvPr/>
          </p:nvSpPr>
          <p:spPr>
            <a:xfrm>
              <a:off x="2112233" y="2850934"/>
              <a:ext cx="2550299"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14" name="Shape 1314"/>
            <p:cNvSpPr txBox="1"/>
            <p:nvPr/>
          </p:nvSpPr>
          <p:spPr>
            <a:xfrm>
              <a:off x="2126134" y="2864839"/>
              <a:ext cx="2522399"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the Training Approach and Plan</a:t>
              </a:r>
            </a:p>
          </p:txBody>
        </p:sp>
        <p:sp>
          <p:nvSpPr>
            <p:cNvPr id="1315" name="Shape 1315"/>
            <p:cNvSpPr/>
            <p:nvPr/>
          </p:nvSpPr>
          <p:spPr>
            <a:xfrm rot="5417391">
              <a:off x="3296672" y="3337475"/>
              <a:ext cx="177902" cy="213601"/>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16" name="Shape 1316"/>
            <p:cNvSpPr txBox="1"/>
            <p:nvPr/>
          </p:nvSpPr>
          <p:spPr>
            <a:xfrm rot="16102">
              <a:off x="3321692" y="3355273"/>
              <a:ext cx="128101" cy="12450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800" b="0" i="0" u="none" strike="noStrike" cap="none">
                <a:solidFill>
                  <a:schemeClr val="lt1"/>
                </a:solidFill>
                <a:latin typeface="Calibri"/>
                <a:ea typeface="Calibri"/>
                <a:cs typeface="Calibri"/>
                <a:sym typeface="Calibri"/>
              </a:endParaRPr>
            </a:p>
          </p:txBody>
        </p:sp>
        <p:sp>
          <p:nvSpPr>
            <p:cNvPr id="1317" name="Shape 1317"/>
            <p:cNvSpPr/>
            <p:nvPr/>
          </p:nvSpPr>
          <p:spPr>
            <a:xfrm>
              <a:off x="2089221" y="3562944"/>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18" name="Shape 1318"/>
            <p:cNvSpPr txBox="1"/>
            <p:nvPr/>
          </p:nvSpPr>
          <p:spPr>
            <a:xfrm>
              <a:off x="2103124" y="3576848"/>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the Testing Approach and Plan</a:t>
              </a:r>
            </a:p>
          </p:txBody>
        </p:sp>
        <p:sp>
          <p:nvSpPr>
            <p:cNvPr id="1319" name="Shape 1319"/>
            <p:cNvSpPr/>
            <p:nvPr/>
          </p:nvSpPr>
          <p:spPr>
            <a:xfrm rot="5400000">
              <a:off x="3295035" y="4049435"/>
              <a:ext cx="177900" cy="213599"/>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20" name="Shape 1320"/>
            <p:cNvSpPr txBox="1"/>
            <p:nvPr/>
          </p:nvSpPr>
          <p:spPr>
            <a:xfrm>
              <a:off x="3319905" y="4067285"/>
              <a:ext cx="128100" cy="12449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1321" name="Shape 1321"/>
            <p:cNvSpPr/>
            <p:nvPr/>
          </p:nvSpPr>
          <p:spPr>
            <a:xfrm>
              <a:off x="2089221" y="4274955"/>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22" name="Shape 1322"/>
            <p:cNvSpPr txBox="1"/>
            <p:nvPr/>
          </p:nvSpPr>
          <p:spPr>
            <a:xfrm>
              <a:off x="2103124" y="4288857"/>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Operations Approach and Plan</a:t>
              </a:r>
            </a:p>
          </p:txBody>
        </p:sp>
      </p:grpSp>
      <p:sp>
        <p:nvSpPr>
          <p:cNvPr id="1323" name="Shape 1323"/>
          <p:cNvSpPr/>
          <p:nvPr/>
        </p:nvSpPr>
        <p:spPr>
          <a:xfrm>
            <a:off x="5868125" y="153900"/>
            <a:ext cx="3025499" cy="6550199"/>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8895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Shape 13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GB" sz="3200" b="1" i="0" u="none" strike="noStrike" cap="none" dirty="0">
                <a:solidFill>
                  <a:srgbClr val="0070C0"/>
                </a:solidFill>
                <a:latin typeface="Arial"/>
                <a:ea typeface="Arial"/>
                <a:cs typeface="Arial"/>
                <a:sym typeface="Arial"/>
              </a:rPr>
              <a:t>World Bank Training</a:t>
            </a:r>
          </a:p>
        </p:txBody>
      </p:sp>
      <p:sp>
        <p:nvSpPr>
          <p:cNvPr id="2" name="Rectangle 1"/>
          <p:cNvSpPr/>
          <p:nvPr/>
        </p:nvSpPr>
        <p:spPr>
          <a:xfrm>
            <a:off x="549964" y="4346836"/>
            <a:ext cx="8136835" cy="1384995"/>
          </a:xfrm>
          <a:prstGeom prst="rect">
            <a:avLst/>
          </a:prstGeom>
        </p:spPr>
        <p:txBody>
          <a:bodyPr wrap="square">
            <a:spAutoFit/>
          </a:bodyPr>
          <a:lstStyle/>
          <a:p>
            <a:r>
              <a:rPr lang="en-GB" sz="2800" b="1" dirty="0">
                <a:solidFill>
                  <a:srgbClr val="0070C0"/>
                </a:solidFill>
                <a:hlinkClick r:id="rId3"/>
              </a:rPr>
              <a:t>https://olc.worldbank.org/content/civil-registration-and-vital-statistics-systems-basic-level-self-paced-format</a:t>
            </a:r>
            <a:r>
              <a:rPr lang="en-GB" sz="2800" b="1" dirty="0">
                <a:solidFill>
                  <a:srgbClr val="0070C0"/>
                </a:solidFill>
              </a:rPr>
              <a:t> </a:t>
            </a:r>
          </a:p>
        </p:txBody>
      </p:sp>
      <p:sp>
        <p:nvSpPr>
          <p:cNvPr id="3" name="TextBox 2"/>
          <p:cNvSpPr txBox="1"/>
          <p:nvPr/>
        </p:nvSpPr>
        <p:spPr>
          <a:xfrm>
            <a:off x="549964" y="1669774"/>
            <a:ext cx="7586871" cy="830997"/>
          </a:xfrm>
          <a:prstGeom prst="rect">
            <a:avLst/>
          </a:prstGeom>
          <a:noFill/>
        </p:spPr>
        <p:txBody>
          <a:bodyPr wrap="square" rtlCol="0">
            <a:spAutoFit/>
          </a:bodyPr>
          <a:lstStyle/>
          <a:p>
            <a:pPr marL="285750" indent="-285750">
              <a:buFont typeface="Wingdings" panose="05000000000000000000" pitchFamily="2" charset="2"/>
              <a:buChar char="§"/>
            </a:pPr>
            <a:r>
              <a:rPr lang="en-GB" sz="2400" dirty="0"/>
              <a:t>Module 10: CRVS Digitisation – developed based on the CRVS Digitisation Guidebook.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pic>
        <p:nvPicPr>
          <p:cNvPr id="1396" name="Shape 1396" descr="Picture6.png"/>
          <p:cNvPicPr preferRelativeResize="0">
            <a:picLocks noGrp="1"/>
          </p:cNvPicPr>
          <p:nvPr>
            <p:ph type="body" idx="1"/>
          </p:nvPr>
        </p:nvPicPr>
        <p:blipFill rotWithShape="1">
          <a:blip r:embed="rId3">
            <a:alphaModFix/>
          </a:blip>
          <a:srcRect/>
          <a:stretch/>
        </p:blipFill>
        <p:spPr>
          <a:xfrm>
            <a:off x="0" y="-7180"/>
            <a:ext cx="2314800" cy="6865181"/>
          </a:xfrm>
          <a:prstGeom prst="rect">
            <a:avLst/>
          </a:prstGeom>
          <a:noFill/>
          <a:ln>
            <a:noFill/>
          </a:ln>
        </p:spPr>
      </p:pic>
      <p:sp>
        <p:nvSpPr>
          <p:cNvPr id="1397" name="Shape 1397"/>
          <p:cNvSpPr txBox="1"/>
          <p:nvPr/>
        </p:nvSpPr>
        <p:spPr>
          <a:xfrm>
            <a:off x="1526975" y="2060848"/>
            <a:ext cx="8229600" cy="70609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GB" sz="6000" b="1" i="0" u="none" strike="noStrike" cap="none">
                <a:solidFill>
                  <a:schemeClr val="dk1"/>
                </a:solidFill>
                <a:latin typeface="Calibri"/>
                <a:ea typeface="Calibri"/>
                <a:cs typeface="Calibri"/>
                <a:sym typeface="Calibri"/>
              </a:rPr>
              <a:t>Thank you</a:t>
            </a:r>
          </a:p>
        </p:txBody>
      </p:sp>
      <p:sp>
        <p:nvSpPr>
          <p:cNvPr id="1398" name="Shape 1398"/>
          <p:cNvSpPr txBox="1"/>
          <p:nvPr/>
        </p:nvSpPr>
        <p:spPr>
          <a:xfrm>
            <a:off x="1747464" y="3573016"/>
            <a:ext cx="7772400" cy="118199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3E75"/>
              </a:buClr>
              <a:buFont typeface="Calibri"/>
              <a:buNone/>
            </a:pPr>
            <a:endParaRPr sz="2046" b="1" i="0" u="none" strike="noStrike" cap="none">
              <a:solidFill>
                <a:srgbClr val="003E75"/>
              </a:solidFill>
              <a:latin typeface="Arial"/>
              <a:ea typeface="Arial"/>
              <a:cs typeface="Arial"/>
              <a:sym typeface="Arial"/>
            </a:endParaRPr>
          </a:p>
        </p:txBody>
      </p:sp>
      <p:pic>
        <p:nvPicPr>
          <p:cNvPr id="1399" name="Shape 1399" descr="Plan_CMYK-white_logo.eps"/>
          <p:cNvPicPr preferRelativeResize="0"/>
          <p:nvPr/>
        </p:nvPicPr>
        <p:blipFill rotWithShape="1">
          <a:blip r:embed="rId4">
            <a:alphaModFix/>
          </a:blip>
          <a:srcRect/>
          <a:stretch/>
        </p:blipFill>
        <p:spPr>
          <a:xfrm>
            <a:off x="5742341" y="5661248"/>
            <a:ext cx="576064" cy="666379"/>
          </a:xfrm>
          <a:prstGeom prst="rect">
            <a:avLst/>
          </a:prstGeom>
          <a:noFill/>
          <a:ln>
            <a:noFill/>
          </a:ln>
        </p:spPr>
      </p:pic>
      <p:pic>
        <p:nvPicPr>
          <p:cNvPr id="1400" name="Shape 1400" descr="CEC_ENGLISH.zip-CEC_AW_ENG_transparent.gif"/>
          <p:cNvPicPr preferRelativeResize="0"/>
          <p:nvPr/>
        </p:nvPicPr>
        <p:blipFill rotWithShape="1">
          <a:blip r:embed="rId5">
            <a:alphaModFix/>
          </a:blip>
          <a:srcRect/>
          <a:stretch/>
        </p:blipFill>
        <p:spPr>
          <a:xfrm>
            <a:off x="6462421" y="5661248"/>
            <a:ext cx="773873" cy="681061"/>
          </a:xfrm>
          <a:prstGeom prst="rect">
            <a:avLst/>
          </a:prstGeom>
          <a:noFill/>
          <a:ln>
            <a:noFill/>
          </a:ln>
        </p:spPr>
      </p:pic>
      <p:pic>
        <p:nvPicPr>
          <p:cNvPr id="1401" name="Shape 1401" descr="Plan_CMYK-white_logo.eps"/>
          <p:cNvPicPr preferRelativeResize="0"/>
          <p:nvPr/>
        </p:nvPicPr>
        <p:blipFill rotWithShape="1">
          <a:blip r:embed="rId4">
            <a:alphaModFix/>
          </a:blip>
          <a:srcRect/>
          <a:stretch/>
        </p:blipFill>
        <p:spPr>
          <a:xfrm>
            <a:off x="5742341" y="5661248"/>
            <a:ext cx="576064" cy="666379"/>
          </a:xfrm>
          <a:prstGeom prst="rect">
            <a:avLst/>
          </a:prstGeom>
          <a:noFill/>
          <a:ln>
            <a:noFill/>
          </a:ln>
        </p:spPr>
      </p:pic>
      <p:pic>
        <p:nvPicPr>
          <p:cNvPr id="1402" name="Shape 1402" descr="CEC_ENGLISH.zip-CEC_AW_ENG_transparent.gif"/>
          <p:cNvPicPr preferRelativeResize="0"/>
          <p:nvPr/>
        </p:nvPicPr>
        <p:blipFill rotWithShape="1">
          <a:blip r:embed="rId5">
            <a:alphaModFix/>
          </a:blip>
          <a:srcRect/>
          <a:stretch/>
        </p:blipFill>
        <p:spPr>
          <a:xfrm>
            <a:off x="6462421" y="5661248"/>
            <a:ext cx="773873" cy="681061"/>
          </a:xfrm>
          <a:prstGeom prst="rect">
            <a:avLst/>
          </a:prstGeom>
          <a:noFill/>
          <a:ln>
            <a:noFill/>
          </a:ln>
        </p:spPr>
      </p:pic>
      <p:pic>
        <p:nvPicPr>
          <p:cNvPr id="1403" name="Shape 1403"/>
          <p:cNvPicPr preferRelativeResize="0"/>
          <p:nvPr/>
        </p:nvPicPr>
        <p:blipFill rotWithShape="1">
          <a:blip r:embed="rId6">
            <a:alphaModFix/>
          </a:blip>
          <a:srcRect/>
          <a:stretch/>
        </p:blipFill>
        <p:spPr>
          <a:xfrm>
            <a:off x="6552300" y="5714928"/>
            <a:ext cx="1927546" cy="778553"/>
          </a:xfrm>
          <a:prstGeom prst="rect">
            <a:avLst/>
          </a:prstGeom>
          <a:noFill/>
          <a:ln>
            <a:noFill/>
          </a:ln>
        </p:spPr>
      </p:pic>
      <p:pic>
        <p:nvPicPr>
          <p:cNvPr id="1404" name="Shape 1404"/>
          <p:cNvPicPr preferRelativeResize="0"/>
          <p:nvPr/>
        </p:nvPicPr>
        <p:blipFill rotWithShape="1">
          <a:blip r:embed="rId7">
            <a:alphaModFix/>
          </a:blip>
          <a:srcRect/>
          <a:stretch/>
        </p:blipFill>
        <p:spPr>
          <a:xfrm>
            <a:off x="2887638" y="5662346"/>
            <a:ext cx="3340888" cy="8837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A7D6-1FF3-B652-0E3F-BE8E4E75BAB1}"/>
              </a:ext>
            </a:extLst>
          </p:cNvPr>
          <p:cNvSpPr>
            <a:spLocks noGrp="1"/>
          </p:cNvSpPr>
          <p:nvPr>
            <p:ph type="title"/>
          </p:nvPr>
        </p:nvSpPr>
        <p:spPr/>
        <p:txBody>
          <a:bodyPr/>
          <a:lstStyle/>
          <a:p>
            <a:r>
              <a:rPr lang="en-GB" sz="4400" b="1" i="0" u="none" strike="noStrike" cap="none" dirty="0">
                <a:solidFill>
                  <a:srgbClr val="0070C0"/>
                </a:solidFill>
                <a:latin typeface="Arial"/>
                <a:ea typeface="Arial"/>
                <a:cs typeface="Arial"/>
                <a:sym typeface="Arial"/>
              </a:rPr>
              <a:t>What is the </a:t>
            </a:r>
            <a:r>
              <a:rPr lang="en-GB" sz="4400" b="1" dirty="0">
                <a:solidFill>
                  <a:srgbClr val="0070C0"/>
                </a:solidFill>
                <a:latin typeface="Arial"/>
                <a:ea typeface="Arial"/>
                <a:cs typeface="Arial"/>
                <a:sym typeface="Arial"/>
              </a:rPr>
              <a:t>CRVS Digitalisation guidebook?</a:t>
            </a:r>
            <a:endParaRPr lang="en-GB" dirty="0"/>
          </a:p>
        </p:txBody>
      </p:sp>
      <p:sp>
        <p:nvSpPr>
          <p:cNvPr id="3" name="Text Placeholder 2">
            <a:extLst>
              <a:ext uri="{FF2B5EF4-FFF2-40B4-BE49-F238E27FC236}">
                <a16:creationId xmlns:a16="http://schemas.microsoft.com/office/drawing/2014/main" id="{BB9D8F82-CB88-A698-3D39-472A71FE5692}"/>
              </a:ext>
            </a:extLst>
          </p:cNvPr>
          <p:cNvSpPr>
            <a:spLocks noGrp="1"/>
          </p:cNvSpPr>
          <p:nvPr>
            <p:ph type="body" idx="1"/>
          </p:nvPr>
        </p:nvSpPr>
        <p:spPr>
          <a:xfrm>
            <a:off x="457200" y="2114550"/>
            <a:ext cx="8229600" cy="4229100"/>
          </a:xfrm>
        </p:spPr>
        <p:txBody>
          <a:bodyPr/>
          <a:lstStyle/>
          <a:p>
            <a:pPr indent="0">
              <a:buNone/>
            </a:pPr>
            <a:r>
              <a:rPr lang="en-US" sz="2800" b="1" dirty="0">
                <a:latin typeface="Arial"/>
                <a:cs typeface="Arial"/>
                <a:sym typeface="Arial"/>
              </a:rPr>
              <a:t>An online resource that provides step-by-step guidance for countries to plan, </a:t>
            </a:r>
            <a:r>
              <a:rPr lang="en-US" sz="2800" b="1" dirty="0" err="1">
                <a:latin typeface="Arial"/>
                <a:cs typeface="Arial"/>
                <a:sym typeface="Arial"/>
              </a:rPr>
              <a:t>analyse</a:t>
            </a:r>
            <a:r>
              <a:rPr lang="en-US" sz="2800" b="1" dirty="0">
                <a:latin typeface="Arial"/>
                <a:cs typeface="Arial"/>
                <a:sym typeface="Arial"/>
              </a:rPr>
              <a:t>, design and implement digitized systems and automated processes for CRVS</a:t>
            </a:r>
            <a:r>
              <a:rPr lang="en-US" sz="2400" dirty="0">
                <a:latin typeface="Arial"/>
                <a:cs typeface="Arial"/>
                <a:sym typeface="Arial"/>
              </a:rPr>
              <a:t>.</a:t>
            </a:r>
          </a:p>
          <a:p>
            <a:pPr indent="0">
              <a:buNone/>
            </a:pPr>
            <a:endParaRPr lang="en-US" sz="2400" dirty="0">
              <a:latin typeface="Arial"/>
              <a:cs typeface="Arial"/>
              <a:sym typeface="Arial"/>
            </a:endParaRPr>
          </a:p>
          <a:p>
            <a:pPr indent="0">
              <a:buNone/>
            </a:pPr>
            <a:r>
              <a:rPr lang="en-US" sz="2400" b="1" dirty="0">
                <a:latin typeface="Arial"/>
                <a:cs typeface="Arial"/>
                <a:sym typeface="Arial"/>
              </a:rPr>
              <a:t>Designed for</a:t>
            </a:r>
            <a:r>
              <a:rPr lang="en-US" sz="2400" dirty="0">
                <a:latin typeface="Arial"/>
                <a:cs typeface="Arial"/>
                <a:sym typeface="Arial"/>
              </a:rPr>
              <a:t>: Governments authorities, ICT Managers of digitalisation projects, Organisations providing TA for digitalisation, Donors supporting digitalisation projects </a:t>
            </a:r>
            <a:endParaRPr lang="en-GB" sz="2400" dirty="0">
              <a:latin typeface="Arial"/>
              <a:cs typeface="Arial"/>
              <a:sym typeface="Arial"/>
            </a:endParaRPr>
          </a:p>
        </p:txBody>
      </p:sp>
    </p:spTree>
    <p:extLst>
      <p:ext uri="{BB962C8B-B14F-4D97-AF65-F5344CB8AC3E}">
        <p14:creationId xmlns:p14="http://schemas.microsoft.com/office/powerpoint/2010/main" val="54688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p:nvPr/>
        </p:nvSpPr>
        <p:spPr>
          <a:xfrm>
            <a:off x="0" y="0"/>
            <a:ext cx="9144000" cy="116632"/>
          </a:xfrm>
          <a:prstGeom prst="rect">
            <a:avLst/>
          </a:prstGeom>
          <a:solidFill>
            <a:srgbClr val="D2263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68" name="Shape 268"/>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70C0"/>
              </a:buClr>
              <a:buSzPct val="25000"/>
              <a:buFont typeface="Arial"/>
              <a:buNone/>
            </a:pPr>
            <a:r>
              <a:rPr lang="en-GB" sz="3200" b="1" i="0" u="none" strike="noStrike" cap="none">
                <a:solidFill>
                  <a:srgbClr val="0070C0"/>
                </a:solidFill>
                <a:latin typeface="Arial"/>
                <a:ea typeface="Arial"/>
                <a:cs typeface="Arial"/>
                <a:sym typeface="Arial"/>
              </a:rPr>
              <a:t>What is the CRVS Digitisation Guidebook?</a:t>
            </a:r>
          </a:p>
        </p:txBody>
      </p:sp>
      <p:sp>
        <p:nvSpPr>
          <p:cNvPr id="269" name="Shape 269"/>
          <p:cNvSpPr txBox="1"/>
          <p:nvPr/>
        </p:nvSpPr>
        <p:spPr>
          <a:xfrm>
            <a:off x="454789" y="1575644"/>
            <a:ext cx="8136903" cy="4878259"/>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Calibri"/>
              <a:buAutoNum type="arabicPeriod"/>
            </a:pPr>
            <a:r>
              <a:rPr lang="en-GB" sz="2400" b="0" i="0" u="none" strike="noStrike" cap="none" dirty="0">
                <a:solidFill>
                  <a:schemeClr val="dk1"/>
                </a:solidFill>
                <a:latin typeface="Arial"/>
                <a:ea typeface="Arial"/>
                <a:cs typeface="Arial"/>
                <a:sym typeface="Arial"/>
              </a:rPr>
              <a:t>Online step-by-step guide for countries to plan, analyse, design and implement digitized CRVS systems</a:t>
            </a:r>
          </a:p>
          <a:p>
            <a:pPr marL="457200" marR="0" lvl="0" indent="-457200" algn="l" rtl="0">
              <a:lnSpc>
                <a:spcPct val="100000"/>
              </a:lnSpc>
              <a:spcBef>
                <a:spcPts val="1200"/>
              </a:spcBef>
              <a:spcAft>
                <a:spcPts val="0"/>
              </a:spcAft>
              <a:buClr>
                <a:schemeClr val="dk1"/>
              </a:buClr>
              <a:buSzPct val="100000"/>
              <a:buFont typeface="Calibri"/>
              <a:buAutoNum type="arabicPeriod"/>
            </a:pPr>
            <a:r>
              <a:rPr lang="en-GB" sz="2400" b="0" i="0" u="none" strike="noStrike" cap="none" dirty="0">
                <a:solidFill>
                  <a:schemeClr val="dk1"/>
                </a:solidFill>
                <a:latin typeface="Arial"/>
                <a:ea typeface="Arial"/>
                <a:cs typeface="Arial"/>
                <a:sym typeface="Arial"/>
              </a:rPr>
              <a:t>Includes templates, guides and country examples</a:t>
            </a:r>
          </a:p>
          <a:p>
            <a:pPr marL="457200" marR="0" lvl="0" indent="-457200" algn="l" rtl="0">
              <a:lnSpc>
                <a:spcPct val="100000"/>
              </a:lnSpc>
              <a:spcBef>
                <a:spcPts val="1200"/>
              </a:spcBef>
              <a:spcAft>
                <a:spcPts val="0"/>
              </a:spcAft>
              <a:buClr>
                <a:schemeClr val="dk1"/>
              </a:buClr>
              <a:buSzPct val="100000"/>
              <a:buFont typeface="Calibri"/>
              <a:buAutoNum type="arabicPeriod"/>
            </a:pPr>
            <a:r>
              <a:rPr lang="en-GB" sz="2400" b="0" i="0" u="none" strike="noStrike" cap="none" dirty="0">
                <a:solidFill>
                  <a:schemeClr val="dk1"/>
                </a:solidFill>
                <a:latin typeface="Arial"/>
                <a:ea typeface="Arial"/>
                <a:cs typeface="Arial"/>
                <a:sym typeface="Arial"/>
              </a:rPr>
              <a:t>Developed in collaboration with country experts across Africa</a:t>
            </a:r>
          </a:p>
          <a:p>
            <a:pPr marL="457200" marR="0" lvl="0" indent="-457200" algn="l" rtl="0">
              <a:lnSpc>
                <a:spcPct val="100000"/>
              </a:lnSpc>
              <a:spcBef>
                <a:spcPts val="1200"/>
              </a:spcBef>
              <a:spcAft>
                <a:spcPts val="0"/>
              </a:spcAft>
              <a:buClr>
                <a:schemeClr val="dk1"/>
              </a:buClr>
              <a:buSzPct val="100000"/>
              <a:buFont typeface="Calibri"/>
              <a:buAutoNum type="arabicPeriod"/>
            </a:pPr>
            <a:r>
              <a:rPr lang="en-GB" sz="2400" b="0" i="0" u="none" strike="noStrike" cap="none" dirty="0">
                <a:solidFill>
                  <a:schemeClr val="dk1"/>
                </a:solidFill>
                <a:latin typeface="Arial"/>
                <a:ea typeface="Arial"/>
                <a:cs typeface="Arial"/>
                <a:sym typeface="Arial"/>
              </a:rPr>
              <a:t>Living resource that will continue to evolve and expand over time</a:t>
            </a:r>
          </a:p>
          <a:p>
            <a:pPr marL="457200" marR="0" lvl="0" indent="-457200" algn="l" rtl="0">
              <a:lnSpc>
                <a:spcPct val="100000"/>
              </a:lnSpc>
              <a:spcBef>
                <a:spcPts val="1200"/>
              </a:spcBef>
              <a:spcAft>
                <a:spcPts val="0"/>
              </a:spcAft>
              <a:buClr>
                <a:schemeClr val="dk1"/>
              </a:buClr>
              <a:buSzPct val="100000"/>
              <a:buFont typeface="Calibri"/>
              <a:buAutoNum type="arabicPeriod"/>
            </a:pPr>
            <a:r>
              <a:rPr lang="en-GB" sz="2400" b="0" i="0" u="none" strike="noStrike" cap="none" dirty="0">
                <a:solidFill>
                  <a:schemeClr val="dk1"/>
                </a:solidFill>
                <a:latin typeface="Arial"/>
                <a:ea typeface="Arial"/>
                <a:cs typeface="Arial"/>
                <a:sym typeface="Arial"/>
              </a:rPr>
              <a:t>Complementary to other resources</a:t>
            </a:r>
          </a:p>
          <a:p>
            <a:pPr marL="0" marR="0" lvl="0" indent="0" algn="ctr" rtl="0">
              <a:lnSpc>
                <a:spcPct val="100000"/>
              </a:lnSpc>
              <a:spcBef>
                <a:spcPts val="1800"/>
              </a:spcBef>
              <a:spcAft>
                <a:spcPts val="0"/>
              </a:spcAft>
              <a:buClr>
                <a:srgbClr val="0070C0"/>
              </a:buClr>
              <a:buSzPct val="25000"/>
              <a:buFont typeface="Arial"/>
              <a:buNone/>
            </a:pPr>
            <a:r>
              <a:rPr lang="en-GB" sz="4000" b="1" i="0" u="none" strike="noStrike" cap="none" dirty="0">
                <a:solidFill>
                  <a:srgbClr val="0070C0"/>
                </a:solidFill>
                <a:latin typeface="Arial"/>
                <a:ea typeface="Arial"/>
                <a:cs typeface="Arial"/>
                <a:sym typeface="Arial"/>
              </a:rPr>
              <a:t>www.crvs-dgb.org</a:t>
            </a:r>
            <a:r>
              <a:rPr lang="en-GB" sz="4000" b="0" i="0" u="none" strike="noStrike" cap="none" dirty="0">
                <a:solidFill>
                  <a:schemeClr val="dk1"/>
                </a:solidFill>
                <a:latin typeface="Arial"/>
                <a:ea typeface="Arial"/>
                <a:cs typeface="Arial"/>
                <a:sym typeface="Aria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p:nvPr/>
        </p:nvSpPr>
        <p:spPr>
          <a:xfrm>
            <a:off x="2095591" y="1559097"/>
            <a:ext cx="6591209" cy="5024266"/>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Oxygen"/>
              <a:buAutoNum type="arabicPeriod"/>
            </a:pPr>
            <a:r>
              <a:rPr lang="en-GB" sz="2400" b="0" i="0" u="none" strike="noStrike" cap="none" dirty="0">
                <a:solidFill>
                  <a:schemeClr val="dk1"/>
                </a:solidFill>
                <a:latin typeface="Oxygen"/>
                <a:ea typeface="Oxygen"/>
                <a:cs typeface="Oxygen"/>
                <a:sym typeface="Oxygen"/>
              </a:rPr>
              <a:t>ICT as an enabler</a:t>
            </a:r>
          </a:p>
          <a:p>
            <a:pPr marL="457200" marR="0" lvl="0" indent="-457200" algn="l" rtl="0">
              <a:lnSpc>
                <a:spcPct val="100000"/>
              </a:lnSpc>
              <a:spcBef>
                <a:spcPts val="0"/>
              </a:spcBef>
              <a:spcAft>
                <a:spcPts val="0"/>
              </a:spcAft>
              <a:buClr>
                <a:schemeClr val="dk1"/>
              </a:buClr>
              <a:buSzPct val="100000"/>
              <a:buFont typeface="Oxygen"/>
              <a:buAutoNum type="arabicPeriod"/>
            </a:pPr>
            <a:endParaRPr lang="en-GB" sz="2400" dirty="0">
              <a:solidFill>
                <a:schemeClr val="dk1"/>
              </a:solidFill>
              <a:latin typeface="Oxygen"/>
              <a:ea typeface="Oxygen"/>
              <a:cs typeface="Oxygen"/>
              <a:sym typeface="Oxygen"/>
            </a:endParaRPr>
          </a:p>
          <a:p>
            <a:pPr marL="457200" marR="0" lvl="0" indent="-457200" algn="l" rtl="0">
              <a:lnSpc>
                <a:spcPct val="100000"/>
              </a:lnSpc>
              <a:spcBef>
                <a:spcPts val="0"/>
              </a:spcBef>
              <a:spcAft>
                <a:spcPts val="0"/>
              </a:spcAft>
              <a:buClr>
                <a:schemeClr val="dk1"/>
              </a:buClr>
              <a:buSzPct val="100000"/>
              <a:buFont typeface="Oxygen"/>
              <a:buAutoNum type="arabicPeriod"/>
            </a:pPr>
            <a:endParaRPr lang="en-GB" sz="2400" b="0" i="0" u="none" strike="noStrike" cap="none" dirty="0">
              <a:solidFill>
                <a:schemeClr val="dk1"/>
              </a:solidFill>
              <a:latin typeface="Oxygen"/>
              <a:ea typeface="Oxygen"/>
              <a:cs typeface="Oxygen"/>
              <a:sym typeface="Oxygen"/>
            </a:endParaRPr>
          </a:p>
          <a:p>
            <a:pPr marL="457200" marR="0" lvl="0" indent="-457200" algn="l" rtl="0">
              <a:lnSpc>
                <a:spcPct val="100000"/>
              </a:lnSpc>
              <a:spcBef>
                <a:spcPts val="0"/>
              </a:spcBef>
              <a:spcAft>
                <a:spcPts val="0"/>
              </a:spcAft>
              <a:buClr>
                <a:schemeClr val="dk1"/>
              </a:buClr>
              <a:buSzPct val="100000"/>
              <a:buFont typeface="Oxygen"/>
              <a:buAutoNum type="arabicPeriod"/>
            </a:pPr>
            <a:endParaRPr lang="en-GB" sz="2400" dirty="0">
              <a:solidFill>
                <a:schemeClr val="dk1"/>
              </a:solidFill>
              <a:latin typeface="Oxygen"/>
              <a:ea typeface="Oxygen"/>
              <a:cs typeface="Oxygen"/>
              <a:sym typeface="Oxygen"/>
            </a:endParaRPr>
          </a:p>
          <a:p>
            <a:pPr marL="457200" marR="0" lvl="0" indent="-457200" algn="l" rtl="0">
              <a:lnSpc>
                <a:spcPct val="100000"/>
              </a:lnSpc>
              <a:spcBef>
                <a:spcPts val="0"/>
              </a:spcBef>
              <a:spcAft>
                <a:spcPts val="0"/>
              </a:spcAft>
              <a:buClr>
                <a:schemeClr val="dk1"/>
              </a:buClr>
              <a:buSzPct val="100000"/>
              <a:buFont typeface="Oxygen"/>
              <a:buAutoNum type="arabicPeriod"/>
            </a:pPr>
            <a:endParaRPr lang="en-GB" sz="2400" b="0" i="0" u="none" strike="noStrike" cap="none" dirty="0">
              <a:solidFill>
                <a:schemeClr val="dk1"/>
              </a:solidFill>
              <a:latin typeface="Oxygen"/>
              <a:ea typeface="Oxygen"/>
              <a:cs typeface="Oxygen"/>
              <a:sym typeface="Oxygen"/>
            </a:endParaRPr>
          </a:p>
          <a:p>
            <a:pPr marL="457200" marR="0" lvl="0" indent="-457200" algn="l" rtl="0">
              <a:lnSpc>
                <a:spcPct val="100000"/>
              </a:lnSpc>
              <a:spcBef>
                <a:spcPts val="0"/>
              </a:spcBef>
              <a:spcAft>
                <a:spcPts val="0"/>
              </a:spcAft>
              <a:buClr>
                <a:schemeClr val="dk1"/>
              </a:buClr>
              <a:buSzPct val="100000"/>
              <a:buFont typeface="Oxygen"/>
              <a:buAutoNum type="arabicPeriod"/>
            </a:pPr>
            <a:r>
              <a:rPr lang="en-GB" sz="2400" b="0" i="0" u="none" strike="noStrike" cap="none" dirty="0">
                <a:solidFill>
                  <a:schemeClr val="dk1"/>
                </a:solidFill>
                <a:latin typeface="Oxygen"/>
                <a:ea typeface="Oxygen"/>
                <a:cs typeface="Oxygen"/>
                <a:sym typeface="Oxygen"/>
              </a:rPr>
              <a:t>Smart implementation planning- don’t invest in an IT project without proper planning and analysis</a:t>
            </a:r>
          </a:p>
          <a:p>
            <a:pPr marL="457200" marR="0" lvl="0" indent="-457200" algn="l" rtl="0">
              <a:lnSpc>
                <a:spcPct val="100000"/>
              </a:lnSpc>
              <a:spcBef>
                <a:spcPts val="0"/>
              </a:spcBef>
              <a:spcAft>
                <a:spcPts val="0"/>
              </a:spcAft>
              <a:buClr>
                <a:schemeClr val="dk1"/>
              </a:buClr>
              <a:buSzPct val="100000"/>
              <a:buFont typeface="Oxygen"/>
              <a:buAutoNum type="arabicPeriod"/>
            </a:pPr>
            <a:endParaRPr lang="en-GB" sz="2400" dirty="0">
              <a:solidFill>
                <a:schemeClr val="dk1"/>
              </a:solidFill>
              <a:latin typeface="Oxygen"/>
              <a:ea typeface="Oxygen"/>
              <a:cs typeface="Oxygen"/>
              <a:sym typeface="Oxygen"/>
            </a:endParaRPr>
          </a:p>
          <a:p>
            <a:pPr marL="457200" marR="0" lvl="0" indent="-457200" algn="l" rtl="0">
              <a:lnSpc>
                <a:spcPct val="100000"/>
              </a:lnSpc>
              <a:spcBef>
                <a:spcPts val="0"/>
              </a:spcBef>
              <a:spcAft>
                <a:spcPts val="0"/>
              </a:spcAft>
              <a:buClr>
                <a:schemeClr val="dk1"/>
              </a:buClr>
              <a:buSzPct val="100000"/>
              <a:buFont typeface="Oxygen"/>
              <a:buAutoNum type="arabicPeriod"/>
            </a:pPr>
            <a:endParaRPr lang="en-GB" sz="2400" b="0" i="0" u="none" strike="noStrike" cap="none" dirty="0">
              <a:solidFill>
                <a:schemeClr val="dk1"/>
              </a:solidFill>
              <a:latin typeface="Oxygen"/>
              <a:ea typeface="Oxygen"/>
              <a:cs typeface="Oxygen"/>
              <a:sym typeface="Oxygen"/>
            </a:endParaRPr>
          </a:p>
          <a:p>
            <a:pPr marL="457200" marR="0" lvl="0" indent="-457200" algn="l" rtl="0">
              <a:lnSpc>
                <a:spcPct val="100000"/>
              </a:lnSpc>
              <a:spcBef>
                <a:spcPts val="0"/>
              </a:spcBef>
              <a:spcAft>
                <a:spcPts val="0"/>
              </a:spcAft>
              <a:buClr>
                <a:schemeClr val="dk1"/>
              </a:buClr>
              <a:buSzPct val="100000"/>
              <a:buFont typeface="Oxygen"/>
              <a:buAutoNum type="arabicPeriod"/>
            </a:pPr>
            <a:endParaRPr lang="en-GB" sz="2400" dirty="0">
              <a:solidFill>
                <a:schemeClr val="dk1"/>
              </a:solidFill>
              <a:latin typeface="Oxygen"/>
              <a:ea typeface="Oxygen"/>
              <a:cs typeface="Oxygen"/>
              <a:sym typeface="Oxygen"/>
            </a:endParaRPr>
          </a:p>
          <a:p>
            <a:pPr marL="457200" marR="0" lvl="0" indent="-457200" algn="l" rtl="0">
              <a:lnSpc>
                <a:spcPct val="100000"/>
              </a:lnSpc>
              <a:spcBef>
                <a:spcPts val="0"/>
              </a:spcBef>
              <a:spcAft>
                <a:spcPts val="0"/>
              </a:spcAft>
              <a:buClr>
                <a:schemeClr val="dk1"/>
              </a:buClr>
              <a:buSzPct val="100000"/>
              <a:buFont typeface="Oxygen"/>
              <a:buAutoNum type="arabicPeriod"/>
            </a:pPr>
            <a:endParaRPr lang="en-GB" sz="2400" b="0" i="0" u="none" strike="noStrike" cap="none" dirty="0">
              <a:solidFill>
                <a:schemeClr val="dk1"/>
              </a:solidFill>
              <a:latin typeface="Oxygen"/>
              <a:ea typeface="Oxygen"/>
              <a:cs typeface="Oxygen"/>
              <a:sym typeface="Oxygen"/>
            </a:endParaRPr>
          </a:p>
          <a:p>
            <a:pPr marL="457200" marR="0" lvl="0" indent="-457200" algn="l" rtl="0">
              <a:lnSpc>
                <a:spcPct val="100000"/>
              </a:lnSpc>
              <a:spcBef>
                <a:spcPts val="0"/>
              </a:spcBef>
              <a:spcAft>
                <a:spcPts val="0"/>
              </a:spcAft>
              <a:buClr>
                <a:schemeClr val="dk1"/>
              </a:buClr>
              <a:buSzPct val="100000"/>
              <a:buFont typeface="Oxygen"/>
              <a:buAutoNum type="arabicPeriod"/>
            </a:pPr>
            <a:r>
              <a:rPr lang="en-GB" sz="2400" b="0" i="0" u="none" strike="noStrike" cap="none" dirty="0">
                <a:solidFill>
                  <a:schemeClr val="dk1"/>
                </a:solidFill>
                <a:latin typeface="Oxygen"/>
                <a:ea typeface="Oxygen"/>
                <a:cs typeface="Oxygen"/>
                <a:sym typeface="Oxygen"/>
              </a:rPr>
              <a:t>Strong project governance</a:t>
            </a:r>
          </a:p>
          <a:p>
            <a:pPr marL="457200" marR="0" lvl="0" indent="-457200" algn="l" rtl="0">
              <a:lnSpc>
                <a:spcPct val="100000"/>
              </a:lnSpc>
              <a:spcBef>
                <a:spcPts val="600"/>
              </a:spcBef>
              <a:spcAft>
                <a:spcPts val="0"/>
              </a:spcAft>
              <a:buClr>
                <a:schemeClr val="dk1"/>
              </a:buClr>
              <a:buFont typeface="Calibri"/>
              <a:buNone/>
            </a:pPr>
            <a:endParaRPr sz="24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Font typeface="Calibri"/>
              <a:buNone/>
            </a:pPr>
            <a:endParaRPr sz="2400" b="0" i="0" u="none" strike="noStrike" cap="none" dirty="0">
              <a:solidFill>
                <a:schemeClr val="dk1"/>
              </a:solidFill>
              <a:latin typeface="Oxygen"/>
              <a:ea typeface="Oxygen"/>
              <a:cs typeface="Oxygen"/>
              <a:sym typeface="Oxygen"/>
            </a:endParaRPr>
          </a:p>
          <a:p>
            <a:pPr marL="457200" marR="0" lvl="0" indent="-457200" algn="l" rtl="0">
              <a:lnSpc>
                <a:spcPct val="100000"/>
              </a:lnSpc>
              <a:spcBef>
                <a:spcPts val="0"/>
              </a:spcBef>
              <a:spcAft>
                <a:spcPts val="0"/>
              </a:spcAft>
              <a:buClr>
                <a:schemeClr val="dk1"/>
              </a:buClr>
              <a:buFont typeface="Calibri"/>
              <a:buNone/>
            </a:pPr>
            <a:endParaRPr sz="2400" b="0" i="0" u="none" strike="noStrike" cap="none" dirty="0">
              <a:solidFill>
                <a:schemeClr val="dk1"/>
              </a:solidFill>
              <a:latin typeface="Calibri"/>
              <a:ea typeface="Calibri"/>
              <a:cs typeface="Calibri"/>
              <a:sym typeface="Calibri"/>
            </a:endParaRPr>
          </a:p>
        </p:txBody>
      </p:sp>
      <p:sp>
        <p:nvSpPr>
          <p:cNvPr id="276" name="Shape 276"/>
          <p:cNvSpPr/>
          <p:nvPr/>
        </p:nvSpPr>
        <p:spPr>
          <a:xfrm>
            <a:off x="0" y="0"/>
            <a:ext cx="9144000" cy="116632"/>
          </a:xfrm>
          <a:prstGeom prst="rect">
            <a:avLst/>
          </a:prstGeom>
          <a:solidFill>
            <a:srgbClr val="D2263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7" name="Shape 277"/>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70C0"/>
              </a:buClr>
              <a:buSzPct val="25000"/>
              <a:buFont typeface="Arial"/>
              <a:buNone/>
            </a:pPr>
            <a:r>
              <a:rPr lang="en-GB" sz="3200" b="1" i="0" u="none" strike="noStrike" cap="none">
                <a:solidFill>
                  <a:srgbClr val="0070C0"/>
                </a:solidFill>
                <a:latin typeface="Arial"/>
                <a:ea typeface="Arial"/>
                <a:cs typeface="Arial"/>
                <a:sym typeface="Arial"/>
              </a:rPr>
              <a:t>Guidebook Principles</a:t>
            </a:r>
          </a:p>
        </p:txBody>
      </p:sp>
      <p:pic>
        <p:nvPicPr>
          <p:cNvPr id="278" name="Shape 278"/>
          <p:cNvPicPr preferRelativeResize="0"/>
          <p:nvPr/>
        </p:nvPicPr>
        <p:blipFill rotWithShape="1">
          <a:blip r:embed="rId3">
            <a:alphaModFix/>
          </a:blip>
          <a:srcRect/>
          <a:stretch/>
        </p:blipFill>
        <p:spPr>
          <a:xfrm>
            <a:off x="457200" y="1268758"/>
            <a:ext cx="1257298" cy="1181100"/>
          </a:xfrm>
          <a:prstGeom prst="rect">
            <a:avLst/>
          </a:prstGeom>
          <a:noFill/>
          <a:ln>
            <a:noFill/>
          </a:ln>
        </p:spPr>
      </p:pic>
      <p:pic>
        <p:nvPicPr>
          <p:cNvPr id="279" name="Shape 279"/>
          <p:cNvPicPr preferRelativeResize="0"/>
          <p:nvPr/>
        </p:nvPicPr>
        <p:blipFill rotWithShape="1">
          <a:blip r:embed="rId4">
            <a:alphaModFix/>
          </a:blip>
          <a:srcRect/>
          <a:stretch/>
        </p:blipFill>
        <p:spPr>
          <a:xfrm>
            <a:off x="506615" y="3332607"/>
            <a:ext cx="1190623" cy="1133473"/>
          </a:xfrm>
          <a:prstGeom prst="rect">
            <a:avLst/>
          </a:prstGeom>
          <a:noFill/>
          <a:ln>
            <a:noFill/>
          </a:ln>
        </p:spPr>
      </p:pic>
      <p:pic>
        <p:nvPicPr>
          <p:cNvPr id="280" name="Shape 280"/>
          <p:cNvPicPr preferRelativeResize="0"/>
          <p:nvPr/>
        </p:nvPicPr>
        <p:blipFill rotWithShape="1">
          <a:blip r:embed="rId5">
            <a:alphaModFix/>
          </a:blip>
          <a:srcRect/>
          <a:stretch/>
        </p:blipFill>
        <p:spPr>
          <a:xfrm>
            <a:off x="419097" y="5348830"/>
            <a:ext cx="1238250" cy="1181100"/>
          </a:xfrm>
          <a:prstGeom prst="rect">
            <a:avLst/>
          </a:prstGeom>
          <a:noFill/>
          <a:ln>
            <a:noFill/>
          </a:ln>
        </p:spPr>
      </p:pic>
    </p:spTree>
    <p:extLst>
      <p:ext uri="{BB962C8B-B14F-4D97-AF65-F5344CB8AC3E}">
        <p14:creationId xmlns:p14="http://schemas.microsoft.com/office/powerpoint/2010/main" val="115549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p:nvPr/>
        </p:nvSpPr>
        <p:spPr>
          <a:xfrm>
            <a:off x="1514474" y="2564901"/>
            <a:ext cx="6172201" cy="14498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70C0"/>
              </a:buClr>
              <a:buSzPct val="25000"/>
              <a:buFont typeface="Arial"/>
              <a:buNone/>
            </a:pPr>
            <a:r>
              <a:rPr lang="en-GB" sz="3200" b="1" i="0" u="none" strike="noStrike" cap="none" dirty="0">
                <a:solidFill>
                  <a:srgbClr val="0070C0"/>
                </a:solidFill>
                <a:latin typeface="Arial"/>
                <a:ea typeface="Arial"/>
                <a:cs typeface="Arial"/>
                <a:sym typeface="Arial"/>
              </a:rPr>
              <a:t>Methodology </a:t>
            </a:r>
          </a:p>
          <a:p>
            <a:pPr marL="0" marR="0" lvl="0" indent="0" algn="ctr" rtl="0">
              <a:lnSpc>
                <a:spcPct val="100000"/>
              </a:lnSpc>
              <a:spcBef>
                <a:spcPts val="0"/>
              </a:spcBef>
              <a:spcAft>
                <a:spcPts val="0"/>
              </a:spcAft>
              <a:buClr>
                <a:srgbClr val="0070C0"/>
              </a:buClr>
              <a:buFont typeface="Arial"/>
              <a:buNone/>
            </a:pPr>
            <a:endParaRPr sz="3200" b="1" i="0" u="none" strike="noStrike" cap="none" dirty="0">
              <a:solidFill>
                <a:srgbClr val="0070C0"/>
              </a:solidFill>
              <a:latin typeface="Arial"/>
              <a:ea typeface="Arial"/>
              <a:cs typeface="Arial"/>
              <a:sym typeface="Arial"/>
            </a:endParaRPr>
          </a:p>
        </p:txBody>
      </p:sp>
      <p:sp>
        <p:nvSpPr>
          <p:cNvPr id="294" name="Shape 294"/>
          <p:cNvSpPr/>
          <p:nvPr/>
        </p:nvSpPr>
        <p:spPr>
          <a:xfrm>
            <a:off x="0" y="0"/>
            <a:ext cx="9144000" cy="116699"/>
          </a:xfrm>
          <a:prstGeom prst="rect">
            <a:avLst/>
          </a:prstGeom>
          <a:solidFill>
            <a:srgbClr val="D2263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3" name="Shape 323"/>
          <p:cNvGrpSpPr/>
          <p:nvPr/>
        </p:nvGrpSpPr>
        <p:grpSpPr>
          <a:xfrm>
            <a:off x="3131824" y="1200755"/>
            <a:ext cx="2592299" cy="5464612"/>
            <a:chOff x="2088216" y="4004"/>
            <a:chExt cx="2592299" cy="5464612"/>
          </a:xfrm>
        </p:grpSpPr>
        <p:sp>
          <p:nvSpPr>
            <p:cNvPr id="324" name="Shape 324"/>
            <p:cNvSpPr/>
            <p:nvPr/>
          </p:nvSpPr>
          <p:spPr>
            <a:xfrm>
              <a:off x="2088216" y="4004"/>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5" name="Shape 325"/>
            <p:cNvSpPr txBox="1"/>
            <p:nvPr/>
          </p:nvSpPr>
          <p:spPr>
            <a:xfrm>
              <a:off x="2102133" y="17922"/>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Initiate CRVS Digitisation project</a:t>
              </a:r>
            </a:p>
          </p:txBody>
        </p:sp>
        <p:sp>
          <p:nvSpPr>
            <p:cNvPr id="326" name="Shape 326"/>
            <p:cNvSpPr/>
            <p:nvPr/>
          </p:nvSpPr>
          <p:spPr>
            <a:xfrm rot="5400000">
              <a:off x="3295237" y="491037"/>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7" name="Shape 327"/>
            <p:cNvSpPr txBox="1"/>
            <p:nvPr/>
          </p:nvSpPr>
          <p:spPr>
            <a:xfrm>
              <a:off x="3320221" y="508887"/>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28" name="Shape 328"/>
            <p:cNvSpPr/>
            <p:nvPr/>
          </p:nvSpPr>
          <p:spPr>
            <a:xfrm>
              <a:off x="2088216" y="716779"/>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9" name="Shape 329"/>
            <p:cNvSpPr txBox="1"/>
            <p:nvPr/>
          </p:nvSpPr>
          <p:spPr>
            <a:xfrm>
              <a:off x="2102133" y="730697"/>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dirty="0">
                  <a:solidFill>
                    <a:schemeClr val="lt1"/>
                  </a:solidFill>
                  <a:latin typeface="Calibri"/>
                  <a:ea typeface="Calibri"/>
                  <a:cs typeface="Calibri"/>
                  <a:sym typeface="Calibri"/>
                </a:rPr>
                <a:t>Define the CRVS Business Architecture</a:t>
              </a:r>
            </a:p>
          </p:txBody>
        </p:sp>
        <p:sp>
          <p:nvSpPr>
            <p:cNvPr id="330" name="Shape 330"/>
            <p:cNvSpPr/>
            <p:nvPr/>
          </p:nvSpPr>
          <p:spPr>
            <a:xfrm rot="5400000">
              <a:off x="3295237" y="1203808"/>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1" name="Shape 331"/>
            <p:cNvSpPr txBox="1"/>
            <p:nvPr/>
          </p:nvSpPr>
          <p:spPr>
            <a:xfrm>
              <a:off x="3320221" y="1221658"/>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32" name="Shape 332"/>
            <p:cNvSpPr/>
            <p:nvPr/>
          </p:nvSpPr>
          <p:spPr>
            <a:xfrm>
              <a:off x="2088216" y="1429553"/>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3" name="Shape 333"/>
            <p:cNvSpPr txBox="1"/>
            <p:nvPr/>
          </p:nvSpPr>
          <p:spPr>
            <a:xfrm>
              <a:off x="2102133" y="1443470"/>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Conduct As-Is Assessment of the CRVS Landscape</a:t>
              </a:r>
            </a:p>
          </p:txBody>
        </p:sp>
        <p:sp>
          <p:nvSpPr>
            <p:cNvPr id="334" name="Shape 334"/>
            <p:cNvSpPr/>
            <p:nvPr/>
          </p:nvSpPr>
          <p:spPr>
            <a:xfrm rot="5400000">
              <a:off x="3295237" y="1916583"/>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5" name="Shape 335"/>
            <p:cNvSpPr txBox="1"/>
            <p:nvPr/>
          </p:nvSpPr>
          <p:spPr>
            <a:xfrm>
              <a:off x="3320221" y="1934433"/>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36" name="Shape 336"/>
            <p:cNvSpPr/>
            <p:nvPr/>
          </p:nvSpPr>
          <p:spPr>
            <a:xfrm>
              <a:off x="2088216" y="2142325"/>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7" name="Shape 337"/>
            <p:cNvSpPr txBox="1"/>
            <p:nvPr/>
          </p:nvSpPr>
          <p:spPr>
            <a:xfrm>
              <a:off x="2102133" y="2156242"/>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Identify CRVS Digitisation Opportunities and Limitations</a:t>
              </a:r>
            </a:p>
          </p:txBody>
        </p:sp>
        <p:sp>
          <p:nvSpPr>
            <p:cNvPr id="338" name="Shape 338"/>
            <p:cNvSpPr/>
            <p:nvPr/>
          </p:nvSpPr>
          <p:spPr>
            <a:xfrm rot="5400000">
              <a:off x="3295237" y="2629357"/>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9" name="Shape 339"/>
            <p:cNvSpPr txBox="1"/>
            <p:nvPr/>
          </p:nvSpPr>
          <p:spPr>
            <a:xfrm>
              <a:off x="3320221" y="2647207"/>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40" name="Shape 340"/>
            <p:cNvSpPr/>
            <p:nvPr/>
          </p:nvSpPr>
          <p:spPr>
            <a:xfrm>
              <a:off x="2088216" y="2855099"/>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1" name="Shape 341"/>
            <p:cNvSpPr txBox="1"/>
            <p:nvPr/>
          </p:nvSpPr>
          <p:spPr>
            <a:xfrm>
              <a:off x="2102133" y="2869016"/>
              <a:ext cx="2564399" cy="447298"/>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Document the Target CRVS Processes</a:t>
              </a:r>
            </a:p>
          </p:txBody>
        </p:sp>
        <p:sp>
          <p:nvSpPr>
            <p:cNvPr id="342" name="Shape 342"/>
            <p:cNvSpPr/>
            <p:nvPr/>
          </p:nvSpPr>
          <p:spPr>
            <a:xfrm rot="5400000">
              <a:off x="3295237" y="3342130"/>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3" name="Shape 343"/>
            <p:cNvSpPr txBox="1"/>
            <p:nvPr/>
          </p:nvSpPr>
          <p:spPr>
            <a:xfrm>
              <a:off x="3320221" y="3359980"/>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44" name="Shape 344"/>
            <p:cNvSpPr/>
            <p:nvPr/>
          </p:nvSpPr>
          <p:spPr>
            <a:xfrm>
              <a:off x="2088216" y="3567871"/>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5" name="Shape 345"/>
            <p:cNvSpPr txBox="1"/>
            <p:nvPr/>
          </p:nvSpPr>
          <p:spPr>
            <a:xfrm>
              <a:off x="2102133" y="3581789"/>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the CRVS Information Requirements</a:t>
              </a:r>
            </a:p>
          </p:txBody>
        </p:sp>
        <p:sp>
          <p:nvSpPr>
            <p:cNvPr id="346" name="Shape 346"/>
            <p:cNvSpPr/>
            <p:nvPr/>
          </p:nvSpPr>
          <p:spPr>
            <a:xfrm rot="5400000">
              <a:off x="3295237" y="4054903"/>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7" name="Shape 347"/>
            <p:cNvSpPr txBox="1"/>
            <p:nvPr/>
          </p:nvSpPr>
          <p:spPr>
            <a:xfrm>
              <a:off x="3320221" y="4072753"/>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48" name="Shape 348"/>
            <p:cNvSpPr/>
            <p:nvPr/>
          </p:nvSpPr>
          <p:spPr>
            <a:xfrm>
              <a:off x="2088216" y="4280644"/>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9" name="Shape 349"/>
            <p:cNvSpPr txBox="1"/>
            <p:nvPr/>
          </p:nvSpPr>
          <p:spPr>
            <a:xfrm>
              <a:off x="2102133" y="4294562"/>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Target System Architecture</a:t>
              </a:r>
            </a:p>
          </p:txBody>
        </p:sp>
        <p:sp>
          <p:nvSpPr>
            <p:cNvPr id="350" name="Shape 350"/>
            <p:cNvSpPr/>
            <p:nvPr/>
          </p:nvSpPr>
          <p:spPr>
            <a:xfrm rot="5400000">
              <a:off x="3295237" y="4767676"/>
              <a:ext cx="178199" cy="213899"/>
            </a:xfrm>
            <a:prstGeom prst="rightArrow">
              <a:avLst>
                <a:gd name="adj1" fmla="val 60000"/>
                <a:gd name="adj2" fmla="val 50000"/>
              </a:avLst>
            </a:prstGeom>
            <a:solidFill>
              <a:srgbClr val="478B9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1" name="Shape 351"/>
            <p:cNvSpPr txBox="1"/>
            <p:nvPr/>
          </p:nvSpPr>
          <p:spPr>
            <a:xfrm>
              <a:off x="3320221" y="4785526"/>
              <a:ext cx="128400" cy="1248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52" name="Shape 352"/>
            <p:cNvSpPr/>
            <p:nvPr/>
          </p:nvSpPr>
          <p:spPr>
            <a:xfrm>
              <a:off x="2088216" y="4993417"/>
              <a:ext cx="2592299" cy="475199"/>
            </a:xfrm>
            <a:prstGeom prst="roundRect">
              <a:avLst>
                <a:gd name="adj" fmla="val 1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3" name="Shape 353"/>
            <p:cNvSpPr txBox="1"/>
            <p:nvPr/>
          </p:nvSpPr>
          <p:spPr>
            <a:xfrm>
              <a:off x="2102133" y="5007335"/>
              <a:ext cx="2564399" cy="4473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System Requirements</a:t>
              </a:r>
            </a:p>
          </p:txBody>
        </p:sp>
      </p:grpSp>
      <p:grpSp>
        <p:nvGrpSpPr>
          <p:cNvPr id="354" name="Shape 354"/>
          <p:cNvGrpSpPr/>
          <p:nvPr/>
        </p:nvGrpSpPr>
        <p:grpSpPr>
          <a:xfrm>
            <a:off x="251518" y="332656"/>
            <a:ext cx="8566394" cy="591900"/>
            <a:chOff x="0" y="0"/>
            <a:chExt cx="8566394" cy="591900"/>
          </a:xfrm>
        </p:grpSpPr>
        <p:sp>
          <p:nvSpPr>
            <p:cNvPr id="355" name="Shape 355"/>
            <p:cNvSpPr/>
            <p:nvPr/>
          </p:nvSpPr>
          <p:spPr>
            <a:xfrm>
              <a:off x="0" y="0"/>
              <a:ext cx="3058500" cy="591900"/>
            </a:xfrm>
            <a:prstGeom prst="chevron">
              <a:avLst>
                <a:gd name="adj" fmla="val 50000"/>
              </a:avLst>
            </a:prstGeom>
            <a:solidFill>
              <a:srgbClr val="02585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6" name="Shape 356"/>
            <p:cNvSpPr txBox="1"/>
            <p:nvPr/>
          </p:nvSpPr>
          <p:spPr>
            <a:xfrm>
              <a:off x="295918" y="0"/>
              <a:ext cx="2466600" cy="591900"/>
            </a:xfrm>
            <a:prstGeom prst="rect">
              <a:avLst/>
            </a:prstGeom>
            <a:noFill/>
            <a:ln>
              <a:noFill/>
            </a:ln>
          </p:spPr>
          <p:txBody>
            <a:bodyPr lIns="76000" tIns="25325" rIns="25325" bIns="25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900" b="0" i="0" u="none" strike="noStrike" cap="none">
                  <a:solidFill>
                    <a:schemeClr val="lt1"/>
                  </a:solidFill>
                  <a:latin typeface="Calibri"/>
                  <a:ea typeface="Calibri"/>
                  <a:cs typeface="Calibri"/>
                  <a:sym typeface="Calibri"/>
                </a:rPr>
                <a:t>Preparation</a:t>
              </a:r>
            </a:p>
          </p:txBody>
        </p:sp>
        <p:sp>
          <p:nvSpPr>
            <p:cNvPr id="357" name="Shape 357"/>
            <p:cNvSpPr/>
            <p:nvPr/>
          </p:nvSpPr>
          <p:spPr>
            <a:xfrm>
              <a:off x="2755200" y="0"/>
              <a:ext cx="3058500" cy="591900"/>
            </a:xfrm>
            <a:prstGeom prst="chevron">
              <a:avLst>
                <a:gd name="adj" fmla="val 50000"/>
              </a:avLst>
            </a:prstGeom>
            <a:solidFill>
              <a:srgbClr val="478B9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8" name="Shape 358"/>
            <p:cNvSpPr txBox="1"/>
            <p:nvPr/>
          </p:nvSpPr>
          <p:spPr>
            <a:xfrm>
              <a:off x="3051122" y="0"/>
              <a:ext cx="2466600" cy="591900"/>
            </a:xfrm>
            <a:prstGeom prst="rect">
              <a:avLst/>
            </a:prstGeom>
            <a:noFill/>
            <a:ln>
              <a:noFill/>
            </a:ln>
          </p:spPr>
          <p:txBody>
            <a:bodyPr lIns="76000" tIns="25325" rIns="25325" bIns="25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900" b="0" i="0" u="none" strike="noStrike" cap="none">
                  <a:solidFill>
                    <a:schemeClr val="lt1"/>
                  </a:solidFill>
                  <a:latin typeface="Calibri"/>
                  <a:ea typeface="Calibri"/>
                  <a:cs typeface="Calibri"/>
                  <a:sym typeface="Calibri"/>
                </a:rPr>
                <a:t>Analysis and Design</a:t>
              </a:r>
            </a:p>
          </p:txBody>
        </p:sp>
        <p:sp>
          <p:nvSpPr>
            <p:cNvPr id="359" name="Shape 359"/>
            <p:cNvSpPr/>
            <p:nvPr/>
          </p:nvSpPr>
          <p:spPr>
            <a:xfrm>
              <a:off x="5507894" y="0"/>
              <a:ext cx="3058500" cy="591900"/>
            </a:xfrm>
            <a:prstGeom prst="chevron">
              <a:avLst>
                <a:gd name="adj" fmla="val 5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0" name="Shape 360"/>
            <p:cNvSpPr txBox="1"/>
            <p:nvPr/>
          </p:nvSpPr>
          <p:spPr>
            <a:xfrm>
              <a:off x="5803814" y="0"/>
              <a:ext cx="2466600" cy="591900"/>
            </a:xfrm>
            <a:prstGeom prst="rect">
              <a:avLst/>
            </a:prstGeom>
            <a:noFill/>
            <a:ln>
              <a:noFill/>
            </a:ln>
          </p:spPr>
          <p:txBody>
            <a:bodyPr lIns="76000" tIns="25325" rIns="25325" bIns="25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900" b="0" i="0" u="none" strike="noStrike" cap="none">
                  <a:solidFill>
                    <a:schemeClr val="lt1"/>
                  </a:solidFill>
                  <a:latin typeface="Calibri"/>
                  <a:ea typeface="Calibri"/>
                  <a:cs typeface="Calibri"/>
                  <a:sym typeface="Calibri"/>
                </a:rPr>
                <a:t>Implementation Planning</a:t>
              </a:r>
            </a:p>
          </p:txBody>
        </p:sp>
      </p:grpSp>
      <p:grpSp>
        <p:nvGrpSpPr>
          <p:cNvPr id="361" name="Shape 361"/>
          <p:cNvGrpSpPr/>
          <p:nvPr/>
        </p:nvGrpSpPr>
        <p:grpSpPr>
          <a:xfrm>
            <a:off x="323528" y="1197453"/>
            <a:ext cx="2664300" cy="1150632"/>
            <a:chOff x="0" y="703"/>
            <a:chExt cx="2664300" cy="1150632"/>
          </a:xfrm>
        </p:grpSpPr>
        <p:sp>
          <p:nvSpPr>
            <p:cNvPr id="362" name="Shape 362"/>
            <p:cNvSpPr/>
            <p:nvPr/>
          </p:nvSpPr>
          <p:spPr>
            <a:xfrm>
              <a:off x="0" y="703"/>
              <a:ext cx="2664300" cy="460200"/>
            </a:xfrm>
            <a:prstGeom prst="roundRect">
              <a:avLst>
                <a:gd name="adj" fmla="val 10000"/>
              </a:avLst>
            </a:prstGeom>
            <a:solidFill>
              <a:srgbClr val="02585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3" name="Shape 363"/>
            <p:cNvSpPr txBox="1"/>
            <p:nvPr/>
          </p:nvSpPr>
          <p:spPr>
            <a:xfrm>
              <a:off x="13480" y="14183"/>
              <a:ext cx="2637300" cy="4332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a Long-Term Vision for CRVS Digitisation</a:t>
              </a:r>
            </a:p>
          </p:txBody>
        </p:sp>
        <p:sp>
          <p:nvSpPr>
            <p:cNvPr id="364" name="Shape 364"/>
            <p:cNvSpPr/>
            <p:nvPr/>
          </p:nvSpPr>
          <p:spPr>
            <a:xfrm rot="5400000">
              <a:off x="1245961" y="472508"/>
              <a:ext cx="172500" cy="206999"/>
            </a:xfrm>
            <a:prstGeom prst="rightArrow">
              <a:avLst>
                <a:gd name="adj1" fmla="val 60000"/>
                <a:gd name="adj2" fmla="val 50000"/>
              </a:avLst>
            </a:prstGeom>
            <a:solidFill>
              <a:srgbClr val="02585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5" name="Shape 365"/>
            <p:cNvSpPr txBox="1"/>
            <p:nvPr/>
          </p:nvSpPr>
          <p:spPr>
            <a:xfrm>
              <a:off x="1270008" y="489758"/>
              <a:ext cx="124200" cy="1209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800" b="0" i="0" u="none" strike="noStrike" cap="none">
                <a:solidFill>
                  <a:schemeClr val="lt1"/>
                </a:solidFill>
                <a:latin typeface="Calibri"/>
                <a:ea typeface="Calibri"/>
                <a:cs typeface="Calibri"/>
                <a:sym typeface="Calibri"/>
              </a:endParaRPr>
            </a:p>
          </p:txBody>
        </p:sp>
        <p:sp>
          <p:nvSpPr>
            <p:cNvPr id="366" name="Shape 366"/>
            <p:cNvSpPr/>
            <p:nvPr/>
          </p:nvSpPr>
          <p:spPr>
            <a:xfrm>
              <a:off x="0" y="691135"/>
              <a:ext cx="2664300" cy="460200"/>
            </a:xfrm>
            <a:prstGeom prst="roundRect">
              <a:avLst>
                <a:gd name="adj" fmla="val 10000"/>
              </a:avLst>
            </a:prstGeom>
            <a:solidFill>
              <a:srgbClr val="02585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7" name="Shape 367"/>
            <p:cNvSpPr txBox="1"/>
            <p:nvPr/>
          </p:nvSpPr>
          <p:spPr>
            <a:xfrm>
              <a:off x="13480" y="704616"/>
              <a:ext cx="2637300" cy="4332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Develop a Business Case for CRVS Digitisation</a:t>
              </a:r>
            </a:p>
          </p:txBody>
        </p:sp>
      </p:grpSp>
      <p:grpSp>
        <p:nvGrpSpPr>
          <p:cNvPr id="368" name="Shape 368"/>
          <p:cNvGrpSpPr/>
          <p:nvPr/>
        </p:nvGrpSpPr>
        <p:grpSpPr>
          <a:xfrm>
            <a:off x="5913006" y="1199650"/>
            <a:ext cx="2589600" cy="4746655"/>
            <a:chOff x="2089221" y="2900"/>
            <a:chExt cx="2589600" cy="4746655"/>
          </a:xfrm>
        </p:grpSpPr>
        <p:sp>
          <p:nvSpPr>
            <p:cNvPr id="369" name="Shape 369"/>
            <p:cNvSpPr/>
            <p:nvPr/>
          </p:nvSpPr>
          <p:spPr>
            <a:xfrm>
              <a:off x="2089221" y="2900"/>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0" name="Shape 370"/>
            <p:cNvSpPr txBox="1"/>
            <p:nvPr/>
          </p:nvSpPr>
          <p:spPr>
            <a:xfrm>
              <a:off x="2103124" y="16802"/>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Document CRVS Digitisation Implementation Plan</a:t>
              </a:r>
            </a:p>
          </p:txBody>
        </p:sp>
        <p:sp>
          <p:nvSpPr>
            <p:cNvPr id="371" name="Shape 371"/>
            <p:cNvSpPr/>
            <p:nvPr/>
          </p:nvSpPr>
          <p:spPr>
            <a:xfrm rot="5400000">
              <a:off x="3295035" y="489389"/>
              <a:ext cx="177900" cy="213599"/>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2" name="Shape 372"/>
            <p:cNvSpPr txBox="1"/>
            <p:nvPr/>
          </p:nvSpPr>
          <p:spPr>
            <a:xfrm>
              <a:off x="3319905" y="507239"/>
              <a:ext cx="128100" cy="12449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73" name="Shape 373"/>
            <p:cNvSpPr/>
            <p:nvPr/>
          </p:nvSpPr>
          <p:spPr>
            <a:xfrm>
              <a:off x="2089221" y="714908"/>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4" name="Shape 374"/>
            <p:cNvSpPr txBox="1"/>
            <p:nvPr/>
          </p:nvSpPr>
          <p:spPr>
            <a:xfrm>
              <a:off x="2103124" y="728812"/>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Procure the Digital CRVS System</a:t>
              </a:r>
            </a:p>
          </p:txBody>
        </p:sp>
        <p:sp>
          <p:nvSpPr>
            <p:cNvPr id="375" name="Shape 375"/>
            <p:cNvSpPr/>
            <p:nvPr/>
          </p:nvSpPr>
          <p:spPr>
            <a:xfrm rot="5400000">
              <a:off x="3295035" y="1201398"/>
              <a:ext cx="177900" cy="213599"/>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6" name="Shape 376"/>
            <p:cNvSpPr txBox="1"/>
            <p:nvPr/>
          </p:nvSpPr>
          <p:spPr>
            <a:xfrm>
              <a:off x="3319905" y="1219248"/>
              <a:ext cx="128100" cy="12449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77" name="Shape 377"/>
            <p:cNvSpPr/>
            <p:nvPr/>
          </p:nvSpPr>
          <p:spPr>
            <a:xfrm>
              <a:off x="2089221" y="1426916"/>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8" name="Shape 378"/>
            <p:cNvSpPr txBox="1"/>
            <p:nvPr/>
          </p:nvSpPr>
          <p:spPr>
            <a:xfrm>
              <a:off x="2103124" y="1440820"/>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the Change Management Approach and Plan</a:t>
              </a:r>
            </a:p>
          </p:txBody>
        </p:sp>
        <p:sp>
          <p:nvSpPr>
            <p:cNvPr id="379" name="Shape 379"/>
            <p:cNvSpPr/>
            <p:nvPr/>
          </p:nvSpPr>
          <p:spPr>
            <a:xfrm rot="5400000">
              <a:off x="3295035" y="1913408"/>
              <a:ext cx="177900" cy="213599"/>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0" name="Shape 380"/>
            <p:cNvSpPr txBox="1"/>
            <p:nvPr/>
          </p:nvSpPr>
          <p:spPr>
            <a:xfrm>
              <a:off x="3319905" y="1931258"/>
              <a:ext cx="128100" cy="12449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81" name="Shape 381"/>
            <p:cNvSpPr/>
            <p:nvPr/>
          </p:nvSpPr>
          <p:spPr>
            <a:xfrm>
              <a:off x="2089221" y="2138925"/>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2" name="Shape 382"/>
            <p:cNvSpPr txBox="1"/>
            <p:nvPr/>
          </p:nvSpPr>
          <p:spPr>
            <a:xfrm>
              <a:off x="2103124" y="2152830"/>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the Deployment Approach and Plan</a:t>
              </a:r>
            </a:p>
          </p:txBody>
        </p:sp>
        <p:sp>
          <p:nvSpPr>
            <p:cNvPr id="383" name="Shape 383"/>
            <p:cNvSpPr/>
            <p:nvPr/>
          </p:nvSpPr>
          <p:spPr>
            <a:xfrm rot="5382609">
              <a:off x="3296736" y="2625364"/>
              <a:ext cx="177902" cy="213601"/>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4" name="Shape 384"/>
            <p:cNvSpPr txBox="1"/>
            <p:nvPr/>
          </p:nvSpPr>
          <p:spPr>
            <a:xfrm rot="-16102">
              <a:off x="3321456" y="2643265"/>
              <a:ext cx="128101" cy="12450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85" name="Shape 385"/>
            <p:cNvSpPr/>
            <p:nvPr/>
          </p:nvSpPr>
          <p:spPr>
            <a:xfrm>
              <a:off x="2112233" y="2850934"/>
              <a:ext cx="2550299"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6" name="Shape 386"/>
            <p:cNvSpPr txBox="1"/>
            <p:nvPr/>
          </p:nvSpPr>
          <p:spPr>
            <a:xfrm>
              <a:off x="2126134" y="2864839"/>
              <a:ext cx="2522399"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dirty="0">
                  <a:solidFill>
                    <a:schemeClr val="lt1"/>
                  </a:solidFill>
                  <a:latin typeface="Calibri"/>
                  <a:ea typeface="Calibri"/>
                  <a:cs typeface="Calibri"/>
                  <a:sym typeface="Calibri"/>
                </a:rPr>
                <a:t>Define the Training Approach and Plan</a:t>
              </a:r>
            </a:p>
          </p:txBody>
        </p:sp>
        <p:sp>
          <p:nvSpPr>
            <p:cNvPr id="387" name="Shape 387"/>
            <p:cNvSpPr/>
            <p:nvPr/>
          </p:nvSpPr>
          <p:spPr>
            <a:xfrm rot="5417391">
              <a:off x="3296672" y="3337475"/>
              <a:ext cx="177902" cy="213601"/>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8" name="Shape 388"/>
            <p:cNvSpPr txBox="1"/>
            <p:nvPr/>
          </p:nvSpPr>
          <p:spPr>
            <a:xfrm rot="16102">
              <a:off x="3321692" y="3355273"/>
              <a:ext cx="128101" cy="12450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800" b="0" i="0" u="none" strike="noStrike" cap="none">
                <a:solidFill>
                  <a:schemeClr val="lt1"/>
                </a:solidFill>
                <a:latin typeface="Calibri"/>
                <a:ea typeface="Calibri"/>
                <a:cs typeface="Calibri"/>
                <a:sym typeface="Calibri"/>
              </a:endParaRPr>
            </a:p>
          </p:txBody>
        </p:sp>
        <p:sp>
          <p:nvSpPr>
            <p:cNvPr id="389" name="Shape 389"/>
            <p:cNvSpPr/>
            <p:nvPr/>
          </p:nvSpPr>
          <p:spPr>
            <a:xfrm>
              <a:off x="2089221" y="3562944"/>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0" name="Shape 390"/>
            <p:cNvSpPr txBox="1"/>
            <p:nvPr/>
          </p:nvSpPr>
          <p:spPr>
            <a:xfrm>
              <a:off x="2103124" y="3576848"/>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the Testing Approach and Plan</a:t>
              </a:r>
            </a:p>
          </p:txBody>
        </p:sp>
        <p:sp>
          <p:nvSpPr>
            <p:cNvPr id="391" name="Shape 391"/>
            <p:cNvSpPr/>
            <p:nvPr/>
          </p:nvSpPr>
          <p:spPr>
            <a:xfrm rot="5400000">
              <a:off x="3295035" y="4049435"/>
              <a:ext cx="177900" cy="213599"/>
            </a:xfrm>
            <a:prstGeom prst="rightArrow">
              <a:avLst>
                <a:gd name="adj1" fmla="val 60000"/>
                <a:gd name="adj2" fmla="val 50000"/>
              </a:avLst>
            </a:prstGeom>
            <a:solidFill>
              <a:srgbClr val="2C3E4C"/>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2" name="Shape 392"/>
            <p:cNvSpPr txBox="1"/>
            <p:nvPr/>
          </p:nvSpPr>
          <p:spPr>
            <a:xfrm>
              <a:off x="3319905" y="4067285"/>
              <a:ext cx="128100" cy="12449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200" b="0" i="0" u="none" strike="noStrike" cap="none">
                <a:solidFill>
                  <a:schemeClr val="lt1"/>
                </a:solidFill>
                <a:latin typeface="Calibri"/>
                <a:ea typeface="Calibri"/>
                <a:cs typeface="Calibri"/>
                <a:sym typeface="Calibri"/>
              </a:endParaRPr>
            </a:p>
          </p:txBody>
        </p:sp>
        <p:sp>
          <p:nvSpPr>
            <p:cNvPr id="393" name="Shape 393"/>
            <p:cNvSpPr/>
            <p:nvPr/>
          </p:nvSpPr>
          <p:spPr>
            <a:xfrm>
              <a:off x="2089221" y="4274955"/>
              <a:ext cx="2589600" cy="474599"/>
            </a:xfrm>
            <a:prstGeom prst="roundRect">
              <a:avLst>
                <a:gd name="adj" fmla="val 10000"/>
              </a:avLst>
            </a:prstGeom>
            <a:solidFill>
              <a:srgbClr val="2C3E4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4" name="Shape 394"/>
            <p:cNvSpPr txBox="1"/>
            <p:nvPr/>
          </p:nvSpPr>
          <p:spPr>
            <a:xfrm>
              <a:off x="2103124" y="4288857"/>
              <a:ext cx="2561700" cy="44700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400" b="0" i="0" u="none" strike="noStrike" cap="none">
                  <a:solidFill>
                    <a:schemeClr val="lt1"/>
                  </a:solidFill>
                  <a:latin typeface="Calibri"/>
                  <a:ea typeface="Calibri"/>
                  <a:cs typeface="Calibri"/>
                  <a:sym typeface="Calibri"/>
                </a:rPr>
                <a:t>Define Operations Approach and Plan</a:t>
              </a:r>
            </a:p>
          </p:txBody>
        </p:sp>
      </p:grpSp>
      <p:sp>
        <p:nvSpPr>
          <p:cNvPr id="395" name="Shape 395"/>
          <p:cNvSpPr/>
          <p:nvPr/>
        </p:nvSpPr>
        <p:spPr>
          <a:xfrm>
            <a:off x="142925" y="153900"/>
            <a:ext cx="3025499" cy="6550199"/>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6" name="Shape 396"/>
          <p:cNvSpPr/>
          <p:nvPr/>
        </p:nvSpPr>
        <p:spPr>
          <a:xfrm>
            <a:off x="0" y="0"/>
            <a:ext cx="9144000" cy="116699"/>
          </a:xfrm>
          <a:prstGeom prst="rect">
            <a:avLst/>
          </a:prstGeom>
          <a:solidFill>
            <a:srgbClr val="D2263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3AC9-191A-A158-7B6A-3C9228A3A7B0}"/>
              </a:ext>
            </a:extLst>
          </p:cNvPr>
          <p:cNvSpPr>
            <a:spLocks noGrp="1"/>
          </p:cNvSpPr>
          <p:nvPr>
            <p:ph type="title"/>
          </p:nvPr>
        </p:nvSpPr>
        <p:spPr/>
        <p:txBody>
          <a:bodyPr/>
          <a:lstStyle/>
          <a:p>
            <a:r>
              <a:rPr lang="en-US" dirty="0"/>
              <a:t>Preparation </a:t>
            </a:r>
            <a:endParaRPr lang="en-GB" dirty="0"/>
          </a:p>
        </p:txBody>
      </p:sp>
      <p:sp>
        <p:nvSpPr>
          <p:cNvPr id="3" name="Text Placeholder 2">
            <a:extLst>
              <a:ext uri="{FF2B5EF4-FFF2-40B4-BE49-F238E27FC236}">
                <a16:creationId xmlns:a16="http://schemas.microsoft.com/office/drawing/2014/main" id="{57D45EBE-C98F-1E0F-225E-F5D3E4D0C71F}"/>
              </a:ext>
            </a:extLst>
          </p:cNvPr>
          <p:cNvSpPr>
            <a:spLocks noGrp="1"/>
          </p:cNvSpPr>
          <p:nvPr>
            <p:ph type="body" idx="1"/>
          </p:nvPr>
        </p:nvSpPr>
        <p:spPr/>
        <p:txBody>
          <a:bodyPr/>
          <a:lstStyle/>
          <a:p>
            <a:pPr marL="857250" indent="-514350">
              <a:buFont typeface="+mj-lt"/>
              <a:buAutoNum type="arabicPeriod"/>
            </a:pPr>
            <a:r>
              <a:rPr lang="en-US" sz="2400" b="1" dirty="0">
                <a:solidFill>
                  <a:srgbClr val="454545"/>
                </a:solidFill>
                <a:latin typeface="Oxygen" panose="02000503000000000000" pitchFamily="2" charset="0"/>
              </a:rPr>
              <a:t>Define the </a:t>
            </a:r>
            <a:r>
              <a:rPr lang="en-US" sz="2400" b="1" dirty="0" err="1">
                <a:solidFill>
                  <a:srgbClr val="454545"/>
                </a:solidFill>
                <a:latin typeface="Oxygen" panose="02000503000000000000" pitchFamily="2" charset="0"/>
              </a:rPr>
              <a:t>longterm</a:t>
            </a:r>
            <a:r>
              <a:rPr lang="en-US" sz="2400" b="1" dirty="0">
                <a:solidFill>
                  <a:srgbClr val="454545"/>
                </a:solidFill>
                <a:latin typeface="Oxygen" panose="02000503000000000000" pitchFamily="2" charset="0"/>
              </a:rPr>
              <a:t> vision </a:t>
            </a:r>
            <a:r>
              <a:rPr lang="en-US" sz="2400" dirty="0">
                <a:solidFill>
                  <a:srgbClr val="454545"/>
                </a:solidFill>
                <a:latin typeface="Oxygen" panose="02000503000000000000" pitchFamily="2" charset="0"/>
              </a:rPr>
              <a:t>–</a:t>
            </a:r>
            <a:r>
              <a:rPr lang="en-US" sz="2400" dirty="0">
                <a:latin typeface="Arial"/>
                <a:cs typeface="Arial"/>
                <a:sym typeface="Arial"/>
              </a:rPr>
              <a:t> The desired future state for CRVS that can specifically be achieved through the use of digital technologies. </a:t>
            </a:r>
          </a:p>
          <a:p>
            <a:pPr marL="857250" indent="-514350">
              <a:buFont typeface="+mj-lt"/>
              <a:buAutoNum type="arabicPeriod"/>
            </a:pPr>
            <a:endParaRPr lang="en-US" sz="2400" dirty="0">
              <a:latin typeface="Arial"/>
              <a:cs typeface="Arial"/>
              <a:sym typeface="Arial"/>
            </a:endParaRPr>
          </a:p>
          <a:p>
            <a:pPr marL="857250" indent="-514350">
              <a:buFont typeface="+mj-lt"/>
              <a:buAutoNum type="arabicPeriod"/>
            </a:pPr>
            <a:r>
              <a:rPr lang="en-US" sz="2400" b="1" dirty="0">
                <a:solidFill>
                  <a:srgbClr val="454545"/>
                </a:solidFill>
                <a:latin typeface="Oxygen" panose="02000503000000000000" pitchFamily="2" charset="0"/>
              </a:rPr>
              <a:t>Business case</a:t>
            </a:r>
            <a:r>
              <a:rPr lang="en-US" sz="2400" dirty="0">
                <a:solidFill>
                  <a:srgbClr val="454545"/>
                </a:solidFill>
                <a:latin typeface="Oxygen" panose="02000503000000000000" pitchFamily="2" charset="0"/>
              </a:rPr>
              <a:t> –</a:t>
            </a:r>
            <a:r>
              <a:rPr lang="en-US" sz="2400" b="1" dirty="0">
                <a:solidFill>
                  <a:srgbClr val="454545"/>
                </a:solidFill>
                <a:latin typeface="Oxygen" panose="02000503000000000000" pitchFamily="2" charset="0"/>
              </a:rPr>
              <a:t> </a:t>
            </a:r>
            <a:r>
              <a:rPr lang="en-US" sz="2400" dirty="0">
                <a:latin typeface="Arial"/>
                <a:cs typeface="Arial"/>
              </a:rPr>
              <a:t>How technology can be a cost-effective means to improve CRVS systems and processes. The document should be used to indicate the expected benefits of CRVS digitization.</a:t>
            </a:r>
            <a:endParaRPr lang="en-GB" sz="2400" dirty="0">
              <a:latin typeface="Arial"/>
              <a:cs typeface="Arial"/>
            </a:endParaRPr>
          </a:p>
        </p:txBody>
      </p:sp>
    </p:spTree>
    <p:extLst>
      <p:ext uri="{BB962C8B-B14F-4D97-AF65-F5344CB8AC3E}">
        <p14:creationId xmlns:p14="http://schemas.microsoft.com/office/powerpoint/2010/main" val="133443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7DDD-F8F7-BBA5-D93C-84DD76A2907C}"/>
              </a:ext>
            </a:extLst>
          </p:cNvPr>
          <p:cNvSpPr>
            <a:spLocks noGrp="1"/>
          </p:cNvSpPr>
          <p:nvPr>
            <p:ph type="title"/>
          </p:nvPr>
        </p:nvSpPr>
        <p:spPr/>
        <p:txBody>
          <a:bodyPr/>
          <a:lstStyle/>
          <a:p>
            <a:r>
              <a:rPr lang="en-US" dirty="0"/>
              <a:t>Analysis and design (8)</a:t>
            </a:r>
            <a:endParaRPr lang="en-GB" dirty="0"/>
          </a:p>
        </p:txBody>
      </p:sp>
      <p:sp>
        <p:nvSpPr>
          <p:cNvPr id="3" name="Text Placeholder 2">
            <a:extLst>
              <a:ext uri="{FF2B5EF4-FFF2-40B4-BE49-F238E27FC236}">
                <a16:creationId xmlns:a16="http://schemas.microsoft.com/office/drawing/2014/main" id="{B851E6E5-CC5C-89D1-3B33-F140B46CBE0C}"/>
              </a:ext>
            </a:extLst>
          </p:cNvPr>
          <p:cNvSpPr>
            <a:spLocks noGrp="1"/>
          </p:cNvSpPr>
          <p:nvPr>
            <p:ph type="body" idx="1"/>
          </p:nvPr>
        </p:nvSpPr>
        <p:spPr>
          <a:xfrm>
            <a:off x="223520" y="1417636"/>
            <a:ext cx="8666480" cy="5369244"/>
          </a:xfrm>
        </p:spPr>
        <p:txBody>
          <a:bodyPr/>
          <a:lstStyle/>
          <a:p>
            <a:pPr marL="857250" indent="-514350">
              <a:buFont typeface="+mj-lt"/>
              <a:buAutoNum type="arabicPeriod"/>
            </a:pPr>
            <a:r>
              <a:rPr lang="en-US" sz="2400" b="1" dirty="0">
                <a:latin typeface="Arial"/>
                <a:cs typeface="Arial"/>
              </a:rPr>
              <a:t>Initiate digitalisation project- </a:t>
            </a:r>
            <a:r>
              <a:rPr lang="en-US" sz="2400" dirty="0">
                <a:latin typeface="Arial"/>
                <a:cs typeface="Arial"/>
              </a:rPr>
              <a:t>a Project Initiation Document (PID) should be created, formally documenting the purpose, approach, standards and timelines of the analysis and design phase.</a:t>
            </a:r>
            <a:r>
              <a:rPr lang="en-US" sz="1400" b="0" i="0" dirty="0">
                <a:solidFill>
                  <a:srgbClr val="454545"/>
                </a:solidFill>
                <a:effectLst/>
                <a:latin typeface="Oxygen" panose="02000503000000000000" pitchFamily="2" charset="0"/>
              </a:rPr>
              <a:t> </a:t>
            </a:r>
          </a:p>
          <a:p>
            <a:pPr marL="857250" indent="-514350">
              <a:buFont typeface="+mj-lt"/>
              <a:buAutoNum type="arabicPeriod"/>
            </a:pPr>
            <a:endParaRPr lang="en-US" sz="2400" dirty="0">
              <a:latin typeface="Arial"/>
              <a:cs typeface="Arial"/>
            </a:endParaRPr>
          </a:p>
          <a:p>
            <a:pPr marL="857250" indent="-514350">
              <a:buFont typeface="+mj-lt"/>
              <a:buAutoNum type="arabicPeriod"/>
            </a:pPr>
            <a:r>
              <a:rPr lang="en-US" sz="2400" b="1" dirty="0">
                <a:latin typeface="Arial"/>
                <a:cs typeface="Arial"/>
              </a:rPr>
              <a:t>Define the business architecture</a:t>
            </a:r>
            <a:r>
              <a:rPr lang="en-US" sz="1400" b="1" dirty="0">
                <a:latin typeface="Arial"/>
                <a:cs typeface="Arial"/>
              </a:rPr>
              <a:t> </a:t>
            </a:r>
            <a:r>
              <a:rPr lang="en-US" sz="2400" b="1" dirty="0">
                <a:latin typeface="Arial"/>
                <a:cs typeface="Arial"/>
              </a:rPr>
              <a:t>- </a:t>
            </a:r>
            <a:r>
              <a:rPr lang="en-US" sz="2400" dirty="0">
                <a:latin typeface="Arial"/>
                <a:cs typeface="Arial"/>
              </a:rPr>
              <a:t>Business Architecture is to build a common understanding of the </a:t>
            </a:r>
            <a:r>
              <a:rPr lang="en-US" sz="2400" dirty="0" err="1">
                <a:latin typeface="Arial"/>
                <a:cs typeface="Arial"/>
              </a:rPr>
              <a:t>organisation’s</a:t>
            </a:r>
            <a:r>
              <a:rPr lang="en-US" sz="2400" dirty="0">
                <a:latin typeface="Arial"/>
                <a:cs typeface="Arial"/>
              </a:rPr>
              <a:t> purpose, functions and needs in order to guide and manage </a:t>
            </a:r>
            <a:r>
              <a:rPr lang="en-US" sz="2400" dirty="0" err="1">
                <a:latin typeface="Arial"/>
                <a:cs typeface="Arial"/>
              </a:rPr>
              <a:t>organisational</a:t>
            </a:r>
            <a:r>
              <a:rPr lang="en-US" sz="2400" dirty="0">
                <a:latin typeface="Arial"/>
                <a:cs typeface="Arial"/>
              </a:rPr>
              <a:t> activities and change.</a:t>
            </a:r>
          </a:p>
          <a:p>
            <a:pPr marL="857250" indent="-514350">
              <a:buFont typeface="+mj-lt"/>
              <a:buAutoNum type="arabicPeriod"/>
            </a:pPr>
            <a:endParaRPr lang="en-US" sz="2400" dirty="0">
              <a:latin typeface="Arial"/>
              <a:cs typeface="Arial"/>
            </a:endParaRPr>
          </a:p>
          <a:p>
            <a:pPr marL="857250" indent="-514350">
              <a:buFont typeface="+mj-lt"/>
              <a:buAutoNum type="arabicPeriod"/>
            </a:pPr>
            <a:r>
              <a:rPr lang="en-US" sz="2400" b="1" dirty="0">
                <a:latin typeface="Arial"/>
                <a:cs typeface="Arial"/>
              </a:rPr>
              <a:t>Conduct As –is assessment of CRVS Landscape- </a:t>
            </a:r>
            <a:r>
              <a:rPr lang="en-US" sz="2400" dirty="0">
                <a:latin typeface="Arial"/>
                <a:cs typeface="Arial"/>
              </a:rPr>
              <a:t>understand the strengths and weaknesses of the existing CRVS Landscape</a:t>
            </a:r>
          </a:p>
        </p:txBody>
      </p:sp>
    </p:spTree>
    <p:extLst>
      <p:ext uri="{BB962C8B-B14F-4D97-AF65-F5344CB8AC3E}">
        <p14:creationId xmlns:p14="http://schemas.microsoft.com/office/powerpoint/2010/main" val="240377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2EF7-401E-A6C6-5516-2B613866C428}"/>
              </a:ext>
            </a:extLst>
          </p:cNvPr>
          <p:cNvSpPr>
            <a:spLocks noGrp="1"/>
          </p:cNvSpPr>
          <p:nvPr>
            <p:ph type="title"/>
          </p:nvPr>
        </p:nvSpPr>
        <p:spPr/>
        <p:txBody>
          <a:bodyPr/>
          <a:lstStyle/>
          <a:p>
            <a:r>
              <a:rPr lang="en-US" dirty="0"/>
              <a:t>Analysis and design </a:t>
            </a:r>
            <a:endParaRPr lang="en-GB" dirty="0"/>
          </a:p>
        </p:txBody>
      </p:sp>
      <p:sp>
        <p:nvSpPr>
          <p:cNvPr id="3" name="Text Placeholder 2">
            <a:extLst>
              <a:ext uri="{FF2B5EF4-FFF2-40B4-BE49-F238E27FC236}">
                <a16:creationId xmlns:a16="http://schemas.microsoft.com/office/drawing/2014/main" id="{CE75A81B-F9DF-69CD-F295-C73DAFA9C386}"/>
              </a:ext>
            </a:extLst>
          </p:cNvPr>
          <p:cNvSpPr>
            <a:spLocks noGrp="1"/>
          </p:cNvSpPr>
          <p:nvPr>
            <p:ph type="body" idx="1"/>
          </p:nvPr>
        </p:nvSpPr>
        <p:spPr>
          <a:xfrm>
            <a:off x="355600" y="1600200"/>
            <a:ext cx="8331200" cy="4983163"/>
          </a:xfrm>
        </p:spPr>
        <p:txBody>
          <a:bodyPr/>
          <a:lstStyle/>
          <a:p>
            <a:pPr marL="857250" indent="-514350">
              <a:buFont typeface="+mj-lt"/>
              <a:buAutoNum type="arabicPeriod" startAt="4"/>
            </a:pPr>
            <a:r>
              <a:rPr lang="en-US" sz="2400" b="1" dirty="0">
                <a:latin typeface="Arial"/>
                <a:cs typeface="Arial"/>
              </a:rPr>
              <a:t>Identify CRVS digitalisation opportunities and limitations- </a:t>
            </a:r>
            <a:r>
              <a:rPr lang="en-US" sz="2400" dirty="0">
                <a:latin typeface="Arial"/>
                <a:cs typeface="Arial"/>
              </a:rPr>
              <a:t>understand what opportunities and limitations exist in-country to support a digital CRVS system</a:t>
            </a:r>
          </a:p>
          <a:p>
            <a:pPr marL="857250" indent="-514350">
              <a:buFont typeface="+mj-lt"/>
              <a:buAutoNum type="arabicPeriod" startAt="4"/>
            </a:pPr>
            <a:r>
              <a:rPr lang="en-US" sz="2400" b="1" dirty="0">
                <a:latin typeface="Arial"/>
                <a:cs typeface="Arial"/>
              </a:rPr>
              <a:t>Document targeted CRVS processes-</a:t>
            </a:r>
            <a:r>
              <a:rPr lang="en-US" b="0" i="0" dirty="0">
                <a:solidFill>
                  <a:srgbClr val="454545"/>
                </a:solidFill>
                <a:effectLst/>
                <a:latin typeface="Oxygen" panose="02000503000000000000" pitchFamily="2" charset="0"/>
              </a:rPr>
              <a:t> </a:t>
            </a:r>
            <a:r>
              <a:rPr lang="en-US" sz="2400" dirty="0">
                <a:latin typeface="Arial"/>
                <a:cs typeface="Arial"/>
              </a:rPr>
              <a:t>re-defined processes that respond directly to the weaknesses identified in the As-Is Assessment and the opportunities identified </a:t>
            </a:r>
          </a:p>
          <a:p>
            <a:pPr marL="857250" indent="-514350">
              <a:buFont typeface="+mj-lt"/>
              <a:buAutoNum type="arabicPeriod" startAt="4"/>
            </a:pPr>
            <a:endParaRPr lang="en-US" sz="2400" b="1" dirty="0">
              <a:latin typeface="Arial"/>
              <a:cs typeface="Arial"/>
            </a:endParaRPr>
          </a:p>
          <a:p>
            <a:pPr marL="857250" indent="-514350">
              <a:buFont typeface="+mj-lt"/>
              <a:buAutoNum type="arabicPeriod" startAt="4"/>
            </a:pPr>
            <a:r>
              <a:rPr lang="en-US" sz="2400" b="1" dirty="0">
                <a:latin typeface="Arial"/>
                <a:cs typeface="Arial"/>
              </a:rPr>
              <a:t>Define CRVS information requirements-</a:t>
            </a:r>
            <a:r>
              <a:rPr lang="en-US" sz="2400" dirty="0">
                <a:latin typeface="Arial"/>
                <a:cs typeface="Arial"/>
              </a:rPr>
              <a:t>what data is collected, stored and put to use within the existing CRVS system.</a:t>
            </a:r>
          </a:p>
        </p:txBody>
      </p:sp>
    </p:spTree>
    <p:extLst>
      <p:ext uri="{BB962C8B-B14F-4D97-AF65-F5344CB8AC3E}">
        <p14:creationId xmlns:p14="http://schemas.microsoft.com/office/powerpoint/2010/main" val="735267174"/>
      </p:ext>
    </p:extLst>
  </p:cSld>
  <p:clrMapOvr>
    <a:masterClrMapping/>
  </p:clrMapOvr>
</p:sld>
</file>

<file path=ppt/theme/theme1.xml><?xml version="1.0" encoding="utf-8"?>
<a:theme xmlns:a="http://schemas.openxmlformats.org/drawingml/2006/main" name="Count_Every_Child_PPT_TEMPLATE_DRAFT_ENG_Sept2012">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5910</TotalTime>
  <Words>1063</Words>
  <Application>Microsoft Office PowerPoint</Application>
  <PresentationFormat>On-screen Show (4:3)</PresentationFormat>
  <Paragraphs>111</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Noto Sans Symbols</vt:lpstr>
      <vt:lpstr>Wingdings</vt:lpstr>
      <vt:lpstr>Oxygen</vt:lpstr>
      <vt:lpstr>Calibri</vt:lpstr>
      <vt:lpstr>Arial</vt:lpstr>
      <vt:lpstr>Count_Every_Child_PPT_TEMPLATE_DRAFT_ENG_Sept2012</vt:lpstr>
      <vt:lpstr>CRVS Digitisation Guidebook      </vt:lpstr>
      <vt:lpstr>What is the CRVS Digitalisation guidebook?</vt:lpstr>
      <vt:lpstr>What is the CRVS Digitisation Guidebook?</vt:lpstr>
      <vt:lpstr>Guidebook Principles</vt:lpstr>
      <vt:lpstr>PowerPoint Presentation</vt:lpstr>
      <vt:lpstr>PowerPoint Presentation</vt:lpstr>
      <vt:lpstr>Preparation </vt:lpstr>
      <vt:lpstr>Analysis and design (8)</vt:lpstr>
      <vt:lpstr>Analysis and design </vt:lpstr>
      <vt:lpstr>Analysis and design </vt:lpstr>
      <vt:lpstr>PowerPoint Presentation</vt:lpstr>
      <vt:lpstr>World Bank 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CRVS Digitisation Guidebook  Training Module 1-4</dc:title>
  <dc:creator>Annina Wersun</dc:creator>
  <cp:lastModifiedBy>Gloria Mathenge</cp:lastModifiedBy>
  <cp:revision>39</cp:revision>
  <dcterms:modified xsi:type="dcterms:W3CDTF">2024-02-05T18:15:11Z</dcterms:modified>
</cp:coreProperties>
</file>