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7"/>
  </p:notesMasterIdLst>
  <p:sldIdLst>
    <p:sldId id="380" r:id="rId5"/>
    <p:sldId id="3680" r:id="rId6"/>
    <p:sldId id="1886" r:id="rId7"/>
    <p:sldId id="3682" r:id="rId8"/>
    <p:sldId id="259" r:id="rId9"/>
    <p:sldId id="3685" r:id="rId10"/>
    <p:sldId id="3686" r:id="rId11"/>
    <p:sldId id="3687" r:id="rId12"/>
    <p:sldId id="3683" r:id="rId13"/>
    <p:sldId id="3684" r:id="rId14"/>
    <p:sldId id="3689" r:id="rId15"/>
    <p:sldId id="383" r:id="rId16"/>
  </p:sldIdLst>
  <p:sldSz cx="12192000" cy="6858000"/>
  <p:notesSz cx="6742113" cy="9875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C556673-F842-9E27-9CC1-4D315327DE73}" name="James Mwanza" initials="JM" userId="James Mwanza" providerId="None"/>
  <p188:author id="{1D251ACF-7309-6E00-727C-D6A7D660CE0F}" name="Cecilie Modvar" initials="CM" userId="S::cmodvar@unicef.org::832bc36d-d78d-47e7-bd8d-90411a47291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C55843-AE4B-45CB-92CD-33035D17FBFC}" v="6" dt="2024-04-17T16:56:45.833"/>
    <p1510:client id="{89A3A9E5-4A3A-4485-9FF2-3B2D039809AD}" v="6" dt="2024-04-17T16:51:48.4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44" autoAdjust="0"/>
    <p:restoredTop sz="91320" autoAdjust="0"/>
  </p:normalViewPr>
  <p:slideViewPr>
    <p:cSldViewPr snapToGrid="0">
      <p:cViewPr varScale="1">
        <p:scale>
          <a:sx n="58" d="100"/>
          <a:sy n="58" d="100"/>
        </p:scale>
        <p:origin x="800"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oleObject" Target="file:///C:\Users\npetrowski\Desktop\UNICEF\Data%20requests\BR%20current%20levels%20and%20disparities%20working%20file_updated%20July%202020%20for%20AU%20chart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npetrowski\Desktop\UNICEF\Data%20requests\BR%20working%20file_updated%20July%202020%20for%20AU%20chart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60918609749437"/>
          <c:y val="5.4683345599666859E-2"/>
          <c:w val="0.84670134895706051"/>
          <c:h val="0.91406902834338066"/>
        </c:manualLayout>
      </c:layout>
      <c:barChart>
        <c:barDir val="bar"/>
        <c:grouping val="clustered"/>
        <c:varyColors val="0"/>
        <c:ser>
          <c:idx val="0"/>
          <c:order val="0"/>
          <c:spPr>
            <a:solidFill>
              <a:srgbClr val="F0DC33"/>
            </a:solidFill>
            <a:ln>
              <a:noFill/>
            </a:ln>
            <a:effectLst/>
          </c:spPr>
          <c:invertIfNegative val="0"/>
          <c:dPt>
            <c:idx val="0"/>
            <c:invertIfNegative val="0"/>
            <c:bubble3D val="0"/>
            <c:spPr>
              <a:solidFill>
                <a:srgbClr val="1F5163"/>
              </a:solidFill>
              <a:ln>
                <a:noFill/>
              </a:ln>
              <a:effectLst/>
            </c:spPr>
            <c:extLst>
              <c:ext xmlns:c16="http://schemas.microsoft.com/office/drawing/2014/chart" uri="{C3380CC4-5D6E-409C-BE32-E72D297353CC}">
                <c16:uniqueId val="{00000000-A38A-4A64-88E0-370DF03F6B19}"/>
              </c:ext>
            </c:extLst>
          </c:dPt>
          <c:dLbls>
            <c:dLbl>
              <c:idx val="0"/>
              <c:tx>
                <c:rich>
                  <a:bodyPr/>
                  <a:lstStyle/>
                  <a:p>
                    <a:r>
                      <a:rPr lang="en-US" dirty="0"/>
                      <a:t>91 million</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A38A-4A64-88E0-370DF03F6B19}"/>
                </c:ext>
              </c:extLst>
            </c:dLbl>
            <c:dLbl>
              <c:idx val="2"/>
              <c:tx>
                <c:rich>
                  <a:bodyPr/>
                  <a:lstStyle/>
                  <a:p>
                    <a:r>
                      <a:rPr lang="en-US" dirty="0"/>
                      <a:t>619,000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A38A-4A64-88E0-370DF03F6B19}"/>
                </c:ext>
              </c:extLst>
            </c:dLbl>
            <c:dLbl>
              <c:idx val="3"/>
              <c:tx>
                <c:rich>
                  <a:bodyPr/>
                  <a:lstStyle/>
                  <a:p>
                    <a:r>
                      <a:rPr lang="en-US" dirty="0"/>
                      <a:t>12 million</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A38A-4A64-88E0-370DF03F6B19}"/>
                </c:ext>
              </c:extLst>
            </c:dLbl>
            <c:dLbl>
              <c:idx val="4"/>
              <c:tx>
                <c:rich>
                  <a:bodyPr/>
                  <a:lstStyle/>
                  <a:p>
                    <a:r>
                      <a:rPr lang="en-US" dirty="0"/>
                      <a:t>15 million</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A38A-4A64-88E0-370DF03F6B19}"/>
                </c:ext>
              </c:extLst>
            </c:dLbl>
            <c:dLbl>
              <c:idx val="5"/>
              <c:tx>
                <c:rich>
                  <a:bodyPr/>
                  <a:lstStyle/>
                  <a:p>
                    <a:r>
                      <a:rPr lang="en-US" dirty="0"/>
                      <a:t>23 million</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A38A-4A64-88E0-370DF03F6B19}"/>
                </c:ext>
              </c:extLst>
            </c:dLbl>
            <c:dLbl>
              <c:idx val="6"/>
              <c:tx>
                <c:rich>
                  <a:bodyPr/>
                  <a:lstStyle/>
                  <a:p>
                    <a:r>
                      <a:rPr lang="en-US" dirty="0"/>
                      <a:t>40 million</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A38A-4A64-88E0-370DF03F6B19}"/>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charts!$A$17:$A$23</c:f>
              <c:strCache>
                <c:ptCount val="7"/>
                <c:pt idx="0">
                  <c:v>Africa</c:v>
                </c:pt>
                <c:pt idx="2">
                  <c:v>Northern Africa </c:v>
                </c:pt>
                <c:pt idx="3">
                  <c:v>Southern Africa</c:v>
                </c:pt>
                <c:pt idx="4">
                  <c:v>Central Africa</c:v>
                </c:pt>
                <c:pt idx="5">
                  <c:v>Western Africa</c:v>
                </c:pt>
                <c:pt idx="6">
                  <c:v>Eastern Africa</c:v>
                </c:pt>
              </c:strCache>
            </c:strRef>
          </c:cat>
          <c:val>
            <c:numRef>
              <c:f>charts!$B$17:$B$23</c:f>
              <c:numCache>
                <c:formatCode>General</c:formatCode>
                <c:ptCount val="7"/>
                <c:pt idx="0" formatCode="0">
                  <c:v>95796.922631839843</c:v>
                </c:pt>
                <c:pt idx="2" formatCode="0">
                  <c:v>475.76440919214912</c:v>
                </c:pt>
                <c:pt idx="3" formatCode="0">
                  <c:v>13805.847416999999</c:v>
                </c:pt>
                <c:pt idx="4" formatCode="0">
                  <c:v>16368.640294999999</c:v>
                </c:pt>
                <c:pt idx="5" formatCode="0">
                  <c:v>27489.431478999999</c:v>
                </c:pt>
                <c:pt idx="6" formatCode="0">
                  <c:v>37657.239031647703</c:v>
                </c:pt>
              </c:numCache>
            </c:numRef>
          </c:val>
          <c:extLst>
            <c:ext xmlns:c16="http://schemas.microsoft.com/office/drawing/2014/chart" uri="{C3380CC4-5D6E-409C-BE32-E72D297353CC}">
              <c16:uniqueId val="{00000006-A38A-4A64-88E0-370DF03F6B19}"/>
            </c:ext>
          </c:extLst>
        </c:ser>
        <c:dLbls>
          <c:showLegendKey val="0"/>
          <c:showVal val="0"/>
          <c:showCatName val="0"/>
          <c:showSerName val="0"/>
          <c:showPercent val="0"/>
          <c:showBubbleSize val="0"/>
        </c:dLbls>
        <c:gapWidth val="182"/>
        <c:axId val="768668592"/>
        <c:axId val="815495232"/>
      </c:barChart>
      <c:catAx>
        <c:axId val="7686685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15495232"/>
        <c:crosses val="autoZero"/>
        <c:auto val="1"/>
        <c:lblAlgn val="ctr"/>
        <c:lblOffset val="100"/>
        <c:noMultiLvlLbl val="0"/>
      </c:catAx>
      <c:valAx>
        <c:axId val="815495232"/>
        <c:scaling>
          <c:orientation val="minMax"/>
          <c:max val="140000"/>
        </c:scaling>
        <c:delete val="1"/>
        <c:axPos val="b"/>
        <c:numFmt formatCode="0" sourceLinked="1"/>
        <c:majorTickMark val="out"/>
        <c:minorTickMark val="none"/>
        <c:tickLblPos val="nextTo"/>
        <c:crossAx val="7686685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48037584675997"/>
          <c:y val="2.9970875282666162E-2"/>
          <c:w val="0.59728423542156139"/>
          <c:h val="0.78767580828453376"/>
        </c:manualLayout>
      </c:layout>
      <c:doughnutChart>
        <c:varyColors val="1"/>
        <c:ser>
          <c:idx val="0"/>
          <c:order val="0"/>
          <c:dPt>
            <c:idx val="0"/>
            <c:bubble3D val="0"/>
            <c:spPr>
              <a:solidFill>
                <a:srgbClr val="0B7590"/>
              </a:solidFill>
              <a:ln w="19050">
                <a:solidFill>
                  <a:schemeClr val="lt1"/>
                </a:solidFill>
              </a:ln>
              <a:effectLst/>
            </c:spPr>
            <c:extLst>
              <c:ext xmlns:c16="http://schemas.microsoft.com/office/drawing/2014/chart" uri="{C3380CC4-5D6E-409C-BE32-E72D297353CC}">
                <c16:uniqueId val="{00000001-EBF2-42B2-8C26-FF50AB455026}"/>
              </c:ext>
            </c:extLst>
          </c:dPt>
          <c:dPt>
            <c:idx val="1"/>
            <c:bubble3D val="0"/>
            <c:spPr>
              <a:solidFill>
                <a:srgbClr val="F0DC33"/>
              </a:solidFill>
              <a:ln w="19050">
                <a:solidFill>
                  <a:schemeClr val="lt1"/>
                </a:solidFill>
              </a:ln>
              <a:effectLst/>
            </c:spPr>
            <c:extLst>
              <c:ext xmlns:c16="http://schemas.microsoft.com/office/drawing/2014/chart" uri="{C3380CC4-5D6E-409C-BE32-E72D297353CC}">
                <c16:uniqueId val="{00000003-EBF2-42B2-8C26-FF50AB455026}"/>
              </c:ext>
            </c:extLst>
          </c:dPt>
          <c:dPt>
            <c:idx val="2"/>
            <c:bubble3D val="0"/>
            <c:spPr>
              <a:solidFill>
                <a:srgbClr val="A8B1B6"/>
              </a:solidFill>
              <a:ln w="19050">
                <a:solidFill>
                  <a:schemeClr val="lt1"/>
                </a:solidFill>
              </a:ln>
              <a:effectLst/>
            </c:spPr>
            <c:extLst>
              <c:ext xmlns:c16="http://schemas.microsoft.com/office/drawing/2014/chart" uri="{C3380CC4-5D6E-409C-BE32-E72D297353CC}">
                <c16:uniqueId val="{00000005-EBF2-42B2-8C26-FF50AB455026}"/>
              </c:ext>
            </c:extLst>
          </c:dPt>
          <c:dLbls>
            <c:dLbl>
              <c:idx val="0"/>
              <c:layout>
                <c:manualLayout>
                  <c:x val="0.10385130877180858"/>
                  <c:y val="8.4034301875663256E-2"/>
                </c:manualLayout>
              </c:layout>
              <c:tx>
                <c:rich>
                  <a:bodyPr/>
                  <a:lstStyle/>
                  <a:p>
                    <a:r>
                      <a:rPr lang="en-US" dirty="0"/>
                      <a:t>56%</a:t>
                    </a:r>
                  </a:p>
                </c:rich>
              </c:tx>
              <c:showLegendKey val="0"/>
              <c:showVal val="1"/>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EBF2-42B2-8C26-FF50AB455026}"/>
                </c:ext>
              </c:extLst>
            </c:dLbl>
            <c:dLbl>
              <c:idx val="1"/>
              <c:layout>
                <c:manualLayout>
                  <c:x val="-0.10385130877180858"/>
                  <c:y val="4.0016334226506314E-2"/>
                </c:manualLayout>
              </c:layout>
              <c:tx>
                <c:rich>
                  <a:bodyPr/>
                  <a:lstStyle/>
                  <a:p>
                    <a:r>
                      <a:rPr lang="en-US" dirty="0"/>
                      <a:t>32%</a:t>
                    </a:r>
                  </a:p>
                </c:rich>
              </c:tx>
              <c:showLegendKey val="0"/>
              <c:showVal val="1"/>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EBF2-42B2-8C26-FF50AB455026}"/>
                </c:ext>
              </c:extLst>
            </c:dLbl>
            <c:dLbl>
              <c:idx val="2"/>
              <c:layout>
                <c:manualLayout>
                  <c:x val="-7.8725992133467801E-2"/>
                  <c:y val="-8.6034961042365632E-2"/>
                </c:manualLayout>
              </c:layout>
              <c:tx>
                <c:rich>
                  <a:bodyPr/>
                  <a:lstStyle/>
                  <a:p>
                    <a:r>
                      <a:rPr lang="en-US" dirty="0"/>
                      <a:t>12 %</a:t>
                    </a:r>
                  </a:p>
                </c:rich>
              </c:tx>
              <c:showLegendKey val="0"/>
              <c:showVal val="1"/>
              <c:showCatName val="0"/>
              <c:showSerName val="0"/>
              <c:showPercent val="1"/>
              <c:showBubbleSize val="0"/>
              <c:extLst>
                <c:ext xmlns:c15="http://schemas.microsoft.com/office/drawing/2012/chart" uri="{CE6537A1-D6FC-4f65-9D91-7224C49458BB}">
                  <c15:layout>
                    <c:manualLayout>
                      <c:w val="0.22301231048191278"/>
                      <c:h val="5.6423031259373896E-2"/>
                    </c:manualLayout>
                  </c15:layout>
                  <c15:showDataLabelsRange val="0"/>
                </c:ext>
                <c:ext xmlns:c16="http://schemas.microsoft.com/office/drawing/2014/chart" uri="{C3380CC4-5D6E-409C-BE32-E72D297353CC}">
                  <c16:uniqueId val="{00000005-EBF2-42B2-8C26-FF50AB455026}"/>
                </c:ext>
              </c:extLst>
            </c:dLbl>
            <c:spPr>
              <a:noFill/>
              <a:ln>
                <a:noFill/>
              </a:ln>
              <a:effectLst/>
            </c:spPr>
            <c:txPr>
              <a:bodyPr rot="0" spcFirstLastPara="1" vertOverflow="ellipsis" vert="horz" wrap="square" anchor="ctr" anchorCtr="1"/>
              <a:lstStyle/>
              <a:p>
                <a:pPr>
                  <a:defRPr lang="en-US" sz="1400" b="0" i="0" u="none" strike="noStrike" kern="1200" baseline="0">
                    <a:solidFill>
                      <a:schemeClr val="tx1"/>
                    </a:solidFill>
                    <a:latin typeface="Arial" panose="020B0604020202020204" pitchFamily="34" charset="0"/>
                    <a:ea typeface="+mj-ea"/>
                    <a:cs typeface="Arial" panose="020B0604020202020204" pitchFamily="34" charset="0"/>
                  </a:defRPr>
                </a:pPr>
                <a:endParaRPr lang="en-US"/>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charts!$A$3:$A$5</c:f>
              <c:strCache>
                <c:ptCount val="3"/>
                <c:pt idx="0">
                  <c:v>Africa</c:v>
                </c:pt>
                <c:pt idx="1">
                  <c:v>South Asia</c:v>
                </c:pt>
                <c:pt idx="2">
                  <c:v>Rest of the world</c:v>
                </c:pt>
              </c:strCache>
            </c:strRef>
          </c:cat>
          <c:val>
            <c:numRef>
              <c:f>charts!$C$3:$C$5</c:f>
              <c:numCache>
                <c:formatCode>0</c:formatCode>
                <c:ptCount val="3"/>
                <c:pt idx="0">
                  <c:v>56.896611423124469</c:v>
                </c:pt>
                <c:pt idx="1">
                  <c:v>30.266344582216583</c:v>
                </c:pt>
                <c:pt idx="2">
                  <c:v>12.83704399465895</c:v>
                </c:pt>
              </c:numCache>
            </c:numRef>
          </c:val>
          <c:extLst>
            <c:ext xmlns:c16="http://schemas.microsoft.com/office/drawing/2014/chart" uri="{C3380CC4-5D6E-409C-BE32-E72D297353CC}">
              <c16:uniqueId val="{00000006-EBF2-42B2-8C26-FF50AB455026}"/>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rtl="0">
            <a:defRPr lang="en-US" sz="1400" b="0" i="0" u="none" strike="noStrike" kern="1200" baseline="0">
              <a:solidFill>
                <a:schemeClr val="tx1"/>
              </a:solidFill>
              <a:latin typeface="Arial" panose="020B0604020202020204" pitchFamily="34" charset="0"/>
              <a:ea typeface="+mj-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marL="0" algn="l" defTabSz="822960" rtl="0" eaLnBrk="1" latinLnBrk="0" hangingPunct="1">
        <a:lnSpc>
          <a:spcPct val="90000"/>
        </a:lnSpc>
        <a:spcBef>
          <a:spcPct val="0"/>
        </a:spcBef>
        <a:buNone/>
        <a:defRPr lang="en-US" sz="2000" kern="1200">
          <a:solidFill>
            <a:srgbClr val="3A7F9A"/>
          </a:solidFill>
          <a:latin typeface="Arial" panose="020B0604020202020204" pitchFamily="34" charset="0"/>
          <a:ea typeface="+mj-ea"/>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15T13:11:30.58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1582" cy="49550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8971" y="0"/>
            <a:ext cx="2921582" cy="495507"/>
          </a:xfrm>
          <a:prstGeom prst="rect">
            <a:avLst/>
          </a:prstGeom>
        </p:spPr>
        <p:txBody>
          <a:bodyPr vert="horz" lIns="91440" tIns="45720" rIns="91440" bIns="45720" rtlCol="0"/>
          <a:lstStyle>
            <a:lvl1pPr algn="r">
              <a:defRPr sz="1200"/>
            </a:lvl1pPr>
          </a:lstStyle>
          <a:p>
            <a:fld id="{E77DB045-E0D5-4F76-8D75-1B1420A7B86B}" type="datetimeFigureOut">
              <a:rPr lang="en-US" smtClean="0"/>
              <a:t>4/18/2024</a:t>
            </a:fld>
            <a:endParaRPr lang="en-US"/>
          </a:p>
        </p:txBody>
      </p:sp>
      <p:sp>
        <p:nvSpPr>
          <p:cNvPr id="4" name="Slide Image Placeholder 3"/>
          <p:cNvSpPr>
            <a:spLocks noGrp="1" noRot="1" noChangeAspect="1"/>
          </p:cNvSpPr>
          <p:nvPr>
            <p:ph type="sldImg" idx="2"/>
          </p:nvPr>
        </p:nvSpPr>
        <p:spPr>
          <a:xfrm>
            <a:off x="409575" y="1235075"/>
            <a:ext cx="5922963" cy="33321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4212" y="4752747"/>
            <a:ext cx="5393690" cy="388861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80333"/>
            <a:ext cx="2921582" cy="49550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8971" y="9380333"/>
            <a:ext cx="2921582" cy="495506"/>
          </a:xfrm>
          <a:prstGeom prst="rect">
            <a:avLst/>
          </a:prstGeom>
        </p:spPr>
        <p:txBody>
          <a:bodyPr vert="horz" lIns="91440" tIns="45720" rIns="91440" bIns="45720" rtlCol="0" anchor="b"/>
          <a:lstStyle>
            <a:lvl1pPr algn="r">
              <a:defRPr sz="1200"/>
            </a:lvl1pPr>
          </a:lstStyle>
          <a:p>
            <a:fld id="{BB32DBDF-DABC-46E0-89F8-F735D360C2E5}" type="slidenum">
              <a:rPr lang="en-US" smtClean="0"/>
              <a:t>‹#›</a:t>
            </a:fld>
            <a:endParaRPr lang="en-US"/>
          </a:p>
        </p:txBody>
      </p:sp>
    </p:spTree>
    <p:extLst>
      <p:ext uri="{BB962C8B-B14F-4D97-AF65-F5344CB8AC3E}">
        <p14:creationId xmlns:p14="http://schemas.microsoft.com/office/powerpoint/2010/main" val="367142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B32DBDF-DABC-46E0-89F8-F735D360C2E5}" type="slidenum">
              <a:rPr lang="en-US" smtClean="0"/>
              <a:t>1</a:t>
            </a:fld>
            <a:endParaRPr lang="en-US"/>
          </a:p>
        </p:txBody>
      </p:sp>
    </p:spTree>
    <p:extLst>
      <p:ext uri="{BB962C8B-B14F-4D97-AF65-F5344CB8AC3E}">
        <p14:creationId xmlns:p14="http://schemas.microsoft.com/office/powerpoint/2010/main" val="2300497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Eastern: </a:t>
            </a:r>
          </a:p>
          <a:p>
            <a:r>
              <a:rPr lang="en-US" dirty="0"/>
              <a:t>Southern:</a:t>
            </a:r>
          </a:p>
        </p:txBody>
      </p:sp>
      <p:sp>
        <p:nvSpPr>
          <p:cNvPr id="4" name="Slide Number Placeholder 3"/>
          <p:cNvSpPr>
            <a:spLocks noGrp="1"/>
          </p:cNvSpPr>
          <p:nvPr>
            <p:ph type="sldNum" sz="quarter" idx="5"/>
          </p:nvPr>
        </p:nvSpPr>
        <p:spPr/>
        <p:txBody>
          <a:bodyPr/>
          <a:lstStyle/>
          <a:p>
            <a:fld id="{A714D190-9140-4F8E-B682-36B95C9E92FE}" type="slidenum">
              <a:rPr lang="en-US" smtClean="0"/>
              <a:t>2</a:t>
            </a:fld>
            <a:endParaRPr lang="en-US"/>
          </a:p>
        </p:txBody>
      </p:sp>
    </p:spTree>
    <p:extLst>
      <p:ext uri="{BB962C8B-B14F-4D97-AF65-F5344CB8AC3E}">
        <p14:creationId xmlns:p14="http://schemas.microsoft.com/office/powerpoint/2010/main" val="911660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179" indent="-291179" fontAlgn="ctr">
              <a:buFont typeface="Arial" panose="020B0604020202020204" pitchFamily="34" charset="0"/>
              <a:buChar char="•"/>
            </a:pPr>
            <a:r>
              <a:rPr lang="en-US" sz="1800" dirty="0">
                <a:latin typeface="Calibri" panose="020F0502020204030204" pitchFamily="34" charset="0"/>
              </a:rPr>
              <a:t>Globally, the births of </a:t>
            </a:r>
            <a:r>
              <a:rPr lang="en-US" sz="1800" b="1" dirty="0">
                <a:latin typeface="Calibri" panose="020F0502020204030204" pitchFamily="34" charset="0"/>
              </a:rPr>
              <a:t>one in four</a:t>
            </a:r>
            <a:r>
              <a:rPr lang="en-US" sz="1800" dirty="0">
                <a:latin typeface="Calibri" panose="020F0502020204030204" pitchFamily="34" charset="0"/>
              </a:rPr>
              <a:t> children under 5 have never been officially recorded (164 million). </a:t>
            </a:r>
            <a:r>
              <a:rPr lang="en-US" sz="1800" b="1" dirty="0">
                <a:latin typeface="Calibri" panose="020F0502020204030204" pitchFamily="34" charset="0"/>
              </a:rPr>
              <a:t>More than half </a:t>
            </a:r>
            <a:r>
              <a:rPr lang="en-US" sz="1800" dirty="0">
                <a:latin typeface="Calibri" panose="020F0502020204030204" pitchFamily="34" charset="0"/>
              </a:rPr>
              <a:t>(around 91 million) live in </a:t>
            </a:r>
            <a:r>
              <a:rPr lang="en-US" sz="1800" b="1" dirty="0">
                <a:latin typeface="Calibri" panose="020F0502020204030204" pitchFamily="34" charset="0"/>
              </a:rPr>
              <a:t>Africa</a:t>
            </a:r>
            <a:r>
              <a:rPr lang="en-US" sz="1800" dirty="0">
                <a:latin typeface="Calibri" panose="020F0502020204030204" pitchFamily="34" charset="0"/>
              </a:rPr>
              <a:t>. 20 countries in the continent are on track to achieve universal birth registration by 2030 while </a:t>
            </a:r>
            <a:r>
              <a:rPr lang="en-US" sz="1800" b="1" dirty="0">
                <a:latin typeface="Calibri" panose="020F0502020204030204" pitchFamily="34" charset="0"/>
              </a:rPr>
              <a:t>23 countries </a:t>
            </a:r>
            <a:r>
              <a:rPr lang="en-US" sz="1800" dirty="0">
                <a:latin typeface="Calibri" panose="020F0502020204030204" pitchFamily="34" charset="0"/>
              </a:rPr>
              <a:t>will need to accelerate progress.  </a:t>
            </a:r>
          </a:p>
          <a:p>
            <a:pPr fontAlgn="ctr"/>
            <a:endParaRPr lang="en-US" sz="1800" dirty="0">
              <a:latin typeface="Calibri" panose="020F0502020204030204" pitchFamily="34" charset="0"/>
            </a:endParaRPr>
          </a:p>
          <a:p>
            <a:pPr marL="291179" indent="-291179" fontAlgn="ctr">
              <a:buFont typeface="Arial" panose="020B0604020202020204" pitchFamily="34" charset="0"/>
              <a:buChar char="•"/>
            </a:pPr>
            <a:r>
              <a:rPr lang="en-US" sz="1800" dirty="0">
                <a:latin typeface="Calibri" panose="020F0502020204030204" pitchFamily="34" charset="0"/>
              </a:rPr>
              <a:t>We understand that this is a lagging indicator, mostly relying on national HH surveys, with some data going back quite a few years. Nevertheless, one thing is clear: that the world will not achieve SDG 16.9.1 unless we make progress in these regions. </a:t>
            </a:r>
          </a:p>
          <a:p>
            <a:pPr marL="291179" indent="-291179">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13A49EF1-19BC-44D9-874C-9A06A9C2393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461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Eastern: </a:t>
            </a:r>
          </a:p>
          <a:p>
            <a:r>
              <a:rPr lang="en-US" dirty="0"/>
              <a:t>Southern:</a:t>
            </a:r>
          </a:p>
        </p:txBody>
      </p:sp>
      <p:sp>
        <p:nvSpPr>
          <p:cNvPr id="4" name="Slide Number Placeholder 3"/>
          <p:cNvSpPr>
            <a:spLocks noGrp="1"/>
          </p:cNvSpPr>
          <p:nvPr>
            <p:ph type="sldNum" sz="quarter" idx="5"/>
          </p:nvPr>
        </p:nvSpPr>
        <p:spPr/>
        <p:txBody>
          <a:bodyPr/>
          <a:lstStyle/>
          <a:p>
            <a:fld id="{A714D190-9140-4F8E-B682-36B95C9E92FE}" type="slidenum">
              <a:rPr lang="en-US" smtClean="0"/>
              <a:t>4</a:t>
            </a:fld>
            <a:endParaRPr lang="en-US"/>
          </a:p>
        </p:txBody>
      </p:sp>
    </p:spTree>
    <p:extLst>
      <p:ext uri="{BB962C8B-B14F-4D97-AF65-F5344CB8AC3E}">
        <p14:creationId xmlns:p14="http://schemas.microsoft.com/office/powerpoint/2010/main" val="3619029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Eastern: </a:t>
            </a:r>
          </a:p>
          <a:p>
            <a:r>
              <a:rPr lang="en-US" dirty="0"/>
              <a:t>Southern:</a:t>
            </a:r>
          </a:p>
        </p:txBody>
      </p:sp>
      <p:sp>
        <p:nvSpPr>
          <p:cNvPr id="4" name="Slide Number Placeholder 3"/>
          <p:cNvSpPr>
            <a:spLocks noGrp="1"/>
          </p:cNvSpPr>
          <p:nvPr>
            <p:ph type="sldNum" sz="quarter" idx="5"/>
          </p:nvPr>
        </p:nvSpPr>
        <p:spPr/>
        <p:txBody>
          <a:bodyPr/>
          <a:lstStyle/>
          <a:p>
            <a:fld id="{A714D190-9140-4F8E-B682-36B95C9E92FE}" type="slidenum">
              <a:rPr lang="en-US" smtClean="0"/>
              <a:t>5</a:t>
            </a:fld>
            <a:endParaRPr lang="en-US"/>
          </a:p>
        </p:txBody>
      </p:sp>
    </p:spTree>
    <p:extLst>
      <p:ext uri="{BB962C8B-B14F-4D97-AF65-F5344CB8AC3E}">
        <p14:creationId xmlns:p14="http://schemas.microsoft.com/office/powerpoint/2010/main" val="142304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Eastern: </a:t>
            </a:r>
          </a:p>
          <a:p>
            <a:r>
              <a:rPr lang="en-US" dirty="0"/>
              <a:t>Southern:</a:t>
            </a:r>
          </a:p>
        </p:txBody>
      </p:sp>
      <p:sp>
        <p:nvSpPr>
          <p:cNvPr id="4" name="Slide Number Placeholder 3"/>
          <p:cNvSpPr>
            <a:spLocks noGrp="1"/>
          </p:cNvSpPr>
          <p:nvPr>
            <p:ph type="sldNum" sz="quarter" idx="5"/>
          </p:nvPr>
        </p:nvSpPr>
        <p:spPr/>
        <p:txBody>
          <a:bodyPr/>
          <a:lstStyle/>
          <a:p>
            <a:fld id="{A714D190-9140-4F8E-B682-36B95C9E92FE}" type="slidenum">
              <a:rPr lang="en-US" smtClean="0"/>
              <a:t>9</a:t>
            </a:fld>
            <a:endParaRPr lang="en-US"/>
          </a:p>
        </p:txBody>
      </p:sp>
    </p:spTree>
    <p:extLst>
      <p:ext uri="{BB962C8B-B14F-4D97-AF65-F5344CB8AC3E}">
        <p14:creationId xmlns:p14="http://schemas.microsoft.com/office/powerpoint/2010/main" val="1602757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A714D190-9140-4F8E-B682-36B95C9E92FE}" type="slidenum">
              <a:rPr lang="en-US" smtClean="0"/>
              <a:t>10</a:t>
            </a:fld>
            <a:endParaRPr lang="en-US"/>
          </a:p>
        </p:txBody>
      </p:sp>
    </p:spTree>
    <p:extLst>
      <p:ext uri="{BB962C8B-B14F-4D97-AF65-F5344CB8AC3E}">
        <p14:creationId xmlns:p14="http://schemas.microsoft.com/office/powerpoint/2010/main" val="2628017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A714D190-9140-4F8E-B682-36B95C9E92FE}" type="slidenum">
              <a:rPr lang="en-US" smtClean="0"/>
              <a:t>11</a:t>
            </a:fld>
            <a:endParaRPr lang="en-US"/>
          </a:p>
        </p:txBody>
      </p:sp>
    </p:spTree>
    <p:extLst>
      <p:ext uri="{BB962C8B-B14F-4D97-AF65-F5344CB8AC3E}">
        <p14:creationId xmlns:p14="http://schemas.microsoft.com/office/powerpoint/2010/main" val="2336846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2896C62-C2E3-40CE-BFD4-0FE416C82343}" type="datetimeFigureOut">
              <a:rPr lang="en-US" smtClean="0"/>
              <a:t>4/18/2024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975DA1-D75A-4B7A-8C0A-943C0366E8CA}" type="slidenum">
              <a:rPr lang="en-US" smtClean="0"/>
              <a:t>‹#›</a:t>
            </a:fld>
            <a:endParaRPr lang="en-US" dirty="0"/>
          </a:p>
        </p:txBody>
      </p:sp>
    </p:spTree>
    <p:extLst>
      <p:ext uri="{BB962C8B-B14F-4D97-AF65-F5344CB8AC3E}">
        <p14:creationId xmlns:p14="http://schemas.microsoft.com/office/powerpoint/2010/main" val="222707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896C62-C2E3-40CE-BFD4-0FE416C82343}" type="datetimeFigureOut">
              <a:rPr lang="en-US" smtClean="0"/>
              <a:t>4/18/2024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975DA1-D75A-4B7A-8C0A-943C0366E8CA}" type="slidenum">
              <a:rPr lang="en-US" smtClean="0"/>
              <a:t>‹#›</a:t>
            </a:fld>
            <a:endParaRPr lang="en-US" dirty="0"/>
          </a:p>
        </p:txBody>
      </p:sp>
    </p:spTree>
    <p:extLst>
      <p:ext uri="{BB962C8B-B14F-4D97-AF65-F5344CB8AC3E}">
        <p14:creationId xmlns:p14="http://schemas.microsoft.com/office/powerpoint/2010/main" val="2625264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896C62-C2E3-40CE-BFD4-0FE416C82343}" type="datetimeFigureOut">
              <a:rPr lang="en-US" smtClean="0"/>
              <a:t>4/18/2024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975DA1-D75A-4B7A-8C0A-943C0366E8CA}" type="slidenum">
              <a:rPr lang="en-US" smtClean="0"/>
              <a:t>‹#›</a:t>
            </a:fld>
            <a:endParaRPr lang="en-US" dirty="0"/>
          </a:p>
        </p:txBody>
      </p:sp>
    </p:spTree>
    <p:extLst>
      <p:ext uri="{BB962C8B-B14F-4D97-AF65-F5344CB8AC3E}">
        <p14:creationId xmlns:p14="http://schemas.microsoft.com/office/powerpoint/2010/main" val="4079444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1200" y="1825625"/>
            <a:ext cx="11289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Content Placeholder 4">
            <a:extLst>
              <a:ext uri="{FF2B5EF4-FFF2-40B4-BE49-F238E27FC236}">
                <a16:creationId xmlns:a16="http://schemas.microsoft.com/office/drawing/2014/main" id="{5B475743-3A64-A74D-A307-659BB60BB78B}"/>
              </a:ext>
            </a:extLst>
          </p:cNvPr>
          <p:cNvPicPr>
            <a:picLocks noChangeAspect="1"/>
          </p:cNvPicPr>
          <p:nvPr userDrawn="1"/>
        </p:nvPicPr>
        <p:blipFill rotWithShape="1">
          <a:blip r:embed="rId2"/>
          <a:srcRect t="94676"/>
          <a:stretch/>
        </p:blipFill>
        <p:spPr>
          <a:xfrm>
            <a:off x="0" y="6492874"/>
            <a:ext cx="12192000" cy="365127"/>
          </a:xfrm>
          <a:prstGeom prst="rect">
            <a:avLst/>
          </a:prstGeom>
        </p:spPr>
      </p:pic>
    </p:spTree>
    <p:extLst>
      <p:ext uri="{BB962C8B-B14F-4D97-AF65-F5344CB8AC3E}">
        <p14:creationId xmlns:p14="http://schemas.microsoft.com/office/powerpoint/2010/main" val="3577975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pic>
        <p:nvPicPr>
          <p:cNvPr id="7" name="Picture 6" descr="A picture containing outdoor object, solar cell&#10;&#10;Description automatically generated">
            <a:extLst>
              <a:ext uri="{FF2B5EF4-FFF2-40B4-BE49-F238E27FC236}">
                <a16:creationId xmlns:a16="http://schemas.microsoft.com/office/drawing/2014/main" id="{6307C092-7B1C-BC4F-8088-BBECA502B88B}"/>
              </a:ext>
            </a:extLst>
          </p:cNvPr>
          <p:cNvPicPr>
            <a:picLocks noChangeAspect="1"/>
          </p:cNvPicPr>
          <p:nvPr userDrawn="1"/>
        </p:nvPicPr>
        <p:blipFill>
          <a:blip r:embed="rId2"/>
          <a:stretch>
            <a:fillRect/>
          </a:stretch>
        </p:blipFill>
        <p:spPr>
          <a:xfrm>
            <a:off x="0" y="4787900"/>
            <a:ext cx="12192000" cy="2070100"/>
          </a:xfrm>
          <a:prstGeom prst="rect">
            <a:avLst/>
          </a:prstGeom>
        </p:spPr>
      </p:pic>
      <p:pic>
        <p:nvPicPr>
          <p:cNvPr id="8" name="Picture 7">
            <a:extLst>
              <a:ext uri="{FF2B5EF4-FFF2-40B4-BE49-F238E27FC236}">
                <a16:creationId xmlns:a16="http://schemas.microsoft.com/office/drawing/2014/main" id="{FAF345D1-61B6-1D40-8DFE-38133E869F49}"/>
              </a:ext>
            </a:extLst>
          </p:cNvPr>
          <p:cNvPicPr>
            <a:picLocks noChangeAspect="1"/>
          </p:cNvPicPr>
          <p:nvPr userDrawn="1"/>
        </p:nvPicPr>
        <p:blipFill rotWithShape="1">
          <a:blip r:embed="rId3"/>
          <a:srcRect b="8520"/>
          <a:stretch/>
        </p:blipFill>
        <p:spPr>
          <a:xfrm>
            <a:off x="4201132" y="277232"/>
            <a:ext cx="3789737" cy="1795718"/>
          </a:xfrm>
          <a:prstGeom prst="rect">
            <a:avLst/>
          </a:prstGeom>
        </p:spPr>
      </p:pic>
    </p:spTree>
    <p:extLst>
      <p:ext uri="{BB962C8B-B14F-4D97-AF65-F5344CB8AC3E}">
        <p14:creationId xmlns:p14="http://schemas.microsoft.com/office/powerpoint/2010/main" val="1640940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896C62-C2E3-40CE-BFD4-0FE416C82343}" type="datetimeFigureOut">
              <a:rPr lang="en-US" smtClean="0"/>
              <a:t>4/18/2024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975DA1-D75A-4B7A-8C0A-943C0366E8CA}" type="slidenum">
              <a:rPr lang="en-US" smtClean="0"/>
              <a:t>‹#›</a:t>
            </a:fld>
            <a:endParaRPr lang="en-US" dirty="0"/>
          </a:p>
        </p:txBody>
      </p:sp>
    </p:spTree>
    <p:extLst>
      <p:ext uri="{BB962C8B-B14F-4D97-AF65-F5344CB8AC3E}">
        <p14:creationId xmlns:p14="http://schemas.microsoft.com/office/powerpoint/2010/main" val="3252365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2896C62-C2E3-40CE-BFD4-0FE416C82343}" type="datetimeFigureOut">
              <a:rPr lang="en-US" smtClean="0"/>
              <a:t>4/18/2024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975DA1-D75A-4B7A-8C0A-943C0366E8CA}" type="slidenum">
              <a:rPr lang="en-US" smtClean="0"/>
              <a:t>‹#›</a:t>
            </a:fld>
            <a:endParaRPr lang="en-US" dirty="0"/>
          </a:p>
        </p:txBody>
      </p:sp>
    </p:spTree>
    <p:extLst>
      <p:ext uri="{BB962C8B-B14F-4D97-AF65-F5344CB8AC3E}">
        <p14:creationId xmlns:p14="http://schemas.microsoft.com/office/powerpoint/2010/main" val="3491852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896C62-C2E3-40CE-BFD4-0FE416C82343}" type="datetimeFigureOut">
              <a:rPr lang="en-US" smtClean="0"/>
              <a:t>4/18/2024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B975DA1-D75A-4B7A-8C0A-943C0366E8CA}" type="slidenum">
              <a:rPr lang="en-US" smtClean="0"/>
              <a:t>‹#›</a:t>
            </a:fld>
            <a:endParaRPr lang="en-US" dirty="0"/>
          </a:p>
        </p:txBody>
      </p:sp>
    </p:spTree>
    <p:extLst>
      <p:ext uri="{BB962C8B-B14F-4D97-AF65-F5344CB8AC3E}">
        <p14:creationId xmlns:p14="http://schemas.microsoft.com/office/powerpoint/2010/main" val="4230114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896C62-C2E3-40CE-BFD4-0FE416C82343}" type="datetimeFigureOut">
              <a:rPr lang="en-US" smtClean="0"/>
              <a:t>4/18/2024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B975DA1-D75A-4B7A-8C0A-943C0366E8CA}" type="slidenum">
              <a:rPr lang="en-US" smtClean="0"/>
              <a:t>‹#›</a:t>
            </a:fld>
            <a:endParaRPr lang="en-US" dirty="0"/>
          </a:p>
        </p:txBody>
      </p:sp>
    </p:spTree>
    <p:extLst>
      <p:ext uri="{BB962C8B-B14F-4D97-AF65-F5344CB8AC3E}">
        <p14:creationId xmlns:p14="http://schemas.microsoft.com/office/powerpoint/2010/main" val="1713493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896C62-C2E3-40CE-BFD4-0FE416C82343}" type="datetimeFigureOut">
              <a:rPr lang="en-US" smtClean="0"/>
              <a:t>4/18/2024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B975DA1-D75A-4B7A-8C0A-943C0366E8CA}" type="slidenum">
              <a:rPr lang="en-US" smtClean="0"/>
              <a:t>‹#›</a:t>
            </a:fld>
            <a:endParaRPr lang="en-US" dirty="0"/>
          </a:p>
        </p:txBody>
      </p:sp>
    </p:spTree>
    <p:extLst>
      <p:ext uri="{BB962C8B-B14F-4D97-AF65-F5344CB8AC3E}">
        <p14:creationId xmlns:p14="http://schemas.microsoft.com/office/powerpoint/2010/main" val="3934259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896C62-C2E3-40CE-BFD4-0FE416C82343}" type="datetimeFigureOut">
              <a:rPr lang="en-US" smtClean="0"/>
              <a:t>4/18/2024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B975DA1-D75A-4B7A-8C0A-943C0366E8CA}" type="slidenum">
              <a:rPr lang="en-US" smtClean="0"/>
              <a:t>‹#›</a:t>
            </a:fld>
            <a:endParaRPr lang="en-US" dirty="0"/>
          </a:p>
        </p:txBody>
      </p:sp>
    </p:spTree>
    <p:extLst>
      <p:ext uri="{BB962C8B-B14F-4D97-AF65-F5344CB8AC3E}">
        <p14:creationId xmlns:p14="http://schemas.microsoft.com/office/powerpoint/2010/main" val="603174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2896C62-C2E3-40CE-BFD4-0FE416C82343}" type="datetimeFigureOut">
              <a:rPr lang="en-US" smtClean="0"/>
              <a:t>4/18/2024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B975DA1-D75A-4B7A-8C0A-943C0366E8CA}" type="slidenum">
              <a:rPr lang="en-US" smtClean="0"/>
              <a:t>‹#›</a:t>
            </a:fld>
            <a:endParaRPr lang="en-US" dirty="0"/>
          </a:p>
        </p:txBody>
      </p:sp>
    </p:spTree>
    <p:extLst>
      <p:ext uri="{BB962C8B-B14F-4D97-AF65-F5344CB8AC3E}">
        <p14:creationId xmlns:p14="http://schemas.microsoft.com/office/powerpoint/2010/main" val="3595172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2896C62-C2E3-40CE-BFD4-0FE416C82343}" type="datetimeFigureOut">
              <a:rPr lang="en-US" smtClean="0"/>
              <a:t>4/18/2024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B975DA1-D75A-4B7A-8C0A-943C0366E8CA}" type="slidenum">
              <a:rPr lang="en-US" smtClean="0"/>
              <a:t>‹#›</a:t>
            </a:fld>
            <a:endParaRPr lang="en-US" dirty="0"/>
          </a:p>
        </p:txBody>
      </p:sp>
    </p:spTree>
    <p:extLst>
      <p:ext uri="{BB962C8B-B14F-4D97-AF65-F5344CB8AC3E}">
        <p14:creationId xmlns:p14="http://schemas.microsoft.com/office/powerpoint/2010/main" val="1246847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896C62-C2E3-40CE-BFD4-0FE416C82343}" type="datetimeFigureOut">
              <a:rPr lang="en-US" smtClean="0"/>
              <a:t>4/18/2024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975DA1-D75A-4B7A-8C0A-943C0366E8CA}" type="slidenum">
              <a:rPr lang="en-US" smtClean="0"/>
              <a:t>‹#›</a:t>
            </a:fld>
            <a:endParaRPr lang="en-US" dirty="0"/>
          </a:p>
        </p:txBody>
      </p:sp>
    </p:spTree>
    <p:extLst>
      <p:ext uri="{BB962C8B-B14F-4D97-AF65-F5344CB8AC3E}">
        <p14:creationId xmlns:p14="http://schemas.microsoft.com/office/powerpoint/2010/main" val="6561575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1.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4.png"/><Relationship Id="rId2" Type="http://schemas.openxmlformats.org/officeDocument/2006/relationships/image" Target="../media/image16.png"/><Relationship Id="rId16"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customXml" Target="../ink/ink1.xml"/><Relationship Id="rId3" Type="http://schemas.openxmlformats.org/officeDocument/2006/relationships/hyperlink" Target="https://data.unicef.org/resources/a-statistical-update-on-birth-registration-in-africa/" TargetMode="External"/><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data.unicef.org/resources/a-statistical-update-on-birth-registration-in-africa/" TargetMode="Externa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data.unicef.org/resources/a-statistical-update-on-birth-registration-in-africa/" TargetMode="Externa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3" Type="http://schemas.openxmlformats.org/officeDocument/2006/relationships/hyperlink" Target="https://data.unicef.org/resources/a-statistical-update-on-birth-registration-in-africa/" TargetMode="External"/><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data.unicef.org/resources/a-statistical-update-on-birth-registration-in-africa/" TargetMode="External"/><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data.unicef.org/resources/a-statistical-update-on-birth-registration-in-africa/" TargetMode="Externa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454966A0-ADB7-4D0B-8AE5-AACA88BFF9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9CF7FE1C-8BC5-4B0C-A2BC-93AB72C90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bg2">
              <a:alpha val="50000"/>
            </a:schemeClr>
          </a:solidFill>
          <a:ln w="32707" cap="flat">
            <a:noFill/>
            <a:prstDash val="solid"/>
            <a:miter/>
          </a:ln>
        </p:spPr>
        <p:txBody>
          <a:bodyPr wrap="square" rtlCol="0" anchor="ctr">
            <a:noAutofit/>
          </a:bodyPr>
          <a:lstStyle/>
          <a:p>
            <a:endParaRPr lang="en-US"/>
          </a:p>
        </p:txBody>
      </p:sp>
      <p:pic>
        <p:nvPicPr>
          <p:cNvPr id="17" name="Picture 16" descr="A logo with text and people in a circle&#10;&#10;Description automatically generated">
            <a:extLst>
              <a:ext uri="{FF2B5EF4-FFF2-40B4-BE49-F238E27FC236}">
                <a16:creationId xmlns:a16="http://schemas.microsoft.com/office/drawing/2014/main" id="{A36AE2AC-D5D4-4600-A046-3BC0985245F4}"/>
              </a:ext>
            </a:extLst>
          </p:cNvPr>
          <p:cNvPicPr>
            <a:picLocks noChangeAspect="1"/>
          </p:cNvPicPr>
          <p:nvPr/>
        </p:nvPicPr>
        <p:blipFill>
          <a:blip r:embed="rId3"/>
          <a:stretch>
            <a:fillRect/>
          </a:stretch>
        </p:blipFill>
        <p:spPr>
          <a:xfrm>
            <a:off x="147994" y="228577"/>
            <a:ext cx="4045639" cy="1665851"/>
          </a:xfrm>
          <a:prstGeom prst="rect">
            <a:avLst/>
          </a:prstGeom>
        </p:spPr>
      </p:pic>
      <p:graphicFrame>
        <p:nvGraphicFramePr>
          <p:cNvPr id="2" name="Table 1">
            <a:extLst>
              <a:ext uri="{FF2B5EF4-FFF2-40B4-BE49-F238E27FC236}">
                <a16:creationId xmlns:a16="http://schemas.microsoft.com/office/drawing/2014/main" id="{3BB4A5F2-B1F7-7303-DEE4-65E90F599601}"/>
              </a:ext>
            </a:extLst>
          </p:cNvPr>
          <p:cNvGraphicFramePr>
            <a:graphicFrameLocks noGrp="1"/>
          </p:cNvGraphicFramePr>
          <p:nvPr>
            <p:extLst>
              <p:ext uri="{D42A27DB-BD31-4B8C-83A1-F6EECF244321}">
                <p14:modId xmlns:p14="http://schemas.microsoft.com/office/powerpoint/2010/main" val="1117993220"/>
              </p:ext>
            </p:extLst>
          </p:nvPr>
        </p:nvGraphicFramePr>
        <p:xfrm>
          <a:off x="0" y="2074186"/>
          <a:ext cx="6741849" cy="370840"/>
        </p:xfrm>
        <a:graphic>
          <a:graphicData uri="http://schemas.openxmlformats.org/drawingml/2006/table">
            <a:tbl>
              <a:tblPr firstRow="1" bandRow="1">
                <a:tableStyleId>{5C22544A-7EE6-4342-B048-85BDC9FD1C3A}</a:tableStyleId>
              </a:tblPr>
              <a:tblGrid>
                <a:gridCol w="6741849">
                  <a:extLst>
                    <a:ext uri="{9D8B030D-6E8A-4147-A177-3AD203B41FA5}">
                      <a16:colId xmlns:a16="http://schemas.microsoft.com/office/drawing/2014/main" val="1751501259"/>
                    </a:ext>
                  </a:extLst>
                </a:gridCol>
              </a:tblGrid>
              <a:tr h="370840">
                <a:tc>
                  <a:txBody>
                    <a:bodyPr/>
                    <a:lstStyle/>
                    <a:p>
                      <a:endParaRPr lang="en-GB" dirty="0"/>
                    </a:p>
                  </a:txBody>
                  <a:tcPr>
                    <a:solidFill>
                      <a:schemeClr val="accent2"/>
                    </a:solidFill>
                  </a:tcPr>
                </a:tc>
                <a:extLst>
                  <a:ext uri="{0D108BD9-81ED-4DB2-BD59-A6C34878D82A}">
                    <a16:rowId xmlns:a16="http://schemas.microsoft.com/office/drawing/2014/main" val="2128909688"/>
                  </a:ext>
                </a:extLst>
              </a:tr>
            </a:tbl>
          </a:graphicData>
        </a:graphic>
      </p:graphicFrame>
      <p:pic>
        <p:nvPicPr>
          <p:cNvPr id="1028" name="Picture 4" descr="ARFSD-10 Logo">
            <a:extLst>
              <a:ext uri="{FF2B5EF4-FFF2-40B4-BE49-F238E27FC236}">
                <a16:creationId xmlns:a16="http://schemas.microsoft.com/office/drawing/2014/main" id="{524FEB23-0DC2-EA5E-A7DA-D99378F131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824" b="16020"/>
          <a:stretch/>
        </p:blipFill>
        <p:spPr bwMode="auto">
          <a:xfrm>
            <a:off x="6980050" y="144493"/>
            <a:ext cx="4391589" cy="183401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9">
            <a:extLst>
              <a:ext uri="{FF2B5EF4-FFF2-40B4-BE49-F238E27FC236}">
                <a16:creationId xmlns:a16="http://schemas.microsoft.com/office/drawing/2014/main" id="{A37E0289-8148-42E8-8835-AB53E5D0C6B7}"/>
              </a:ext>
            </a:extLst>
          </p:cNvPr>
          <p:cNvSpPr>
            <a:spLocks noGrp="1"/>
          </p:cNvSpPr>
          <p:nvPr>
            <p:ph type="ctrTitle"/>
          </p:nvPr>
        </p:nvSpPr>
        <p:spPr>
          <a:xfrm>
            <a:off x="1075038" y="2624784"/>
            <a:ext cx="10083113" cy="1173091"/>
          </a:xfrm>
        </p:spPr>
        <p:txBody>
          <a:bodyPr anchor="b">
            <a:normAutofit fontScale="90000"/>
          </a:bodyPr>
          <a:lstStyle/>
          <a:p>
            <a:pPr>
              <a:lnSpc>
                <a:spcPct val="115000"/>
              </a:lnSpc>
              <a:spcBef>
                <a:spcPts val="1200"/>
              </a:spcBef>
            </a:pPr>
            <a:br>
              <a:rPr lang="en-US" sz="1800" b="1" kern="0" dirty="0">
                <a:solidFill>
                  <a:srgbClr val="365F91"/>
                </a:solidFill>
                <a:effectLst/>
                <a:latin typeface="Arial" panose="020B0604020202020204" pitchFamily="34" charset="0"/>
                <a:ea typeface="Times New Roman" panose="02020603050405020304" pitchFamily="18" charset="0"/>
                <a:cs typeface="Mangal" panose="02040503050203030202" pitchFamily="18" charset="0"/>
              </a:rPr>
            </a:br>
            <a:br>
              <a:rPr lang="en-US" sz="1800" b="1" kern="0" dirty="0">
                <a:solidFill>
                  <a:srgbClr val="365F91"/>
                </a:solidFill>
                <a:effectLst/>
                <a:latin typeface="Arial" panose="020B0604020202020204" pitchFamily="34" charset="0"/>
                <a:ea typeface="Times New Roman" panose="02020603050405020304" pitchFamily="18" charset="0"/>
                <a:cs typeface="Mangal" panose="02040503050203030202" pitchFamily="18" charset="0"/>
              </a:rPr>
            </a:br>
            <a:br>
              <a:rPr lang="en-US" sz="1800" b="1" kern="0" dirty="0">
                <a:solidFill>
                  <a:srgbClr val="365F91"/>
                </a:solidFill>
                <a:effectLst/>
                <a:latin typeface="Arial" panose="020B0604020202020204" pitchFamily="34" charset="0"/>
                <a:ea typeface="Times New Roman" panose="02020603050405020304" pitchFamily="18" charset="0"/>
                <a:cs typeface="Mangal" panose="02040503050203030202" pitchFamily="18" charset="0"/>
              </a:rPr>
            </a:br>
            <a:br>
              <a:rPr lang="en-US" sz="1800" b="1" kern="0" dirty="0">
                <a:solidFill>
                  <a:srgbClr val="365F91"/>
                </a:solidFill>
                <a:effectLst/>
                <a:latin typeface="Arial" panose="020B0604020202020204" pitchFamily="34" charset="0"/>
                <a:ea typeface="Times New Roman" panose="02020603050405020304" pitchFamily="18" charset="0"/>
                <a:cs typeface="Mangal" panose="02040503050203030202" pitchFamily="18" charset="0"/>
              </a:rPr>
            </a:br>
            <a:br>
              <a:rPr lang="en-US" sz="1800" b="1" kern="0" dirty="0">
                <a:solidFill>
                  <a:srgbClr val="365F91"/>
                </a:solidFill>
                <a:effectLst/>
                <a:latin typeface="Arial" panose="020B0604020202020204" pitchFamily="34" charset="0"/>
                <a:ea typeface="Times New Roman" panose="02020603050405020304" pitchFamily="18" charset="0"/>
                <a:cs typeface="Mangal" panose="02040503050203030202" pitchFamily="18" charset="0"/>
              </a:rPr>
            </a:br>
            <a:br>
              <a:rPr lang="en-US" sz="1800" b="1" kern="0" dirty="0">
                <a:solidFill>
                  <a:srgbClr val="365F91"/>
                </a:solidFill>
                <a:effectLst/>
                <a:latin typeface="Arial" panose="020B0604020202020204" pitchFamily="34" charset="0"/>
                <a:ea typeface="Times New Roman" panose="02020603050405020304" pitchFamily="18" charset="0"/>
                <a:cs typeface="Mangal" panose="02040503050203030202" pitchFamily="18" charset="0"/>
              </a:rPr>
            </a:br>
            <a:br>
              <a:rPr lang="en-US" sz="1800" b="1" kern="0" dirty="0">
                <a:solidFill>
                  <a:srgbClr val="365F91"/>
                </a:solidFill>
                <a:effectLst/>
                <a:latin typeface="Arial" panose="020B0604020202020204" pitchFamily="34" charset="0"/>
                <a:ea typeface="Times New Roman" panose="02020603050405020304" pitchFamily="18" charset="0"/>
                <a:cs typeface="Mangal" panose="02040503050203030202" pitchFamily="18" charset="0"/>
              </a:rPr>
            </a:br>
            <a:br>
              <a:rPr lang="en-US" sz="1800" b="1" kern="0" dirty="0">
                <a:solidFill>
                  <a:srgbClr val="365F91"/>
                </a:solidFill>
                <a:effectLst/>
                <a:latin typeface="Arial" panose="020B0604020202020204" pitchFamily="34" charset="0"/>
                <a:ea typeface="Times New Roman" panose="02020603050405020304" pitchFamily="18" charset="0"/>
                <a:cs typeface="Mangal" panose="02040503050203030202" pitchFamily="18" charset="0"/>
              </a:rPr>
            </a:br>
            <a:br>
              <a:rPr lang="en-US" sz="1800" b="1" kern="0" dirty="0">
                <a:solidFill>
                  <a:srgbClr val="365F91"/>
                </a:solidFill>
                <a:effectLst/>
                <a:latin typeface="Arial" panose="020B0604020202020204" pitchFamily="34" charset="0"/>
                <a:ea typeface="Times New Roman" panose="02020603050405020304" pitchFamily="18" charset="0"/>
                <a:cs typeface="Mangal" panose="02040503050203030202" pitchFamily="18" charset="0"/>
              </a:rPr>
            </a:br>
            <a:r>
              <a:rPr lang="en-US" sz="3100" b="1" kern="0" dirty="0">
                <a:solidFill>
                  <a:srgbClr val="365F91"/>
                </a:solidFill>
                <a:latin typeface="Arial" panose="020B0604020202020204" pitchFamily="34" charset="0"/>
                <a:cs typeface="Mangal" panose="02040503050203030202" pitchFamily="18" charset="0"/>
              </a:rPr>
              <a:t>Africa’s Progress Towards SDG 16.9: Legal Identity for </a:t>
            </a:r>
            <a:r>
              <a:rPr lang="en-US" sz="3100" b="1" kern="0" dirty="0">
                <a:solidFill>
                  <a:srgbClr val="365F91"/>
                </a:solidFill>
                <a:effectLst/>
                <a:latin typeface="Arial" panose="020B0604020202020204" pitchFamily="34" charset="0"/>
                <a:ea typeface="Times New Roman" panose="02020603050405020304" pitchFamily="18" charset="0"/>
                <a:cs typeface="Mangal" panose="02040503050203030202" pitchFamily="18" charset="0"/>
              </a:rPr>
              <a:t>All includin</a:t>
            </a:r>
            <a:r>
              <a:rPr lang="en-US" sz="3100" b="1" kern="0" dirty="0">
                <a:solidFill>
                  <a:srgbClr val="365F91"/>
                </a:solidFill>
                <a:latin typeface="Arial" panose="020B0604020202020204" pitchFamily="34" charset="0"/>
                <a:ea typeface="Times New Roman" panose="02020603050405020304" pitchFamily="18" charset="0"/>
                <a:cs typeface="Mangal" panose="02040503050203030202" pitchFamily="18" charset="0"/>
              </a:rPr>
              <a:t>g birth registration</a:t>
            </a:r>
            <a:endParaRPr lang="en-GB" sz="3100" dirty="0"/>
          </a:p>
        </p:txBody>
      </p:sp>
      <p:sp>
        <p:nvSpPr>
          <p:cNvPr id="12" name="Subtitle 11">
            <a:extLst>
              <a:ext uri="{FF2B5EF4-FFF2-40B4-BE49-F238E27FC236}">
                <a16:creationId xmlns:a16="http://schemas.microsoft.com/office/drawing/2014/main" id="{F001005A-2405-21C4-61E5-EB19B0ECF6BC}"/>
              </a:ext>
            </a:extLst>
          </p:cNvPr>
          <p:cNvSpPr>
            <a:spLocks noGrp="1"/>
          </p:cNvSpPr>
          <p:nvPr>
            <p:ph type="subTitle" idx="1"/>
          </p:nvPr>
        </p:nvSpPr>
        <p:spPr>
          <a:xfrm>
            <a:off x="1522475" y="4264391"/>
            <a:ext cx="9144000" cy="1968565"/>
          </a:xfrm>
        </p:spPr>
        <p:txBody>
          <a:bodyPr>
            <a:normAutofit fontScale="92500" lnSpcReduction="20000"/>
          </a:bodyPr>
          <a:lstStyle/>
          <a:p>
            <a:r>
              <a:rPr lang="en-US" b="1" dirty="0"/>
              <a:t>Karin Heissler</a:t>
            </a:r>
          </a:p>
          <a:p>
            <a:r>
              <a:rPr lang="en-US" dirty="0"/>
              <a:t>Child Protection Regional Adviser</a:t>
            </a:r>
          </a:p>
          <a:p>
            <a:r>
              <a:rPr lang="en-US" dirty="0"/>
              <a:t>UNICEF Regional Office for West and Central Africa</a:t>
            </a:r>
          </a:p>
          <a:p>
            <a:endParaRPr lang="en-US" dirty="0"/>
          </a:p>
          <a:p>
            <a:r>
              <a:rPr lang="en-US" sz="3200" dirty="0">
                <a:solidFill>
                  <a:srgbClr val="0070C0"/>
                </a:solidFill>
              </a:rPr>
              <a:t>Universal Birth Registration </a:t>
            </a:r>
            <a:endParaRPr lang="en-GB" sz="3200" dirty="0">
              <a:solidFill>
                <a:srgbClr val="0070C0"/>
              </a:solidFill>
            </a:endParaRPr>
          </a:p>
        </p:txBody>
      </p:sp>
    </p:spTree>
    <p:extLst>
      <p:ext uri="{BB962C8B-B14F-4D97-AF65-F5344CB8AC3E}">
        <p14:creationId xmlns:p14="http://schemas.microsoft.com/office/powerpoint/2010/main" val="1027452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53ABEA9B-F1E4-494B-B72C-041D70CB4B49}"/>
              </a:ext>
            </a:extLst>
          </p:cNvPr>
          <p:cNvSpPr>
            <a:spLocks noGrp="1"/>
          </p:cNvSpPr>
          <p:nvPr>
            <p:ph type="sldNum" sz="quarter" idx="12"/>
          </p:nvPr>
        </p:nvSpPr>
        <p:spPr/>
        <p:txBody>
          <a:bodyPr/>
          <a:lstStyle/>
          <a:p>
            <a:fld id="{C78ACF72-581C-4A51-A0EF-57B9C6B6C07A}" type="slidenum">
              <a:rPr lang="en-US" smtClean="0">
                <a:solidFill>
                  <a:schemeClr val="bg1">
                    <a:lumMod val="65000"/>
                  </a:schemeClr>
                </a:solidFill>
              </a:rPr>
              <a:t>10</a:t>
            </a:fld>
            <a:endParaRPr lang="en-US" dirty="0">
              <a:solidFill>
                <a:schemeClr val="bg1">
                  <a:lumMod val="65000"/>
                </a:schemeClr>
              </a:solidFill>
            </a:endParaRPr>
          </a:p>
        </p:txBody>
      </p:sp>
      <p:sp>
        <p:nvSpPr>
          <p:cNvPr id="10" name="Title 1">
            <a:extLst>
              <a:ext uri="{FF2B5EF4-FFF2-40B4-BE49-F238E27FC236}">
                <a16:creationId xmlns:a16="http://schemas.microsoft.com/office/drawing/2014/main" id="{06662163-AA8F-438D-984D-6A85BE418C91}"/>
              </a:ext>
            </a:extLst>
          </p:cNvPr>
          <p:cNvSpPr txBox="1">
            <a:spLocks noChangeArrowheads="1"/>
          </p:cNvSpPr>
          <p:nvPr/>
        </p:nvSpPr>
        <p:spPr bwMode="auto">
          <a:xfrm>
            <a:off x="0" y="0"/>
            <a:ext cx="12192000" cy="922338"/>
          </a:xfrm>
          <a:prstGeom prst="rect">
            <a:avLst/>
          </a:prstGeom>
          <a:solidFill>
            <a:srgbClr val="00B0F0"/>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eaLnBrk="1" fontAlgn="auto" hangingPunct="1">
              <a:spcBef>
                <a:spcPts val="0"/>
              </a:spcBef>
              <a:spcAft>
                <a:spcPts val="0"/>
              </a:spcAft>
            </a:pPr>
            <a:r>
              <a:rPr lang="en-US" sz="3200" b="1" dirty="0">
                <a:solidFill>
                  <a:prstClr val="white"/>
                </a:solidFill>
                <a:latin typeface="Arial" panose="020B0604020202020204" pitchFamily="34" charset="0"/>
                <a:ea typeface="+mn-ea"/>
                <a:cs typeface="Arial" panose="020B0604020202020204" pitchFamily="34" charset="0"/>
              </a:rPr>
              <a:t>Game-changing evidence-based solutions</a:t>
            </a:r>
          </a:p>
        </p:txBody>
      </p:sp>
      <p:sp>
        <p:nvSpPr>
          <p:cNvPr id="4" name="TextBox 3">
            <a:extLst>
              <a:ext uri="{FF2B5EF4-FFF2-40B4-BE49-F238E27FC236}">
                <a16:creationId xmlns:a16="http://schemas.microsoft.com/office/drawing/2014/main" id="{46376765-B871-4553-BAAE-8AC5C4968CB3}"/>
              </a:ext>
            </a:extLst>
          </p:cNvPr>
          <p:cNvSpPr txBox="1"/>
          <p:nvPr/>
        </p:nvSpPr>
        <p:spPr>
          <a:xfrm>
            <a:off x="727032" y="1274211"/>
            <a:ext cx="10737935" cy="5324535"/>
          </a:xfrm>
          <a:prstGeom prst="rect">
            <a:avLst/>
          </a:prstGeom>
          <a:noFill/>
        </p:spPr>
        <p:txBody>
          <a:bodyPr wrap="square" rtlCol="0">
            <a:spAutoFit/>
          </a:bodyPr>
          <a:lstStyle/>
          <a:p>
            <a:pPr>
              <a:spcAft>
                <a:spcPts val="1200"/>
              </a:spcAft>
            </a:pPr>
            <a:r>
              <a:rPr lang="en-US" sz="2400" b="1" dirty="0">
                <a:latin typeface="Arial" panose="020B0604020202020204" pitchFamily="34" charset="0"/>
                <a:cs typeface="Arial" panose="020B0604020202020204" pitchFamily="34" charset="0"/>
              </a:rPr>
              <a:t>1. Twinning (or interoperability) of health and civil registration, with a nexus approach </a:t>
            </a:r>
          </a:p>
          <a:p>
            <a:pPr marL="800100" lvl="3" indent="-342900">
              <a:spcAft>
                <a:spcPts val="1200"/>
              </a:spcAft>
              <a:buFont typeface="Wingdings" panose="05000000000000000000" pitchFamily="2" charset="2"/>
              <a:buChar char="ü"/>
            </a:pPr>
            <a:r>
              <a:rPr lang="en-US" sz="2000" dirty="0">
                <a:solidFill>
                  <a:srgbClr val="00B0F0"/>
                </a:solidFill>
                <a:effectLst/>
                <a:latin typeface="Arial" panose="020B0604020202020204" pitchFamily="34" charset="0"/>
                <a:ea typeface="Arial" panose="020B0604020202020204" pitchFamily="34" charset="0"/>
                <a:cs typeface="Arial" panose="020B0604020202020204" pitchFamily="34" charset="0"/>
              </a:rPr>
              <a:t>register the child where it is born – through the health facility or the community health services</a:t>
            </a:r>
            <a:endParaRPr lang="en-US" sz="2000" dirty="0">
              <a:latin typeface="Arial" panose="020B0604020202020204" pitchFamily="34" charset="0"/>
              <a:ea typeface="Arial" panose="020B0604020202020204" pitchFamily="34" charset="0"/>
              <a:cs typeface="Arial" panose="020B0604020202020204" pitchFamily="34" charset="0"/>
            </a:endParaRPr>
          </a:p>
          <a:p>
            <a:pPr>
              <a:spcAft>
                <a:spcPts val="1200"/>
              </a:spcAft>
            </a:pPr>
            <a:r>
              <a:rPr lang="en-US" sz="2400" b="1" dirty="0">
                <a:latin typeface="Arial" panose="020B0604020202020204" pitchFamily="34" charset="0"/>
                <a:cs typeface="Arial" panose="020B0604020202020204" pitchFamily="34" charset="0"/>
              </a:rPr>
              <a:t>2. Decentralization </a:t>
            </a:r>
          </a:p>
          <a:p>
            <a:pPr marL="914400" lvl="3" indent="-457200">
              <a:spcAft>
                <a:spcPts val="1200"/>
              </a:spcAft>
              <a:buFont typeface="Wingdings" panose="05000000000000000000" pitchFamily="2" charset="2"/>
              <a:buChar char="ü"/>
            </a:pPr>
            <a:r>
              <a:rPr lang="en-US" sz="2000" dirty="0">
                <a:solidFill>
                  <a:srgbClr val="00B0F0"/>
                </a:solidFill>
                <a:effectLst/>
                <a:latin typeface="Arial" panose="020B0604020202020204" pitchFamily="34" charset="0"/>
                <a:ea typeface="Arial" panose="020B0604020202020204" pitchFamily="34" charset="0"/>
                <a:cs typeface="Arial" panose="020B0604020202020204" pitchFamily="34" charset="0"/>
              </a:rPr>
              <a:t>decentralized and scaled for registration of all newborns at hospitals, health </a:t>
            </a:r>
            <a:r>
              <a:rPr lang="en-US" sz="2000" dirty="0" err="1">
                <a:solidFill>
                  <a:srgbClr val="00B0F0"/>
                </a:solidFill>
                <a:effectLst/>
                <a:latin typeface="Arial" panose="020B0604020202020204" pitchFamily="34" charset="0"/>
                <a:ea typeface="Arial" panose="020B0604020202020204" pitchFamily="34" charset="0"/>
                <a:cs typeface="Arial" panose="020B0604020202020204" pitchFamily="34" charset="0"/>
              </a:rPr>
              <a:t>centres</a:t>
            </a:r>
            <a:r>
              <a:rPr lang="en-US" sz="2000" dirty="0">
                <a:solidFill>
                  <a:srgbClr val="00B0F0"/>
                </a:solidFill>
                <a:effectLst/>
                <a:latin typeface="Arial" panose="020B0604020202020204" pitchFamily="34" charset="0"/>
                <a:ea typeface="Arial" panose="020B0604020202020204" pitchFamily="34" charset="0"/>
                <a:cs typeface="Arial" panose="020B0604020202020204" pitchFamily="34" charset="0"/>
              </a:rPr>
              <a:t>, communities </a:t>
            </a:r>
            <a:endParaRPr lang="en-US" sz="2400" b="1" dirty="0">
              <a:effectLst/>
              <a:latin typeface="Arial" panose="020B0604020202020204" pitchFamily="34" charset="0"/>
              <a:ea typeface="Times New Roman" panose="02020603050405020304" pitchFamily="18" charset="0"/>
              <a:cs typeface="Arial" panose="020B0604020202020204" pitchFamily="34" charset="0"/>
            </a:endParaRPr>
          </a:p>
          <a:p>
            <a:pPr>
              <a:spcAft>
                <a:spcPts val="120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3. Use of </a:t>
            </a:r>
            <a:r>
              <a:rPr lang="en-US" sz="2400" b="1" dirty="0">
                <a:effectLst/>
                <a:latin typeface="Arial" panose="020B0604020202020204" pitchFamily="34" charset="0"/>
                <a:ea typeface="Arial" panose="020B0604020202020204" pitchFamily="34" charset="0"/>
                <a:cs typeface="Arial" panose="020B0604020202020204" pitchFamily="34" charset="0"/>
              </a:rPr>
              <a:t>innovative, safe, and cost-effective digitalization</a:t>
            </a:r>
          </a:p>
          <a:p>
            <a:pPr marL="914400" lvl="3" indent="-457200">
              <a:spcAft>
                <a:spcPts val="1200"/>
              </a:spcAft>
              <a:buFont typeface="Wingdings" panose="05000000000000000000" pitchFamily="2" charset="2"/>
              <a:buChar char="ü"/>
            </a:pPr>
            <a:r>
              <a:rPr lang="en-US" sz="2000" dirty="0">
                <a:solidFill>
                  <a:srgbClr val="00B0F0"/>
                </a:solidFill>
                <a:latin typeface="Arial" panose="020B0604020202020204" pitchFamily="34" charset="0"/>
                <a:ea typeface="Arial" panose="020B0604020202020204" pitchFamily="34" charset="0"/>
                <a:cs typeface="Arial" panose="020B0604020202020204" pitchFamily="34" charset="0"/>
              </a:rPr>
              <a:t>move data, not people</a:t>
            </a:r>
          </a:p>
          <a:p>
            <a:pPr marL="457200" lvl="3"/>
            <a:endParaRPr lang="en-US" sz="2000" dirty="0">
              <a:solidFill>
                <a:srgbClr val="00B0F0"/>
              </a:solidFill>
              <a:latin typeface="Arial" panose="020B0604020202020204" pitchFamily="34" charset="0"/>
              <a:ea typeface="Arial" panose="020B0604020202020204" pitchFamily="34" charset="0"/>
              <a:cs typeface="Arial" panose="020B0604020202020204" pitchFamily="34" charset="0"/>
            </a:endParaRPr>
          </a:p>
          <a:p>
            <a:pPr marL="914400" lvl="3" indent="-457200">
              <a:buFont typeface="Wingdings" panose="05000000000000000000" pitchFamily="2" charset="2"/>
              <a:buChar char="ü"/>
            </a:pPr>
            <a:endParaRPr lang="en-US" sz="2000" dirty="0">
              <a:solidFill>
                <a:srgbClr val="00B0F0"/>
              </a:solidFill>
              <a:latin typeface="Arial" panose="020B0604020202020204" pitchFamily="34" charset="0"/>
              <a:ea typeface="Arial" panose="020B0604020202020204" pitchFamily="34" charset="0"/>
              <a:cs typeface="Arial" panose="020B0604020202020204" pitchFamily="34" charset="0"/>
            </a:endParaRPr>
          </a:p>
          <a:p>
            <a:pPr algn="ctr"/>
            <a:r>
              <a:rPr lang="en-US" b="1" dirty="0">
                <a:effectLst/>
                <a:highlight>
                  <a:srgbClr val="FFFF00"/>
                </a:highlight>
                <a:latin typeface="Arial" panose="020B0604020202020204" pitchFamily="34" charset="0"/>
                <a:ea typeface="Times New Roman" panose="02020603050405020304" pitchFamily="18" charset="0"/>
                <a:cs typeface="Arial" panose="020B0604020202020204" pitchFamily="34" charset="0"/>
              </a:rPr>
              <a:t>Additionally, countries need to ensure birth registration and certification is free of charge for all children 0-17, without discrimination and with a humanitarian-development nexus approach</a:t>
            </a:r>
            <a:endParaRPr lang="en-US" dirty="0">
              <a:solidFill>
                <a:srgbClr val="00B0F0"/>
              </a:solidFill>
              <a:highlight>
                <a:srgbClr val="FFFF00"/>
              </a:highlight>
              <a:latin typeface="Arial" panose="020B0604020202020204" pitchFamily="34" charset="0"/>
              <a:cs typeface="Arial" panose="020B0604020202020204" pitchFamily="34" charset="0"/>
            </a:endParaRPr>
          </a:p>
          <a:p>
            <a:pPr marL="457200" lvl="3"/>
            <a:endParaRPr lang="en-US" sz="800" dirty="0">
              <a:solidFill>
                <a:srgbClr val="00B0F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78856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53ABEA9B-F1E4-494B-B72C-041D70CB4B49}"/>
              </a:ext>
            </a:extLst>
          </p:cNvPr>
          <p:cNvSpPr>
            <a:spLocks noGrp="1"/>
          </p:cNvSpPr>
          <p:nvPr>
            <p:ph type="sldNum" sz="quarter" idx="12"/>
          </p:nvPr>
        </p:nvSpPr>
        <p:spPr/>
        <p:txBody>
          <a:bodyPr/>
          <a:lstStyle/>
          <a:p>
            <a:fld id="{C78ACF72-581C-4A51-A0EF-57B9C6B6C07A}" type="slidenum">
              <a:rPr lang="en-US" smtClean="0">
                <a:solidFill>
                  <a:schemeClr val="bg1">
                    <a:lumMod val="65000"/>
                  </a:schemeClr>
                </a:solidFill>
              </a:rPr>
              <a:t>11</a:t>
            </a:fld>
            <a:endParaRPr lang="en-US" dirty="0">
              <a:solidFill>
                <a:schemeClr val="bg1">
                  <a:lumMod val="65000"/>
                </a:schemeClr>
              </a:solidFill>
            </a:endParaRPr>
          </a:p>
        </p:txBody>
      </p:sp>
      <p:sp>
        <p:nvSpPr>
          <p:cNvPr id="10" name="Title 1">
            <a:extLst>
              <a:ext uri="{FF2B5EF4-FFF2-40B4-BE49-F238E27FC236}">
                <a16:creationId xmlns:a16="http://schemas.microsoft.com/office/drawing/2014/main" id="{06662163-AA8F-438D-984D-6A85BE418C91}"/>
              </a:ext>
            </a:extLst>
          </p:cNvPr>
          <p:cNvSpPr txBox="1">
            <a:spLocks noChangeArrowheads="1"/>
          </p:cNvSpPr>
          <p:nvPr/>
        </p:nvSpPr>
        <p:spPr bwMode="auto">
          <a:xfrm>
            <a:off x="0" y="0"/>
            <a:ext cx="12192000" cy="922338"/>
          </a:xfrm>
          <a:prstGeom prst="rect">
            <a:avLst/>
          </a:prstGeom>
          <a:solidFill>
            <a:srgbClr val="00B0F0"/>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eaLnBrk="1" fontAlgn="auto" hangingPunct="1">
              <a:spcBef>
                <a:spcPts val="0"/>
              </a:spcBef>
              <a:spcAft>
                <a:spcPts val="0"/>
              </a:spcAft>
            </a:pPr>
            <a:r>
              <a:rPr lang="en-US" sz="3200" b="1" dirty="0">
                <a:solidFill>
                  <a:prstClr val="white"/>
                </a:solidFill>
                <a:latin typeface="Arial" panose="020B0604020202020204" pitchFamily="34" charset="0"/>
                <a:ea typeface="+mn-ea"/>
                <a:cs typeface="Arial" panose="020B0604020202020204" pitchFamily="34" charset="0"/>
              </a:rPr>
              <a:t>Recommendations and policy direction</a:t>
            </a:r>
          </a:p>
          <a:p>
            <a:pPr eaLnBrk="1" fontAlgn="auto" hangingPunct="1">
              <a:spcBef>
                <a:spcPts val="0"/>
              </a:spcBef>
              <a:spcAft>
                <a:spcPts val="0"/>
              </a:spcAft>
            </a:pPr>
            <a:r>
              <a:rPr lang="en-US" sz="1500" b="1" dirty="0">
                <a:solidFill>
                  <a:prstClr val="white"/>
                </a:solidFill>
                <a:latin typeface="Arial" panose="020B0604020202020204" pitchFamily="34" charset="0"/>
                <a:ea typeface="+mn-ea"/>
                <a:cs typeface="Arial" panose="020B0604020202020204" pitchFamily="34" charset="0"/>
              </a:rPr>
              <a:t>(aligned with evidence-based solutions – previous slide)</a:t>
            </a:r>
          </a:p>
        </p:txBody>
      </p:sp>
      <p:sp>
        <p:nvSpPr>
          <p:cNvPr id="4" name="TextBox 3">
            <a:extLst>
              <a:ext uri="{FF2B5EF4-FFF2-40B4-BE49-F238E27FC236}">
                <a16:creationId xmlns:a16="http://schemas.microsoft.com/office/drawing/2014/main" id="{46376765-B871-4553-BAAE-8AC5C4968CB3}"/>
              </a:ext>
            </a:extLst>
          </p:cNvPr>
          <p:cNvSpPr txBox="1"/>
          <p:nvPr/>
        </p:nvSpPr>
        <p:spPr>
          <a:xfrm>
            <a:off x="727032" y="1274211"/>
            <a:ext cx="10737935" cy="4939814"/>
          </a:xfrm>
          <a:prstGeom prst="rect">
            <a:avLst/>
          </a:prstGeom>
          <a:noFill/>
        </p:spPr>
        <p:txBody>
          <a:bodyPr wrap="square" rtlCol="0">
            <a:spAutoFit/>
          </a:bodyPr>
          <a:lstStyle/>
          <a:p>
            <a:pPr>
              <a:spcAft>
                <a:spcPts val="600"/>
              </a:spcAft>
            </a:pPr>
            <a:r>
              <a:rPr lang="en-US" sz="2000" b="1" dirty="0">
                <a:latin typeface="Arial" panose="020B0604020202020204" pitchFamily="34" charset="0"/>
                <a:cs typeface="Arial" panose="020B0604020202020204" pitchFamily="34" charset="0"/>
              </a:rPr>
              <a:t>1. Twinning (or interoperability) of health and civil registration: review legal and policy framework to advance a proactive approach</a:t>
            </a:r>
          </a:p>
          <a:p>
            <a:pPr marL="800100" lvl="3" indent="-342900">
              <a:spcAft>
                <a:spcPts val="1200"/>
              </a:spcAft>
              <a:buFont typeface="Wingdings" panose="05000000000000000000" pitchFamily="2" charset="2"/>
              <a:buChar char="ü"/>
            </a:pPr>
            <a:r>
              <a:rPr lang="en-US" sz="2000" dirty="0">
                <a:solidFill>
                  <a:srgbClr val="00B0F0"/>
                </a:solidFill>
                <a:effectLst/>
                <a:latin typeface="Arial" panose="020B0604020202020204" pitchFamily="34" charset="0"/>
                <a:ea typeface="Arial" panose="020B0604020202020204" pitchFamily="34" charset="0"/>
                <a:cs typeface="Arial" panose="020B0604020202020204" pitchFamily="34" charset="0"/>
              </a:rPr>
              <a:t>adopt a 'one-stop' approach to birth registration and certification through health and immunization services </a:t>
            </a:r>
          </a:p>
          <a:p>
            <a:pPr>
              <a:spcAft>
                <a:spcPts val="600"/>
              </a:spcAft>
            </a:pPr>
            <a:r>
              <a:rPr lang="en-US" sz="2000" b="1" dirty="0">
                <a:latin typeface="Arial" panose="020B0604020202020204" pitchFamily="34" charset="0"/>
                <a:cs typeface="Arial" panose="020B0604020202020204" pitchFamily="34" charset="0"/>
              </a:rPr>
              <a:t>2. Decentralization </a:t>
            </a:r>
          </a:p>
          <a:p>
            <a:pPr marL="914400" lvl="3" indent="-457200">
              <a:spcAft>
                <a:spcPts val="600"/>
              </a:spcAft>
              <a:buFont typeface="Wingdings" panose="05000000000000000000" pitchFamily="2" charset="2"/>
              <a:buChar char="ü"/>
            </a:pPr>
            <a:r>
              <a:rPr lang="en-US" sz="2000" dirty="0">
                <a:solidFill>
                  <a:srgbClr val="00B0F0"/>
                </a:solidFill>
                <a:effectLst/>
                <a:latin typeface="Arial" panose="020B0604020202020204" pitchFamily="34" charset="0"/>
                <a:ea typeface="Arial" panose="020B0604020202020204" pitchFamily="34" charset="0"/>
                <a:cs typeface="Arial" panose="020B0604020202020204" pitchFamily="34" charset="0"/>
              </a:rPr>
              <a:t>Mobilize sub-national authorities for full decentralization of services (linked to interoperability)</a:t>
            </a:r>
            <a:endParaRPr lang="en-US" sz="2000" b="1" dirty="0">
              <a:effectLst/>
              <a:latin typeface="Arial" panose="020B0604020202020204" pitchFamily="34" charset="0"/>
              <a:ea typeface="Times New Roman" panose="02020603050405020304" pitchFamily="18" charset="0"/>
              <a:cs typeface="Arial" panose="020B0604020202020204" pitchFamily="34" charset="0"/>
            </a:endParaRPr>
          </a:p>
          <a:p>
            <a:pPr>
              <a:spcAft>
                <a:spcPts val="600"/>
              </a:spcAft>
            </a:pPr>
            <a:r>
              <a:rPr lang="en-US" sz="2000" b="1" dirty="0">
                <a:effectLst/>
                <a:latin typeface="Arial" panose="020B0604020202020204" pitchFamily="34" charset="0"/>
                <a:ea typeface="Times New Roman" panose="02020603050405020304" pitchFamily="18" charset="0"/>
                <a:cs typeface="Arial" panose="020B0604020202020204" pitchFamily="34" charset="0"/>
              </a:rPr>
              <a:t>3. Promote </a:t>
            </a:r>
            <a:r>
              <a:rPr lang="en-US" sz="2000" b="1" dirty="0">
                <a:effectLst/>
                <a:latin typeface="Arial" panose="020B0604020202020204" pitchFamily="34" charset="0"/>
                <a:ea typeface="Arial" panose="020B0604020202020204" pitchFamily="34" charset="0"/>
                <a:cs typeface="Arial" panose="020B0604020202020204" pitchFamily="34" charset="0"/>
              </a:rPr>
              <a:t>innovative, safe, and cost-effective digitalization</a:t>
            </a:r>
          </a:p>
          <a:p>
            <a:pPr marL="914400" lvl="3" indent="-457200">
              <a:spcAft>
                <a:spcPts val="600"/>
              </a:spcAft>
              <a:buFont typeface="Wingdings" panose="05000000000000000000" pitchFamily="2" charset="2"/>
              <a:buChar char="ü"/>
            </a:pPr>
            <a:r>
              <a:rPr lang="en-US" sz="2000" dirty="0">
                <a:solidFill>
                  <a:srgbClr val="00B0F0"/>
                </a:solidFill>
                <a:latin typeface="Arial" panose="020B0604020202020204" pitchFamily="34" charset="0"/>
                <a:ea typeface="Arial" panose="020B0604020202020204" pitchFamily="34" charset="0"/>
                <a:cs typeface="Arial" panose="020B0604020202020204" pitchFamily="34" charset="0"/>
              </a:rPr>
              <a:t>Pursue a gradual approach to digitalization</a:t>
            </a:r>
          </a:p>
          <a:p>
            <a:pPr marL="914400" lvl="3" indent="-457200">
              <a:buFont typeface="Wingdings" panose="05000000000000000000" pitchFamily="2" charset="2"/>
              <a:buChar char="ü"/>
            </a:pPr>
            <a:endParaRPr lang="en-US" sz="2000" dirty="0">
              <a:solidFill>
                <a:srgbClr val="00B0F0"/>
              </a:solidFill>
              <a:latin typeface="Arial" panose="020B0604020202020204" pitchFamily="34" charset="0"/>
              <a:ea typeface="Arial" panose="020B0604020202020204" pitchFamily="34" charset="0"/>
              <a:cs typeface="Arial" panose="020B0604020202020204" pitchFamily="34" charset="0"/>
            </a:endParaRPr>
          </a:p>
          <a:p>
            <a:r>
              <a:rPr lang="en-US" sz="2000" b="1" dirty="0">
                <a:latin typeface="Arial" panose="020B0604020202020204" pitchFamily="34" charset="0"/>
                <a:ea typeface="Times New Roman" panose="02020603050405020304" pitchFamily="18" charset="0"/>
                <a:cs typeface="Arial" panose="020B0604020202020204" pitchFamily="34" charset="0"/>
              </a:rPr>
              <a:t>To ensure b</a:t>
            </a:r>
            <a:r>
              <a:rPr lang="en-US" sz="2000" b="1" dirty="0">
                <a:effectLst/>
                <a:latin typeface="Arial" panose="020B0604020202020204" pitchFamily="34" charset="0"/>
                <a:ea typeface="Times New Roman" panose="02020603050405020304" pitchFamily="18" charset="0"/>
                <a:cs typeface="Arial" panose="020B0604020202020204" pitchFamily="34" charset="0"/>
              </a:rPr>
              <a:t>irth registration free of charge for all children 0-17, countries need to:</a:t>
            </a:r>
          </a:p>
          <a:p>
            <a:pPr marL="914400" lvl="3" indent="-457200">
              <a:buFont typeface="Wingdings" panose="05000000000000000000" pitchFamily="2" charset="2"/>
              <a:buChar char="ü"/>
            </a:pPr>
            <a:r>
              <a:rPr lang="en-US" sz="2000" dirty="0">
                <a:solidFill>
                  <a:srgbClr val="00B0F0"/>
                </a:solidFill>
                <a:latin typeface="Arial" panose="020B0604020202020204" pitchFamily="34" charset="0"/>
                <a:cs typeface="Arial" panose="020B0604020202020204" pitchFamily="34" charset="0"/>
              </a:rPr>
              <a:t>waive fees and fines for late and delayed registration </a:t>
            </a:r>
          </a:p>
          <a:p>
            <a:pPr marL="914400" lvl="3" indent="-457200">
              <a:buFont typeface="Wingdings" panose="05000000000000000000" pitchFamily="2" charset="2"/>
              <a:buChar char="ü"/>
            </a:pPr>
            <a:r>
              <a:rPr lang="en-US" sz="2000" dirty="0">
                <a:solidFill>
                  <a:srgbClr val="00B0F0"/>
                </a:solidFill>
                <a:latin typeface="Arial" panose="020B0604020202020204" pitchFamily="34" charset="0"/>
                <a:cs typeface="Arial" panose="020B0604020202020204" pitchFamily="34" charset="0"/>
              </a:rPr>
              <a:t>provide first copy of the birth certificate free of charge</a:t>
            </a:r>
          </a:p>
          <a:p>
            <a:pPr marL="457200" lvl="3"/>
            <a:endParaRPr lang="en-US" sz="2000" dirty="0">
              <a:solidFill>
                <a:srgbClr val="00B0F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77201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527FCEA-6143-4C5E-8C45-8AC9237AD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A9F23AD-7A55-49F3-A3EC-743F47F36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7090"/>
            <a:ext cx="6741849" cy="5897880"/>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7D9F91F-72C9-4DB9-ABD0-A8180D8262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48006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BE016956-CE9F-4946-8834-A8BC3529D0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60367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A551155-118D-408A-B626-9634FD46FDFE}"/>
              </a:ext>
            </a:extLst>
          </p:cNvPr>
          <p:cNvPicPr>
            <a:picLocks noChangeAspect="1"/>
          </p:cNvPicPr>
          <p:nvPr/>
        </p:nvPicPr>
        <p:blipFill>
          <a:blip r:embed="rId2"/>
          <a:stretch>
            <a:fillRect/>
          </a:stretch>
        </p:blipFill>
        <p:spPr>
          <a:xfrm>
            <a:off x="8365616" y="2664822"/>
            <a:ext cx="2565240" cy="359687"/>
          </a:xfrm>
          <a:prstGeom prst="rect">
            <a:avLst/>
          </a:prstGeom>
        </p:spPr>
      </p:pic>
      <p:pic>
        <p:nvPicPr>
          <p:cNvPr id="3" name="Picture 2">
            <a:extLst>
              <a:ext uri="{FF2B5EF4-FFF2-40B4-BE49-F238E27FC236}">
                <a16:creationId xmlns:a16="http://schemas.microsoft.com/office/drawing/2014/main" id="{A3627542-7EE4-4F0B-ADB4-4325DF4BDF03}"/>
              </a:ext>
            </a:extLst>
          </p:cNvPr>
          <p:cNvPicPr>
            <a:picLocks noChangeAspect="1"/>
          </p:cNvPicPr>
          <p:nvPr/>
        </p:nvPicPr>
        <p:blipFill>
          <a:blip r:embed="rId3"/>
          <a:stretch>
            <a:fillRect/>
          </a:stretch>
        </p:blipFill>
        <p:spPr>
          <a:xfrm>
            <a:off x="9099056" y="4438763"/>
            <a:ext cx="1034893" cy="349303"/>
          </a:xfrm>
          <a:prstGeom prst="rect">
            <a:avLst/>
          </a:prstGeom>
        </p:spPr>
      </p:pic>
      <p:pic>
        <p:nvPicPr>
          <p:cNvPr id="4" name="Picture 3">
            <a:extLst>
              <a:ext uri="{FF2B5EF4-FFF2-40B4-BE49-F238E27FC236}">
                <a16:creationId xmlns:a16="http://schemas.microsoft.com/office/drawing/2014/main" id="{D3BFC554-EEE8-4BC9-83E6-50F6AC07FF47}"/>
              </a:ext>
            </a:extLst>
          </p:cNvPr>
          <p:cNvPicPr>
            <a:picLocks noChangeAspect="1"/>
          </p:cNvPicPr>
          <p:nvPr/>
        </p:nvPicPr>
        <p:blipFill>
          <a:blip r:embed="rId4"/>
          <a:stretch>
            <a:fillRect/>
          </a:stretch>
        </p:blipFill>
        <p:spPr>
          <a:xfrm>
            <a:off x="8430935" y="3909343"/>
            <a:ext cx="1936895" cy="379671"/>
          </a:xfrm>
          <a:prstGeom prst="rect">
            <a:avLst/>
          </a:prstGeom>
        </p:spPr>
      </p:pic>
      <p:pic>
        <p:nvPicPr>
          <p:cNvPr id="6" name="Picture 5">
            <a:extLst>
              <a:ext uri="{FF2B5EF4-FFF2-40B4-BE49-F238E27FC236}">
                <a16:creationId xmlns:a16="http://schemas.microsoft.com/office/drawing/2014/main" id="{1700E5A7-DD49-42F7-A251-7A3ABDAF0828}"/>
              </a:ext>
            </a:extLst>
          </p:cNvPr>
          <p:cNvPicPr>
            <a:picLocks noChangeAspect="1"/>
          </p:cNvPicPr>
          <p:nvPr/>
        </p:nvPicPr>
        <p:blipFill>
          <a:blip r:embed="rId5"/>
          <a:stretch>
            <a:fillRect/>
          </a:stretch>
        </p:blipFill>
        <p:spPr>
          <a:xfrm>
            <a:off x="8126715" y="2154555"/>
            <a:ext cx="591683" cy="343188"/>
          </a:xfrm>
          <a:prstGeom prst="rect">
            <a:avLst/>
          </a:prstGeom>
        </p:spPr>
      </p:pic>
      <p:pic>
        <p:nvPicPr>
          <p:cNvPr id="8" name="Picture 7">
            <a:extLst>
              <a:ext uri="{FF2B5EF4-FFF2-40B4-BE49-F238E27FC236}">
                <a16:creationId xmlns:a16="http://schemas.microsoft.com/office/drawing/2014/main" id="{B6BA8FC1-072E-4075-9824-9F5CEEAF8F21}"/>
              </a:ext>
            </a:extLst>
          </p:cNvPr>
          <p:cNvPicPr>
            <a:picLocks noChangeAspect="1"/>
          </p:cNvPicPr>
          <p:nvPr/>
        </p:nvPicPr>
        <p:blipFill>
          <a:blip r:embed="rId6"/>
          <a:stretch>
            <a:fillRect/>
          </a:stretch>
        </p:blipFill>
        <p:spPr>
          <a:xfrm>
            <a:off x="10225218" y="1571565"/>
            <a:ext cx="812881" cy="363216"/>
          </a:xfrm>
          <a:prstGeom prst="rect">
            <a:avLst/>
          </a:prstGeom>
        </p:spPr>
      </p:pic>
      <p:pic>
        <p:nvPicPr>
          <p:cNvPr id="9" name="Picture 8">
            <a:extLst>
              <a:ext uri="{FF2B5EF4-FFF2-40B4-BE49-F238E27FC236}">
                <a16:creationId xmlns:a16="http://schemas.microsoft.com/office/drawing/2014/main" id="{C50BF4B6-953B-41BA-B79C-01EA883B57D4}"/>
              </a:ext>
            </a:extLst>
          </p:cNvPr>
          <p:cNvPicPr>
            <a:picLocks noChangeAspect="1"/>
          </p:cNvPicPr>
          <p:nvPr/>
        </p:nvPicPr>
        <p:blipFill>
          <a:blip r:embed="rId7"/>
          <a:stretch>
            <a:fillRect/>
          </a:stretch>
        </p:blipFill>
        <p:spPr>
          <a:xfrm>
            <a:off x="10204052" y="4336028"/>
            <a:ext cx="1228229" cy="469776"/>
          </a:xfrm>
          <a:prstGeom prst="rect">
            <a:avLst/>
          </a:prstGeom>
        </p:spPr>
      </p:pic>
      <p:pic>
        <p:nvPicPr>
          <p:cNvPr id="10" name="Picture 9">
            <a:extLst>
              <a:ext uri="{FF2B5EF4-FFF2-40B4-BE49-F238E27FC236}">
                <a16:creationId xmlns:a16="http://schemas.microsoft.com/office/drawing/2014/main" id="{18291BB5-2681-4B0D-BE06-1F0A51408012}"/>
              </a:ext>
            </a:extLst>
          </p:cNvPr>
          <p:cNvPicPr>
            <a:picLocks noChangeAspect="1"/>
          </p:cNvPicPr>
          <p:nvPr/>
        </p:nvPicPr>
        <p:blipFill>
          <a:blip r:embed="rId8"/>
          <a:stretch>
            <a:fillRect/>
          </a:stretch>
        </p:blipFill>
        <p:spPr>
          <a:xfrm>
            <a:off x="9837715" y="5081283"/>
            <a:ext cx="993597" cy="317084"/>
          </a:xfrm>
          <a:prstGeom prst="rect">
            <a:avLst/>
          </a:prstGeom>
        </p:spPr>
      </p:pic>
      <p:pic>
        <p:nvPicPr>
          <p:cNvPr id="11" name="Picture 10">
            <a:extLst>
              <a:ext uri="{FF2B5EF4-FFF2-40B4-BE49-F238E27FC236}">
                <a16:creationId xmlns:a16="http://schemas.microsoft.com/office/drawing/2014/main" id="{30E6404D-527F-47A0-BC19-14D9F07DBAF3}"/>
              </a:ext>
            </a:extLst>
          </p:cNvPr>
          <p:cNvPicPr>
            <a:picLocks noChangeAspect="1"/>
          </p:cNvPicPr>
          <p:nvPr/>
        </p:nvPicPr>
        <p:blipFill>
          <a:blip r:embed="rId9"/>
          <a:stretch>
            <a:fillRect/>
          </a:stretch>
        </p:blipFill>
        <p:spPr>
          <a:xfrm>
            <a:off x="8983351" y="2169058"/>
            <a:ext cx="1033104" cy="381291"/>
          </a:xfrm>
          <a:prstGeom prst="rect">
            <a:avLst/>
          </a:prstGeom>
        </p:spPr>
      </p:pic>
      <p:pic>
        <p:nvPicPr>
          <p:cNvPr id="15" name="Picture 14">
            <a:extLst>
              <a:ext uri="{FF2B5EF4-FFF2-40B4-BE49-F238E27FC236}">
                <a16:creationId xmlns:a16="http://schemas.microsoft.com/office/drawing/2014/main" id="{2B9E1DB8-8EAE-409D-85AC-CCACE75A18E5}"/>
              </a:ext>
            </a:extLst>
          </p:cNvPr>
          <p:cNvPicPr>
            <a:picLocks noChangeAspect="1"/>
          </p:cNvPicPr>
          <p:nvPr/>
        </p:nvPicPr>
        <p:blipFill>
          <a:blip r:embed="rId10"/>
          <a:stretch>
            <a:fillRect/>
          </a:stretch>
        </p:blipFill>
        <p:spPr>
          <a:xfrm>
            <a:off x="7889036" y="1415168"/>
            <a:ext cx="2119488" cy="634792"/>
          </a:xfrm>
          <a:prstGeom prst="rect">
            <a:avLst/>
          </a:prstGeom>
        </p:spPr>
      </p:pic>
      <p:pic>
        <p:nvPicPr>
          <p:cNvPr id="16" name="Picture 15">
            <a:extLst>
              <a:ext uri="{FF2B5EF4-FFF2-40B4-BE49-F238E27FC236}">
                <a16:creationId xmlns:a16="http://schemas.microsoft.com/office/drawing/2014/main" id="{D6D67CAB-AD76-4308-85DB-555B9E4C8A9B}"/>
              </a:ext>
            </a:extLst>
          </p:cNvPr>
          <p:cNvPicPr>
            <a:picLocks noChangeAspect="1"/>
          </p:cNvPicPr>
          <p:nvPr/>
        </p:nvPicPr>
        <p:blipFill>
          <a:blip r:embed="rId11"/>
          <a:stretch>
            <a:fillRect/>
          </a:stretch>
        </p:blipFill>
        <p:spPr>
          <a:xfrm>
            <a:off x="10665903" y="1985341"/>
            <a:ext cx="642457" cy="641250"/>
          </a:xfrm>
          <a:prstGeom prst="rect">
            <a:avLst/>
          </a:prstGeom>
        </p:spPr>
      </p:pic>
      <p:pic>
        <p:nvPicPr>
          <p:cNvPr id="18" name="Picture 17">
            <a:extLst>
              <a:ext uri="{FF2B5EF4-FFF2-40B4-BE49-F238E27FC236}">
                <a16:creationId xmlns:a16="http://schemas.microsoft.com/office/drawing/2014/main" id="{4E451EF9-E6E0-4A0B-9DCB-775C277B8C17}"/>
              </a:ext>
            </a:extLst>
          </p:cNvPr>
          <p:cNvPicPr>
            <a:picLocks noChangeAspect="1"/>
          </p:cNvPicPr>
          <p:nvPr/>
        </p:nvPicPr>
        <p:blipFill>
          <a:blip r:embed="rId12"/>
          <a:stretch>
            <a:fillRect/>
          </a:stretch>
        </p:blipFill>
        <p:spPr>
          <a:xfrm>
            <a:off x="8264556" y="864847"/>
            <a:ext cx="1676856" cy="410659"/>
          </a:xfrm>
          <a:prstGeom prst="rect">
            <a:avLst/>
          </a:prstGeom>
        </p:spPr>
      </p:pic>
      <p:pic>
        <p:nvPicPr>
          <p:cNvPr id="19" name="Picture 18">
            <a:extLst>
              <a:ext uri="{FF2B5EF4-FFF2-40B4-BE49-F238E27FC236}">
                <a16:creationId xmlns:a16="http://schemas.microsoft.com/office/drawing/2014/main" id="{CEB35E08-E0A1-4AD5-B890-AE717BE8B215}"/>
              </a:ext>
            </a:extLst>
          </p:cNvPr>
          <p:cNvPicPr>
            <a:picLocks noChangeAspect="1"/>
          </p:cNvPicPr>
          <p:nvPr/>
        </p:nvPicPr>
        <p:blipFill>
          <a:blip r:embed="rId13"/>
          <a:stretch>
            <a:fillRect/>
          </a:stretch>
        </p:blipFill>
        <p:spPr>
          <a:xfrm>
            <a:off x="9974968" y="890189"/>
            <a:ext cx="889900" cy="339010"/>
          </a:xfrm>
          <a:prstGeom prst="rect">
            <a:avLst/>
          </a:prstGeom>
        </p:spPr>
      </p:pic>
      <p:pic>
        <p:nvPicPr>
          <p:cNvPr id="5" name="Picture 4">
            <a:extLst>
              <a:ext uri="{FF2B5EF4-FFF2-40B4-BE49-F238E27FC236}">
                <a16:creationId xmlns:a16="http://schemas.microsoft.com/office/drawing/2014/main" id="{2A52C0C0-0D93-4812-ACED-5ABFA30A532D}"/>
              </a:ext>
            </a:extLst>
          </p:cNvPr>
          <p:cNvPicPr>
            <a:picLocks noChangeAspect="1"/>
          </p:cNvPicPr>
          <p:nvPr/>
        </p:nvPicPr>
        <p:blipFill>
          <a:blip r:embed="rId14"/>
          <a:stretch>
            <a:fillRect/>
          </a:stretch>
        </p:blipFill>
        <p:spPr>
          <a:xfrm>
            <a:off x="7785435" y="4453190"/>
            <a:ext cx="1192600" cy="391394"/>
          </a:xfrm>
          <a:prstGeom prst="rect">
            <a:avLst/>
          </a:prstGeom>
        </p:spPr>
      </p:pic>
      <p:pic>
        <p:nvPicPr>
          <p:cNvPr id="13" name="Picture 12">
            <a:extLst>
              <a:ext uri="{FF2B5EF4-FFF2-40B4-BE49-F238E27FC236}">
                <a16:creationId xmlns:a16="http://schemas.microsoft.com/office/drawing/2014/main" id="{48A809B1-A5D4-42DF-9532-BF72C4A1645B}"/>
              </a:ext>
            </a:extLst>
          </p:cNvPr>
          <p:cNvPicPr>
            <a:picLocks noChangeAspect="1"/>
          </p:cNvPicPr>
          <p:nvPr/>
        </p:nvPicPr>
        <p:blipFill>
          <a:blip r:embed="rId15"/>
          <a:stretch>
            <a:fillRect/>
          </a:stretch>
        </p:blipFill>
        <p:spPr>
          <a:xfrm>
            <a:off x="10199990" y="2000859"/>
            <a:ext cx="325841" cy="612053"/>
          </a:xfrm>
          <a:prstGeom prst="rect">
            <a:avLst/>
          </a:prstGeom>
        </p:spPr>
      </p:pic>
      <p:pic>
        <p:nvPicPr>
          <p:cNvPr id="14" name="Picture 13">
            <a:extLst>
              <a:ext uri="{FF2B5EF4-FFF2-40B4-BE49-F238E27FC236}">
                <a16:creationId xmlns:a16="http://schemas.microsoft.com/office/drawing/2014/main" id="{5E0A4D6B-685E-4611-8679-AF437695DE0D}"/>
              </a:ext>
            </a:extLst>
          </p:cNvPr>
          <p:cNvPicPr>
            <a:picLocks noChangeAspect="1"/>
          </p:cNvPicPr>
          <p:nvPr/>
        </p:nvPicPr>
        <p:blipFill>
          <a:blip r:embed="rId16"/>
          <a:stretch>
            <a:fillRect/>
          </a:stretch>
        </p:blipFill>
        <p:spPr>
          <a:xfrm>
            <a:off x="8326503" y="5066317"/>
            <a:ext cx="1192601" cy="306038"/>
          </a:xfrm>
          <a:prstGeom prst="rect">
            <a:avLst/>
          </a:prstGeom>
        </p:spPr>
      </p:pic>
      <p:pic>
        <p:nvPicPr>
          <p:cNvPr id="20" name="Picture 19" descr="A logo with text and people in a circle&#10;&#10;Description automatically generated">
            <a:extLst>
              <a:ext uri="{FF2B5EF4-FFF2-40B4-BE49-F238E27FC236}">
                <a16:creationId xmlns:a16="http://schemas.microsoft.com/office/drawing/2014/main" id="{9679FBB4-7AD9-427B-6E93-370825E99DB2}"/>
              </a:ext>
            </a:extLst>
          </p:cNvPr>
          <p:cNvPicPr>
            <a:picLocks noChangeAspect="1"/>
          </p:cNvPicPr>
          <p:nvPr/>
        </p:nvPicPr>
        <p:blipFill>
          <a:blip r:embed="rId17"/>
          <a:stretch>
            <a:fillRect/>
          </a:stretch>
        </p:blipFill>
        <p:spPr>
          <a:xfrm>
            <a:off x="725401" y="2039139"/>
            <a:ext cx="4045639" cy="1665851"/>
          </a:xfrm>
          <a:prstGeom prst="rect">
            <a:avLst/>
          </a:prstGeom>
        </p:spPr>
      </p:pic>
      <p:pic>
        <p:nvPicPr>
          <p:cNvPr id="21" name="Picture 20" descr="A close-up of text&#10;&#10;Description automatically generated">
            <a:extLst>
              <a:ext uri="{FF2B5EF4-FFF2-40B4-BE49-F238E27FC236}">
                <a16:creationId xmlns:a16="http://schemas.microsoft.com/office/drawing/2014/main" id="{5836CDC7-60A4-5FCB-5CC8-938A299DF259}"/>
              </a:ext>
            </a:extLst>
          </p:cNvPr>
          <p:cNvPicPr>
            <a:picLocks noChangeAspect="1"/>
          </p:cNvPicPr>
          <p:nvPr/>
        </p:nvPicPr>
        <p:blipFill>
          <a:blip r:embed="rId18"/>
          <a:stretch>
            <a:fillRect/>
          </a:stretch>
        </p:blipFill>
        <p:spPr>
          <a:xfrm>
            <a:off x="2262106" y="2872064"/>
            <a:ext cx="4045639" cy="1552528"/>
          </a:xfrm>
          <a:prstGeom prst="rect">
            <a:avLst/>
          </a:prstGeom>
        </p:spPr>
      </p:pic>
      <p:graphicFrame>
        <p:nvGraphicFramePr>
          <p:cNvPr id="22" name="Table 21">
            <a:extLst>
              <a:ext uri="{FF2B5EF4-FFF2-40B4-BE49-F238E27FC236}">
                <a16:creationId xmlns:a16="http://schemas.microsoft.com/office/drawing/2014/main" id="{BF7956AC-9967-2191-D1FD-1D77400BC874}"/>
              </a:ext>
            </a:extLst>
          </p:cNvPr>
          <p:cNvGraphicFramePr>
            <a:graphicFrameLocks noGrp="1"/>
          </p:cNvGraphicFramePr>
          <p:nvPr>
            <p:extLst>
              <p:ext uri="{D42A27DB-BD31-4B8C-83A1-F6EECF244321}">
                <p14:modId xmlns:p14="http://schemas.microsoft.com/office/powerpoint/2010/main" val="3792219567"/>
              </p:ext>
            </p:extLst>
          </p:nvPr>
        </p:nvGraphicFramePr>
        <p:xfrm>
          <a:off x="477012" y="4479252"/>
          <a:ext cx="6741849" cy="370840"/>
        </p:xfrm>
        <a:graphic>
          <a:graphicData uri="http://schemas.openxmlformats.org/drawingml/2006/table">
            <a:tbl>
              <a:tblPr firstRow="1" bandRow="1">
                <a:tableStyleId>{5C22544A-7EE6-4342-B048-85BDC9FD1C3A}</a:tableStyleId>
              </a:tblPr>
              <a:tblGrid>
                <a:gridCol w="6741849">
                  <a:extLst>
                    <a:ext uri="{9D8B030D-6E8A-4147-A177-3AD203B41FA5}">
                      <a16:colId xmlns:a16="http://schemas.microsoft.com/office/drawing/2014/main" val="1751501259"/>
                    </a:ext>
                  </a:extLst>
                </a:gridCol>
              </a:tblGrid>
              <a:tr h="370840">
                <a:tc>
                  <a:txBody>
                    <a:bodyPr/>
                    <a:lstStyle/>
                    <a:p>
                      <a:endParaRPr lang="en-GB" dirty="0"/>
                    </a:p>
                  </a:txBody>
                  <a:tcPr>
                    <a:solidFill>
                      <a:schemeClr val="accent2"/>
                    </a:solidFill>
                  </a:tcPr>
                </a:tc>
                <a:extLst>
                  <a:ext uri="{0D108BD9-81ED-4DB2-BD59-A6C34878D82A}">
                    <a16:rowId xmlns:a16="http://schemas.microsoft.com/office/drawing/2014/main" val="2128909688"/>
                  </a:ext>
                </a:extLst>
              </a:tr>
            </a:tbl>
          </a:graphicData>
        </a:graphic>
      </p:graphicFrame>
    </p:spTree>
    <p:extLst>
      <p:ext uri="{BB962C8B-B14F-4D97-AF65-F5344CB8AC3E}">
        <p14:creationId xmlns:p14="http://schemas.microsoft.com/office/powerpoint/2010/main" val="642096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53ABEA9B-F1E4-494B-B72C-041D70CB4B49}"/>
              </a:ext>
            </a:extLst>
          </p:cNvPr>
          <p:cNvSpPr>
            <a:spLocks noGrp="1"/>
          </p:cNvSpPr>
          <p:nvPr>
            <p:ph type="sldNum" sz="quarter" idx="12"/>
          </p:nvPr>
        </p:nvSpPr>
        <p:spPr/>
        <p:txBody>
          <a:bodyPr/>
          <a:lstStyle/>
          <a:p>
            <a:fld id="{C78ACF72-581C-4A51-A0EF-57B9C6B6C07A}" type="slidenum">
              <a:rPr lang="en-US" smtClean="0">
                <a:solidFill>
                  <a:schemeClr val="bg1">
                    <a:lumMod val="65000"/>
                  </a:schemeClr>
                </a:solidFill>
              </a:rPr>
              <a:t>2</a:t>
            </a:fld>
            <a:endParaRPr lang="en-US" dirty="0">
              <a:solidFill>
                <a:schemeClr val="bg1">
                  <a:lumMod val="65000"/>
                </a:schemeClr>
              </a:solidFill>
            </a:endParaRPr>
          </a:p>
        </p:txBody>
      </p:sp>
      <p:sp>
        <p:nvSpPr>
          <p:cNvPr id="10" name="Title 1">
            <a:extLst>
              <a:ext uri="{FF2B5EF4-FFF2-40B4-BE49-F238E27FC236}">
                <a16:creationId xmlns:a16="http://schemas.microsoft.com/office/drawing/2014/main" id="{06662163-AA8F-438D-984D-6A85BE418C91}"/>
              </a:ext>
            </a:extLst>
          </p:cNvPr>
          <p:cNvSpPr txBox="1">
            <a:spLocks noChangeArrowheads="1"/>
          </p:cNvSpPr>
          <p:nvPr/>
        </p:nvSpPr>
        <p:spPr bwMode="auto">
          <a:xfrm>
            <a:off x="0" y="0"/>
            <a:ext cx="12192000" cy="922338"/>
          </a:xfrm>
          <a:prstGeom prst="rect">
            <a:avLst/>
          </a:prstGeom>
          <a:solidFill>
            <a:srgbClr val="00B0F0"/>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eaLnBrk="1" fontAlgn="auto" hangingPunct="1">
              <a:spcBef>
                <a:spcPts val="0"/>
              </a:spcBef>
              <a:spcAft>
                <a:spcPts val="0"/>
              </a:spcAft>
            </a:pPr>
            <a:r>
              <a:rPr lang="en-US" sz="2800" b="1" dirty="0">
                <a:solidFill>
                  <a:prstClr val="white"/>
                </a:solidFill>
                <a:latin typeface="Arial" panose="020B0604020202020204" pitchFamily="34" charset="0"/>
                <a:ea typeface="+mn-ea"/>
                <a:cs typeface="Arial" panose="020B0604020202020204" pitchFamily="34" charset="0"/>
              </a:rPr>
              <a:t>The right to be registered at birth and to have an identity</a:t>
            </a:r>
          </a:p>
        </p:txBody>
      </p:sp>
      <p:sp>
        <p:nvSpPr>
          <p:cNvPr id="4" name="TextBox 3">
            <a:extLst>
              <a:ext uri="{FF2B5EF4-FFF2-40B4-BE49-F238E27FC236}">
                <a16:creationId xmlns:a16="http://schemas.microsoft.com/office/drawing/2014/main" id="{90671AC7-CE85-4303-A493-84519B9987F7}"/>
              </a:ext>
            </a:extLst>
          </p:cNvPr>
          <p:cNvSpPr txBox="1"/>
          <p:nvPr/>
        </p:nvSpPr>
        <p:spPr>
          <a:xfrm>
            <a:off x="341695" y="1585813"/>
            <a:ext cx="5590461" cy="4770537"/>
          </a:xfrm>
          <a:prstGeom prst="rect">
            <a:avLst/>
          </a:prstGeom>
          <a:noFill/>
        </p:spPr>
        <p:txBody>
          <a:bodyPr wrap="square" lIns="0" tIns="0" rIns="0" bIns="0" rtlCol="0">
            <a:spAutoFit/>
          </a:bodyPr>
          <a:lstStyle/>
          <a:p>
            <a:pPr marL="342900" indent="-342900">
              <a:spcAft>
                <a:spcPts val="1200"/>
              </a:spcAft>
              <a:buFont typeface="Arial" panose="020B0604020202020204" pitchFamily="34" charset="0"/>
              <a:buChar char="•"/>
            </a:pPr>
            <a:r>
              <a:rPr lang="en-US" sz="2000" dirty="0">
                <a:latin typeface="Arial" panose="020B0604020202020204" pitchFamily="34" charset="0"/>
                <a:ea typeface="Calibri" panose="020F0502020204030204" pitchFamily="34" charset="0"/>
                <a:cs typeface="Arial" panose="020B0604020202020204" pitchFamily="34" charset="0"/>
              </a:rPr>
              <a:t>T</a:t>
            </a:r>
            <a:r>
              <a:rPr lang="en-US" sz="2000" dirty="0">
                <a:effectLst/>
                <a:latin typeface="Arial" panose="020B0604020202020204" pitchFamily="34" charset="0"/>
                <a:ea typeface="Calibri" panose="020F0502020204030204" pitchFamily="34" charset="0"/>
                <a:cs typeface="Arial" panose="020B0604020202020204" pitchFamily="34" charset="0"/>
              </a:rPr>
              <a:t>he Convention on the Rights of the Child (Article 7 and 8)</a:t>
            </a:r>
          </a:p>
          <a:p>
            <a:pPr marL="342900" indent="-342900">
              <a:spcAft>
                <a:spcPts val="1200"/>
              </a:spcAft>
              <a:buFont typeface="Arial" panose="020B0604020202020204" pitchFamily="34" charset="0"/>
              <a:buChar char="•"/>
            </a:pPr>
            <a:r>
              <a:rPr lang="en-US" sz="2000" dirty="0">
                <a:effectLst/>
                <a:latin typeface="Arial" panose="020B0604020202020204" pitchFamily="34" charset="0"/>
                <a:ea typeface="Calibri" panose="020F0502020204030204" pitchFamily="34" charset="0"/>
              </a:rPr>
              <a:t>African Charter on the Rights and Welfare of the Child (article 6) </a:t>
            </a:r>
          </a:p>
          <a:p>
            <a:pPr marL="342900" indent="-342900">
              <a:spcAft>
                <a:spcPts val="1200"/>
              </a:spcAft>
              <a:buFont typeface="Arial" panose="020B0604020202020204" pitchFamily="34" charset="0"/>
              <a:buChar char="•"/>
            </a:pPr>
            <a:r>
              <a:rPr lang="en-US" sz="2000" b="1" dirty="0">
                <a:effectLst/>
                <a:latin typeface="Arial" panose="020B0604020202020204" pitchFamily="34" charset="0"/>
                <a:ea typeface="Calibri" panose="020F0502020204030204" pitchFamily="34" charset="0"/>
                <a:cs typeface="Arial" panose="020B0604020202020204" pitchFamily="34" charset="0"/>
              </a:rPr>
              <a:t>Birth registration </a:t>
            </a:r>
            <a:r>
              <a:rPr lang="en-US" sz="2000" dirty="0">
                <a:latin typeface="Arial" panose="020B0604020202020204" pitchFamily="34" charset="0"/>
                <a:ea typeface="Calibri" panose="020F0502020204030204" pitchFamily="34" charset="0"/>
                <a:cs typeface="Arial" panose="020B0604020202020204" pitchFamily="34" charset="0"/>
              </a:rPr>
              <a:t>is</a:t>
            </a:r>
            <a:r>
              <a:rPr lang="en-US" sz="2000" dirty="0">
                <a:effectLst/>
                <a:latin typeface="Arial" panose="020B0604020202020204" pitchFamily="34" charset="0"/>
                <a:ea typeface="Calibri" panose="020F0502020204030204" pitchFamily="34" charset="0"/>
                <a:cs typeface="Arial" panose="020B0604020202020204" pitchFamily="34" charset="0"/>
              </a:rPr>
              <a:t> the first official recognition of a child's existence and gives the child a </a:t>
            </a:r>
            <a:r>
              <a:rPr lang="en-US" sz="2000" b="1" dirty="0">
                <a:effectLst/>
                <a:latin typeface="Arial" panose="020B0604020202020204" pitchFamily="34" charset="0"/>
                <a:ea typeface="Calibri" panose="020F0502020204030204" pitchFamily="34" charset="0"/>
                <a:cs typeface="Arial" panose="020B0604020202020204" pitchFamily="34" charset="0"/>
              </a:rPr>
              <a:t>legal identity</a:t>
            </a:r>
          </a:p>
          <a:p>
            <a:pPr marL="342900" indent="-342900">
              <a:spcAft>
                <a:spcPts val="1200"/>
              </a:spcAft>
              <a:buFont typeface="Arial" panose="020B0604020202020204" pitchFamily="34" charset="0"/>
              <a:buChar char="•"/>
            </a:pPr>
            <a:r>
              <a:rPr lang="en-US" sz="2000" dirty="0">
                <a:latin typeface="Arial" panose="020B0604020202020204" pitchFamily="34" charset="0"/>
                <a:ea typeface="Times New Roman" panose="02020603050405020304" pitchFamily="18" charset="0"/>
                <a:cs typeface="Arial" panose="020B0604020202020204" pitchFamily="34" charset="0"/>
              </a:rPr>
              <a:t>Birth registration is the </a:t>
            </a:r>
            <a:r>
              <a:rPr lang="en-US" sz="2000" b="1" dirty="0">
                <a:latin typeface="Arial" panose="020B0604020202020204" pitchFamily="34" charset="0"/>
                <a:ea typeface="Times New Roman" panose="02020603050405020304" pitchFamily="18" charset="0"/>
                <a:cs typeface="Arial" panose="020B0604020202020204" pitchFamily="34" charset="0"/>
              </a:rPr>
              <a:t>gateway to the enjoyment of all children’s rights</a:t>
            </a:r>
            <a:endParaRPr lang="en-US" sz="2000" b="1" dirty="0">
              <a:effectLst/>
              <a:latin typeface="Arial" panose="020B0604020202020204" pitchFamily="34" charset="0"/>
              <a:ea typeface="Times New Roman" panose="02020603050405020304" pitchFamily="18" charset="0"/>
              <a:cs typeface="Arial" panose="020B0604020202020204" pitchFamily="34" charset="0"/>
            </a:endParaRPr>
          </a:p>
          <a:p>
            <a:pPr marL="342900" indent="-342900">
              <a:spcAft>
                <a:spcPts val="1200"/>
              </a:spcAft>
              <a:buFont typeface="Arial" panose="020B0604020202020204" pitchFamily="34" charset="0"/>
              <a:buChar char="•"/>
            </a:pPr>
            <a:r>
              <a:rPr lang="en-US" sz="2000" dirty="0">
                <a:effectLst/>
                <a:latin typeface="Arial" panose="020B0604020202020204" pitchFamily="34" charset="0"/>
                <a:ea typeface="Calibri" panose="020F0502020204030204" pitchFamily="34" charset="0"/>
                <a:cs typeface="Arial" panose="020B0604020202020204" pitchFamily="34" charset="0"/>
              </a:rPr>
              <a:t>Without a legal identity, children remain </a:t>
            </a:r>
            <a:r>
              <a:rPr lang="en-US" sz="2000" b="1" dirty="0">
                <a:effectLst/>
                <a:latin typeface="Arial" panose="020B0604020202020204" pitchFamily="34" charset="0"/>
                <a:ea typeface="Calibri" panose="020F0502020204030204" pitchFamily="34" charset="0"/>
                <a:cs typeface="Arial" panose="020B0604020202020204" pitchFamily="34" charset="0"/>
              </a:rPr>
              <a:t>invisible</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b="1" dirty="0">
                <a:effectLst/>
                <a:latin typeface="Arial" panose="020B0604020202020204" pitchFamily="34" charset="0"/>
                <a:ea typeface="Calibri" panose="020F0502020204030204" pitchFamily="34" charset="0"/>
                <a:cs typeface="Arial" panose="020B0604020202020204" pitchFamily="34" charset="0"/>
              </a:rPr>
              <a:t>unprotected</a:t>
            </a:r>
            <a:r>
              <a:rPr lang="en-US" sz="2000" dirty="0">
                <a:effectLst/>
                <a:latin typeface="Arial" panose="020B0604020202020204" pitchFamily="34" charset="0"/>
                <a:ea typeface="Calibri" panose="020F0502020204030204" pitchFamily="34" charset="0"/>
                <a:cs typeface="Arial" panose="020B0604020202020204" pitchFamily="34" charset="0"/>
              </a:rPr>
              <a:t>, and </a:t>
            </a:r>
            <a:r>
              <a:rPr lang="en-US" sz="2000" b="1" dirty="0">
                <a:effectLst/>
                <a:latin typeface="Arial" panose="020B0604020202020204" pitchFamily="34" charset="0"/>
                <a:ea typeface="Calibri" panose="020F0502020204030204" pitchFamily="34" charset="0"/>
                <a:cs typeface="Arial" panose="020B0604020202020204" pitchFamily="34" charset="0"/>
              </a:rPr>
              <a:t>at heightened risk of statelessness</a:t>
            </a:r>
          </a:p>
          <a:p>
            <a:pPr marL="228600" marR="0" indent="-228600">
              <a:spcBef>
                <a:spcPts val="0"/>
              </a:spcBef>
              <a:spcAft>
                <a:spcPts val="1200"/>
              </a:spcAft>
              <a:buFont typeface="Arial" panose="020B0604020202020204" pitchFamily="34" charset="0"/>
              <a:buChar char="•"/>
            </a:pPr>
            <a:r>
              <a:rPr lang="en-US" sz="2000" dirty="0">
                <a:solidFill>
                  <a:schemeClr val="bg1"/>
                </a:solidFill>
                <a:effectLst/>
                <a:ea typeface="Calibri" panose="020F0502020204030204" pitchFamily="34" charset="0"/>
                <a:cs typeface="Times New Roman" panose="02020603050405020304" pitchFamily="18" charset="0"/>
              </a:rPr>
              <a:t>not even reported.</a:t>
            </a:r>
          </a:p>
        </p:txBody>
      </p:sp>
      <p:pic>
        <p:nvPicPr>
          <p:cNvPr id="3" name="Picture 2">
            <a:extLst>
              <a:ext uri="{FF2B5EF4-FFF2-40B4-BE49-F238E27FC236}">
                <a16:creationId xmlns:a16="http://schemas.microsoft.com/office/drawing/2014/main" id="{39296FBC-A3F3-472B-9E68-4B3F4FB07A66}"/>
              </a:ext>
            </a:extLst>
          </p:cNvPr>
          <p:cNvPicPr>
            <a:picLocks noChangeAspect="1"/>
          </p:cNvPicPr>
          <p:nvPr/>
        </p:nvPicPr>
        <p:blipFill>
          <a:blip r:embed="rId3"/>
          <a:srcRect l="5505" r="5505"/>
          <a:stretch/>
        </p:blipFill>
        <p:spPr>
          <a:xfrm>
            <a:off x="5964515" y="1466559"/>
            <a:ext cx="6227485" cy="4665335"/>
          </a:xfrm>
          <a:prstGeom prst="rect">
            <a:avLst/>
          </a:prstGeom>
        </p:spPr>
      </p:pic>
      <p:sp>
        <p:nvSpPr>
          <p:cNvPr id="12" name="TextBox 11">
            <a:extLst>
              <a:ext uri="{FF2B5EF4-FFF2-40B4-BE49-F238E27FC236}">
                <a16:creationId xmlns:a16="http://schemas.microsoft.com/office/drawing/2014/main" id="{A03FA75F-7C87-4ED8-BF3C-1966C09F2AED}"/>
              </a:ext>
            </a:extLst>
          </p:cNvPr>
          <p:cNvSpPr txBox="1"/>
          <p:nvPr/>
        </p:nvSpPr>
        <p:spPr>
          <a:xfrm>
            <a:off x="5932156" y="5916450"/>
            <a:ext cx="6194120" cy="215444"/>
          </a:xfrm>
          <a:prstGeom prst="rect">
            <a:avLst/>
          </a:prstGeom>
          <a:noFill/>
        </p:spPr>
        <p:txBody>
          <a:bodyPr wrap="square">
            <a:spAutoFit/>
          </a:bodyPr>
          <a:lstStyle/>
          <a:p>
            <a:r>
              <a:rPr lang="en-US" sz="800" b="0" i="0" dirty="0">
                <a:solidFill>
                  <a:srgbClr val="121212"/>
                </a:solidFill>
                <a:effectLst/>
                <a:latin typeface="Arial" panose="020B0604020202020204" pitchFamily="34" charset="0"/>
                <a:cs typeface="Arial" panose="020B0604020202020204" pitchFamily="34" charset="0"/>
              </a:rPr>
              <a:t>© UNICEF/UN0152973/</a:t>
            </a:r>
            <a:r>
              <a:rPr lang="en-US" sz="800" b="0" i="0" dirty="0" err="1">
                <a:solidFill>
                  <a:srgbClr val="121212"/>
                </a:solidFill>
                <a:effectLst/>
                <a:latin typeface="Arial" panose="020B0604020202020204" pitchFamily="34" charset="0"/>
                <a:cs typeface="Arial" panose="020B0604020202020204" pitchFamily="34" charset="0"/>
              </a:rPr>
              <a:t>Schermbrucker</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0049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13354A1-6CD0-4772-89D7-AF5F08FC69EE}"/>
              </a:ext>
            </a:extLst>
          </p:cNvPr>
          <p:cNvSpPr/>
          <p:nvPr/>
        </p:nvSpPr>
        <p:spPr>
          <a:xfrm>
            <a:off x="8001235" y="2949262"/>
            <a:ext cx="3657365" cy="3553580"/>
          </a:xfrm>
          <a:prstGeom prst="rect">
            <a:avLst/>
          </a:prstGeom>
          <a:solidFill>
            <a:srgbClr val="E1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Nova Cond"/>
              <a:ea typeface="+mn-ea"/>
              <a:cs typeface="+mn-cs"/>
            </a:endParaRPr>
          </a:p>
        </p:txBody>
      </p:sp>
      <p:sp>
        <p:nvSpPr>
          <p:cNvPr id="17" name="TextBox 16">
            <a:extLst>
              <a:ext uri="{FF2B5EF4-FFF2-40B4-BE49-F238E27FC236}">
                <a16:creationId xmlns:a16="http://schemas.microsoft.com/office/drawing/2014/main" id="{8D1CABFA-6C87-430E-88C7-0D079FA3A9AB}"/>
              </a:ext>
            </a:extLst>
          </p:cNvPr>
          <p:cNvSpPr txBox="1"/>
          <p:nvPr/>
        </p:nvSpPr>
        <p:spPr>
          <a:xfrm>
            <a:off x="0" y="6502545"/>
            <a:ext cx="4404575"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Nova Cond"/>
                <a:ea typeface="+mn-ea"/>
                <a:cs typeface="+mn-cs"/>
              </a:rPr>
              <a:t>Source: UNICEF, </a:t>
            </a:r>
            <a:r>
              <a:rPr kumimoji="0" lang="en-US" sz="1100" b="0" i="0" u="none" strike="noStrike" kern="1200" cap="none" spc="0" normalizeH="0" baseline="0" noProof="0" dirty="0">
                <a:ln>
                  <a:noFill/>
                </a:ln>
                <a:solidFill>
                  <a:prstClr val="black"/>
                </a:solidFill>
                <a:effectLst/>
                <a:uLnTx/>
                <a:uFillTx/>
                <a:latin typeface="Arial Nova Cond"/>
                <a:ea typeface="+mn-ea"/>
                <a:cs typeface="+mn-cs"/>
                <a:hlinkClick r:id="rId3"/>
              </a:rPr>
              <a:t>A Statistical Update on Birth Registration in Africa</a:t>
            </a:r>
            <a:r>
              <a:rPr kumimoji="0" lang="en-US" sz="1100" b="0" i="0" u="none" strike="noStrike" kern="1200" cap="none" spc="0" normalizeH="0" baseline="0" noProof="0" dirty="0">
                <a:ln>
                  <a:noFill/>
                </a:ln>
                <a:solidFill>
                  <a:prstClr val="black"/>
                </a:solidFill>
                <a:effectLst/>
                <a:uLnTx/>
                <a:uFillTx/>
                <a:latin typeface="Arial Nova Cond"/>
                <a:ea typeface="+mn-ea"/>
                <a:cs typeface="+mn-cs"/>
              </a:rPr>
              <a:t> (New York, 2022).</a:t>
            </a:r>
          </a:p>
        </p:txBody>
      </p:sp>
      <p:sp>
        <p:nvSpPr>
          <p:cNvPr id="34" name="TextBox 33">
            <a:extLst>
              <a:ext uri="{FF2B5EF4-FFF2-40B4-BE49-F238E27FC236}">
                <a16:creationId xmlns:a16="http://schemas.microsoft.com/office/drawing/2014/main" id="{CC368C05-1ABE-40DC-A38F-0BAF2B782208}"/>
              </a:ext>
            </a:extLst>
          </p:cNvPr>
          <p:cNvSpPr txBox="1"/>
          <p:nvPr/>
        </p:nvSpPr>
        <p:spPr>
          <a:xfrm>
            <a:off x="1380201" y="191456"/>
            <a:ext cx="989113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1548A"/>
                </a:solidFill>
                <a:effectLst/>
                <a:uLnTx/>
                <a:uFillTx/>
                <a:latin typeface="Arial Narrow" panose="020B0606020202030204" pitchFamily="34" charset="0"/>
                <a:ea typeface="+mn-ea"/>
                <a:cs typeface="+mn-cs"/>
              </a:rPr>
              <a:t>SDG target 16.9. By 2030, provide legal identity for all, including birth registration</a:t>
            </a:r>
          </a:p>
        </p:txBody>
      </p:sp>
      <p:pic>
        <p:nvPicPr>
          <p:cNvPr id="40" name="Picture 39" descr="Text&#10;&#10;Description automatically generated">
            <a:extLst>
              <a:ext uri="{FF2B5EF4-FFF2-40B4-BE49-F238E27FC236}">
                <a16:creationId xmlns:a16="http://schemas.microsoft.com/office/drawing/2014/main" id="{39A5A79A-FEAD-440C-AA38-783ACF321BEF}"/>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0" y="-13939"/>
            <a:ext cx="1266825" cy="1266825"/>
          </a:xfrm>
          <a:prstGeom prst="rect">
            <a:avLst/>
          </a:prstGeom>
        </p:spPr>
      </p:pic>
      <p:sp>
        <p:nvSpPr>
          <p:cNvPr id="32" name="TextBox 31">
            <a:extLst>
              <a:ext uri="{FF2B5EF4-FFF2-40B4-BE49-F238E27FC236}">
                <a16:creationId xmlns:a16="http://schemas.microsoft.com/office/drawing/2014/main" id="{3D8A8018-DD53-4974-AFC3-8C20BB556F9D}"/>
              </a:ext>
            </a:extLst>
          </p:cNvPr>
          <p:cNvSpPr txBox="1"/>
          <p:nvPr/>
        </p:nvSpPr>
        <p:spPr>
          <a:xfrm>
            <a:off x="8201534" y="3075750"/>
            <a:ext cx="3307382" cy="31393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Nova Cond"/>
                <a:ea typeface="+mn-ea"/>
                <a:cs typeface="+mn-cs"/>
              </a:rPr>
              <a:t>Globally, the births of </a:t>
            </a:r>
            <a:r>
              <a:rPr kumimoji="0" lang="en-US" sz="1800" b="1" i="0" u="none" strike="noStrike" kern="1200" cap="none" spc="0" normalizeH="0" baseline="0" noProof="0" dirty="0">
                <a:ln>
                  <a:noFill/>
                </a:ln>
                <a:solidFill>
                  <a:prstClr val="black"/>
                </a:solidFill>
                <a:effectLst/>
                <a:uLnTx/>
                <a:uFillTx/>
                <a:latin typeface="Arial Nova Cond"/>
                <a:ea typeface="+mn-ea"/>
                <a:cs typeface="+mn-cs"/>
              </a:rPr>
              <a:t>one in four</a:t>
            </a:r>
            <a:r>
              <a:rPr kumimoji="0" lang="en-US" sz="1800" b="0" i="0" u="none" strike="noStrike" kern="1200" cap="none" spc="0" normalizeH="0" baseline="0" noProof="0" dirty="0">
                <a:ln>
                  <a:noFill/>
                </a:ln>
                <a:solidFill>
                  <a:prstClr val="black"/>
                </a:solidFill>
                <a:effectLst/>
                <a:uLnTx/>
                <a:uFillTx/>
                <a:latin typeface="Arial Nova Cond"/>
                <a:ea typeface="+mn-ea"/>
                <a:cs typeface="+mn-cs"/>
              </a:rPr>
              <a:t> children under 5 have never been officially recorded (164 million). </a:t>
            </a:r>
            <a:r>
              <a:rPr kumimoji="0" lang="en-US" sz="1800" b="1" i="0" u="none" strike="noStrike" kern="1200" cap="none" spc="0" normalizeH="0" baseline="0" noProof="0" dirty="0">
                <a:ln>
                  <a:noFill/>
                </a:ln>
                <a:solidFill>
                  <a:srgbClr val="00ACED"/>
                </a:solidFill>
                <a:effectLst/>
                <a:uLnTx/>
                <a:uFillTx/>
                <a:latin typeface="Arial Nova Cond"/>
                <a:ea typeface="+mn-ea"/>
                <a:cs typeface="+mn-cs"/>
              </a:rPr>
              <a:t>More than half </a:t>
            </a:r>
            <a:r>
              <a:rPr kumimoji="0" lang="en-US" sz="1800" b="0" i="0" u="none" strike="noStrike" kern="1200" cap="none" spc="0" normalizeH="0" baseline="0" noProof="0" dirty="0">
                <a:ln>
                  <a:noFill/>
                </a:ln>
                <a:solidFill>
                  <a:prstClr val="black"/>
                </a:solidFill>
                <a:effectLst/>
                <a:uLnTx/>
                <a:uFillTx/>
                <a:latin typeface="Arial Nova Cond"/>
                <a:ea typeface="+mn-ea"/>
                <a:cs typeface="+mn-cs"/>
              </a:rPr>
              <a:t>(around 91 million) live in </a:t>
            </a:r>
            <a:r>
              <a:rPr kumimoji="0" lang="en-US" sz="1800" b="1" i="0" u="none" strike="noStrike" kern="1200" cap="none" spc="0" normalizeH="0" baseline="0" noProof="0" dirty="0">
                <a:ln>
                  <a:noFill/>
                </a:ln>
                <a:solidFill>
                  <a:srgbClr val="00ACED"/>
                </a:solidFill>
                <a:effectLst/>
                <a:uLnTx/>
                <a:uFillTx/>
                <a:latin typeface="Arial Nova Cond"/>
                <a:ea typeface="+mn-ea"/>
                <a:cs typeface="+mn-cs"/>
              </a:rPr>
              <a:t>Africa</a:t>
            </a:r>
            <a:r>
              <a:rPr kumimoji="0" lang="en-US" sz="1800" b="0" i="0" u="none" strike="noStrike" kern="1200" cap="none" spc="0" normalizeH="0" baseline="0" noProof="0" dirty="0">
                <a:ln>
                  <a:noFill/>
                </a:ln>
                <a:solidFill>
                  <a:prstClr val="black"/>
                </a:solidFill>
                <a:effectLst/>
                <a:uLnTx/>
                <a:uFillTx/>
                <a:latin typeface="Arial Nova Cond"/>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Arial Nova Cond"/>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Arial Nova Cond"/>
                <a:ea typeface="+mn-ea"/>
                <a:cs typeface="+mn-cs"/>
              </a:rPr>
              <a:t>20 countries </a:t>
            </a:r>
            <a:r>
              <a:rPr kumimoji="0" lang="en-US" sz="1800" b="0" i="0" u="none" strike="noStrike" kern="1200" cap="none" spc="0" normalizeH="0" baseline="0" noProof="0" dirty="0">
                <a:ln>
                  <a:noFill/>
                </a:ln>
                <a:solidFill>
                  <a:prstClr val="black"/>
                </a:solidFill>
                <a:effectLst/>
                <a:uLnTx/>
                <a:uFillTx/>
                <a:latin typeface="Arial Nova Cond"/>
                <a:ea typeface="+mn-ea"/>
                <a:cs typeface="+mn-cs"/>
              </a:rPr>
              <a:t>in the continent are </a:t>
            </a:r>
            <a:r>
              <a:rPr kumimoji="0" lang="en-US" sz="1800" b="1" i="0" u="none" strike="noStrike" kern="1200" cap="none" spc="0" normalizeH="0" baseline="0" noProof="0" dirty="0">
                <a:ln>
                  <a:noFill/>
                </a:ln>
                <a:solidFill>
                  <a:srgbClr val="00B0F0"/>
                </a:solidFill>
                <a:effectLst/>
                <a:uLnTx/>
                <a:uFillTx/>
                <a:latin typeface="Arial Nova Cond"/>
                <a:ea typeface="+mn-ea"/>
                <a:cs typeface="+mn-cs"/>
              </a:rPr>
              <a:t>on track </a:t>
            </a:r>
            <a:r>
              <a:rPr kumimoji="0" lang="en-US" sz="1800" b="0" i="0" u="none" strike="noStrike" kern="1200" cap="none" spc="0" normalizeH="0" baseline="0" noProof="0" dirty="0">
                <a:ln>
                  <a:noFill/>
                </a:ln>
                <a:solidFill>
                  <a:prstClr val="black"/>
                </a:solidFill>
                <a:effectLst/>
                <a:uLnTx/>
                <a:uFillTx/>
                <a:latin typeface="Arial Nova Cond"/>
                <a:ea typeface="+mn-ea"/>
                <a:cs typeface="+mn-cs"/>
              </a:rPr>
              <a:t>to achieve universal birth registration by 2030 while </a:t>
            </a:r>
            <a:r>
              <a:rPr kumimoji="0" lang="en-US" sz="1800" b="1" i="0" u="none" strike="noStrike" kern="1200" cap="none" spc="0" normalizeH="0" baseline="0" noProof="0" dirty="0">
                <a:ln>
                  <a:noFill/>
                </a:ln>
                <a:solidFill>
                  <a:srgbClr val="00ACED"/>
                </a:solidFill>
                <a:effectLst/>
                <a:uLnTx/>
                <a:uFillTx/>
                <a:latin typeface="Arial Nova Cond"/>
                <a:ea typeface="+mn-ea"/>
                <a:cs typeface="+mn-cs"/>
              </a:rPr>
              <a:t>23 countries will need to accelerate progress</a:t>
            </a:r>
            <a:r>
              <a:rPr kumimoji="0" lang="en-US" sz="1800" b="0" i="0" u="none" strike="noStrike" kern="1200" cap="none" spc="0" normalizeH="0" baseline="0" noProof="0" dirty="0">
                <a:ln>
                  <a:noFill/>
                </a:ln>
                <a:solidFill>
                  <a:prstClr val="black"/>
                </a:solidFill>
                <a:effectLst/>
                <a:uLnTx/>
                <a:uFillTx/>
                <a:latin typeface="Arial Nova Cond"/>
                <a:ea typeface="+mn-ea"/>
                <a:cs typeface="+mn-cs"/>
              </a:rPr>
              <a:t>.</a:t>
            </a:r>
          </a:p>
        </p:txBody>
      </p:sp>
      <p:grpSp>
        <p:nvGrpSpPr>
          <p:cNvPr id="5" name="Group 4">
            <a:extLst>
              <a:ext uri="{FF2B5EF4-FFF2-40B4-BE49-F238E27FC236}">
                <a16:creationId xmlns:a16="http://schemas.microsoft.com/office/drawing/2014/main" id="{09B74C90-8539-4DDA-89E8-A5BC19A0CC4B}"/>
              </a:ext>
            </a:extLst>
          </p:cNvPr>
          <p:cNvGrpSpPr/>
          <p:nvPr/>
        </p:nvGrpSpPr>
        <p:grpSpPr>
          <a:xfrm>
            <a:off x="1791980" y="1842238"/>
            <a:ext cx="4106104" cy="4633035"/>
            <a:chOff x="3400685" y="2092670"/>
            <a:chExt cx="4106104" cy="4633035"/>
          </a:xfrm>
        </p:grpSpPr>
        <p:pic>
          <p:nvPicPr>
            <p:cNvPr id="3" name="Picture 2">
              <a:extLst>
                <a:ext uri="{FF2B5EF4-FFF2-40B4-BE49-F238E27FC236}">
                  <a16:creationId xmlns:a16="http://schemas.microsoft.com/office/drawing/2014/main" id="{FED2931F-FA6F-4C71-92F8-2760EF7F93DA}"/>
                </a:ext>
              </a:extLst>
            </p:cNvPr>
            <p:cNvPicPr>
              <a:picLocks noChangeAspect="1"/>
            </p:cNvPicPr>
            <p:nvPr/>
          </p:nvPicPr>
          <p:blipFill rotWithShape="1">
            <a:blip r:embed="rId5"/>
            <a:srcRect l="12348" r="28729"/>
            <a:stretch/>
          </p:blipFill>
          <p:spPr>
            <a:xfrm>
              <a:off x="3400686" y="2092670"/>
              <a:ext cx="4106103" cy="4633035"/>
            </a:xfrm>
            <a:prstGeom prst="rect">
              <a:avLst/>
            </a:prstGeom>
          </p:spPr>
        </p:pic>
        <p:sp>
          <p:nvSpPr>
            <p:cNvPr id="4" name="Rectangle 3">
              <a:extLst>
                <a:ext uri="{FF2B5EF4-FFF2-40B4-BE49-F238E27FC236}">
                  <a16:creationId xmlns:a16="http://schemas.microsoft.com/office/drawing/2014/main" id="{E2849B5E-2033-4FDE-BCA1-FF497B294CB9}"/>
                </a:ext>
              </a:extLst>
            </p:cNvPr>
            <p:cNvSpPr/>
            <p:nvPr/>
          </p:nvSpPr>
          <p:spPr>
            <a:xfrm>
              <a:off x="3400685" y="4895843"/>
              <a:ext cx="1092027" cy="1605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ova Cond"/>
                <a:ea typeface="+mn-ea"/>
                <a:cs typeface="+mn-cs"/>
              </a:endParaRPr>
            </a:p>
          </p:txBody>
        </p:sp>
      </p:grpSp>
      <p:sp>
        <p:nvSpPr>
          <p:cNvPr id="16" name="TextBox 15">
            <a:extLst>
              <a:ext uri="{FF2B5EF4-FFF2-40B4-BE49-F238E27FC236}">
                <a16:creationId xmlns:a16="http://schemas.microsoft.com/office/drawing/2014/main" id="{5C92EE3A-80B2-4795-9515-E85666F90A87}"/>
              </a:ext>
            </a:extLst>
          </p:cNvPr>
          <p:cNvSpPr txBox="1"/>
          <p:nvPr/>
        </p:nvSpPr>
        <p:spPr>
          <a:xfrm>
            <a:off x="633412" y="1493168"/>
            <a:ext cx="102441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ACED"/>
                </a:solidFill>
                <a:effectLst/>
                <a:uLnTx/>
                <a:uFillTx/>
                <a:latin typeface="Arial Nova Cond" panose="020B0506020202020204" pitchFamily="34" charset="0"/>
                <a:ea typeface="+mn-ea"/>
                <a:cs typeface="+mn-cs"/>
              </a:rPr>
              <a:t>Percentage of children under age 5 whose births are registered in Africa</a:t>
            </a:r>
            <a:r>
              <a:rPr kumimoji="0" lang="en-US" sz="1600" b="0" i="0" u="none" strike="noStrike" kern="1200" cap="none" spc="0" normalizeH="0" baseline="0" noProof="0">
                <a:ln>
                  <a:noFill/>
                </a:ln>
                <a:solidFill>
                  <a:prstClr val="black"/>
                </a:solidFill>
                <a:effectLst/>
                <a:uLnTx/>
                <a:uFillTx/>
                <a:latin typeface="Arial Nova Cond" panose="020B0506020202020204" pitchFamily="34" charset="0"/>
                <a:ea typeface="+mn-ea"/>
                <a:cs typeface="+mn-cs"/>
              </a:rPr>
              <a:t> </a:t>
            </a:r>
            <a:r>
              <a:rPr kumimoji="0" lang="en-US" sz="1400" b="0" i="0" u="none" strike="noStrike" kern="1200" cap="none" spc="0" normalizeH="0" baseline="0" noProof="0">
                <a:ln>
                  <a:noFill/>
                </a:ln>
                <a:solidFill>
                  <a:prstClr val="black"/>
                </a:solidFill>
                <a:effectLst/>
                <a:uLnTx/>
                <a:uFillTx/>
                <a:latin typeface="Arial Nova Cond" panose="020B0506020202020204" pitchFamily="34" charset="0"/>
                <a:ea typeface="+mn-ea"/>
                <a:cs typeface="+mn-cs"/>
              </a:rPr>
              <a:t>by region and subnational areas</a:t>
            </a:r>
            <a:endParaRPr kumimoji="0" lang="en-US" sz="1800" b="0" i="0" u="none" strike="noStrike" kern="1200" cap="none" spc="0" normalizeH="0" baseline="0" noProof="0">
              <a:ln>
                <a:noFill/>
              </a:ln>
              <a:solidFill>
                <a:prstClr val="black"/>
              </a:solidFill>
              <a:effectLst/>
              <a:uLnTx/>
              <a:uFillTx/>
              <a:latin typeface="Arial Nova Cond" panose="020B0506020202020204" pitchFamily="34" charset="0"/>
              <a:ea typeface="+mn-ea"/>
              <a:cs typeface="+mn-cs"/>
            </a:endParaRPr>
          </a:p>
        </p:txBody>
      </p:sp>
      <p:pic>
        <p:nvPicPr>
          <p:cNvPr id="7" name="Picture 6">
            <a:extLst>
              <a:ext uri="{FF2B5EF4-FFF2-40B4-BE49-F238E27FC236}">
                <a16:creationId xmlns:a16="http://schemas.microsoft.com/office/drawing/2014/main" id="{5D2171F7-267A-46D8-B8A6-4DBE652028B2}"/>
              </a:ext>
            </a:extLst>
          </p:cNvPr>
          <p:cNvPicPr>
            <a:picLocks noChangeAspect="1"/>
          </p:cNvPicPr>
          <p:nvPr/>
        </p:nvPicPr>
        <p:blipFill>
          <a:blip r:embed="rId6"/>
          <a:stretch>
            <a:fillRect/>
          </a:stretch>
        </p:blipFill>
        <p:spPr>
          <a:xfrm>
            <a:off x="683084" y="4394032"/>
            <a:ext cx="1758205" cy="1792831"/>
          </a:xfrm>
          <a:prstGeom prst="rect">
            <a:avLst/>
          </a:prstGeom>
        </p:spPr>
      </p:pic>
      <p:pic>
        <p:nvPicPr>
          <p:cNvPr id="9" name="Picture 8">
            <a:extLst>
              <a:ext uri="{FF2B5EF4-FFF2-40B4-BE49-F238E27FC236}">
                <a16:creationId xmlns:a16="http://schemas.microsoft.com/office/drawing/2014/main" id="{4C86479F-2051-4B82-B367-665676551A7D}"/>
              </a:ext>
            </a:extLst>
          </p:cNvPr>
          <p:cNvPicPr>
            <a:picLocks noChangeAspect="1"/>
          </p:cNvPicPr>
          <p:nvPr/>
        </p:nvPicPr>
        <p:blipFill>
          <a:blip r:embed="rId7"/>
          <a:stretch>
            <a:fillRect/>
          </a:stretch>
        </p:blipFill>
        <p:spPr>
          <a:xfrm>
            <a:off x="5950128" y="2143379"/>
            <a:ext cx="1834050" cy="2032435"/>
          </a:xfrm>
          <a:prstGeom prst="rect">
            <a:avLst/>
          </a:prstGeom>
        </p:spPr>
      </p:pic>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A5FB4352-4035-4D43-70DB-26C594176449}"/>
                  </a:ext>
                </a:extLst>
              </p14:cNvPr>
              <p14:cNvContentPartPr/>
              <p14:nvPr/>
            </p14:nvContentPartPr>
            <p14:xfrm>
              <a:off x="2796214" y="-729104"/>
              <a:ext cx="360" cy="360"/>
            </p14:xfrm>
          </p:contentPart>
        </mc:Choice>
        <mc:Fallback xmlns="">
          <p:pic>
            <p:nvPicPr>
              <p:cNvPr id="10" name="Ink 9">
                <a:extLst>
                  <a:ext uri="{FF2B5EF4-FFF2-40B4-BE49-F238E27FC236}">
                    <a16:creationId xmlns:a16="http://schemas.microsoft.com/office/drawing/2014/main" id="{A5FB4352-4035-4D43-70DB-26C594176449}"/>
                  </a:ext>
                </a:extLst>
              </p:cNvPr>
              <p:cNvPicPr/>
              <p:nvPr/>
            </p:nvPicPr>
            <p:blipFill>
              <a:blip r:embed="rId9"/>
              <a:stretch>
                <a:fillRect/>
              </a:stretch>
            </p:blipFill>
            <p:spPr>
              <a:xfrm>
                <a:off x="2742214" y="-837104"/>
                <a:ext cx="108000" cy="216000"/>
              </a:xfrm>
              <a:prstGeom prst="rect">
                <a:avLst/>
              </a:prstGeom>
            </p:spPr>
          </p:pic>
        </mc:Fallback>
      </mc:AlternateContent>
    </p:spTree>
    <p:extLst>
      <p:ext uri="{BB962C8B-B14F-4D97-AF65-F5344CB8AC3E}">
        <p14:creationId xmlns:p14="http://schemas.microsoft.com/office/powerpoint/2010/main" val="1372351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53ABEA9B-F1E4-494B-B72C-041D70CB4B49}"/>
              </a:ext>
            </a:extLst>
          </p:cNvPr>
          <p:cNvSpPr>
            <a:spLocks noGrp="1"/>
          </p:cNvSpPr>
          <p:nvPr>
            <p:ph type="sldNum" sz="quarter" idx="12"/>
          </p:nvPr>
        </p:nvSpPr>
        <p:spPr/>
        <p:txBody>
          <a:bodyPr/>
          <a:lstStyle/>
          <a:p>
            <a:fld id="{C78ACF72-581C-4A51-A0EF-57B9C6B6C07A}" type="slidenum">
              <a:rPr lang="en-US" smtClean="0">
                <a:solidFill>
                  <a:schemeClr val="bg1">
                    <a:lumMod val="65000"/>
                  </a:schemeClr>
                </a:solidFill>
              </a:rPr>
              <a:t>4</a:t>
            </a:fld>
            <a:endParaRPr lang="en-US" dirty="0">
              <a:solidFill>
                <a:schemeClr val="bg1">
                  <a:lumMod val="65000"/>
                </a:schemeClr>
              </a:solidFill>
            </a:endParaRPr>
          </a:p>
        </p:txBody>
      </p:sp>
      <p:sp>
        <p:nvSpPr>
          <p:cNvPr id="2" name="TextBox 1">
            <a:extLst>
              <a:ext uri="{FF2B5EF4-FFF2-40B4-BE49-F238E27FC236}">
                <a16:creationId xmlns:a16="http://schemas.microsoft.com/office/drawing/2014/main" id="{C362AA16-A029-E323-1FD1-472167EB25D4}"/>
              </a:ext>
            </a:extLst>
          </p:cNvPr>
          <p:cNvSpPr txBox="1"/>
          <p:nvPr/>
        </p:nvSpPr>
        <p:spPr>
          <a:xfrm>
            <a:off x="606992" y="5986440"/>
            <a:ext cx="3169714" cy="430887"/>
          </a:xfrm>
          <a:prstGeom prst="rect">
            <a:avLst/>
          </a:prstGeom>
          <a:noFill/>
        </p:spPr>
        <p:txBody>
          <a:bodyPr wrap="none" rtlCol="0">
            <a:spAutoFit/>
          </a:bodyPr>
          <a:lstStyle/>
          <a:p>
            <a:r>
              <a:rPr lang="en-US" sz="2200" b="1" dirty="0">
                <a:highlight>
                  <a:srgbClr val="FFFF00"/>
                </a:highlight>
              </a:rPr>
              <a:t>Source: UNICEF Data, 20..</a:t>
            </a:r>
          </a:p>
        </p:txBody>
      </p:sp>
      <p:pic>
        <p:nvPicPr>
          <p:cNvPr id="9" name="Picture 8">
            <a:extLst>
              <a:ext uri="{FF2B5EF4-FFF2-40B4-BE49-F238E27FC236}">
                <a16:creationId xmlns:a16="http://schemas.microsoft.com/office/drawing/2014/main" id="{51E75B92-5931-77A4-B7C7-BD9DCA9A3FE2}"/>
              </a:ext>
            </a:extLst>
          </p:cNvPr>
          <p:cNvPicPr>
            <a:picLocks noChangeAspect="1"/>
          </p:cNvPicPr>
          <p:nvPr/>
        </p:nvPicPr>
        <p:blipFill>
          <a:blip r:embed="rId3"/>
          <a:stretch>
            <a:fillRect/>
          </a:stretch>
        </p:blipFill>
        <p:spPr>
          <a:xfrm>
            <a:off x="431145" y="136525"/>
            <a:ext cx="9598723" cy="6402387"/>
          </a:xfrm>
          <a:prstGeom prst="rect">
            <a:avLst/>
          </a:prstGeom>
        </p:spPr>
      </p:pic>
      <p:sp>
        <p:nvSpPr>
          <p:cNvPr id="6" name="Rectangle 5">
            <a:extLst>
              <a:ext uri="{FF2B5EF4-FFF2-40B4-BE49-F238E27FC236}">
                <a16:creationId xmlns:a16="http://schemas.microsoft.com/office/drawing/2014/main" id="{0C063B29-B8C2-4DE3-82A8-1B8EF5551FF7}"/>
              </a:ext>
            </a:extLst>
          </p:cNvPr>
          <p:cNvSpPr/>
          <p:nvPr/>
        </p:nvSpPr>
        <p:spPr>
          <a:xfrm>
            <a:off x="9250944" y="1906073"/>
            <a:ext cx="2881780" cy="3785092"/>
          </a:xfrm>
          <a:prstGeom prst="rect">
            <a:avLst/>
          </a:prstGeom>
          <a:solidFill>
            <a:srgbClr val="00B0F0"/>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Arial" panose="020B0604020202020204" pitchFamily="34" charset="0"/>
                <a:ea typeface="Calibri" panose="020F0502020204030204" pitchFamily="34" charset="0"/>
                <a:cs typeface="Arial" panose="020B0604020202020204" pitchFamily="34" charset="0"/>
              </a:rPr>
              <a:t>Six countries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solidFill>
                <a:prstClr val="white"/>
              </a:solidFill>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000" b="1"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Nigeria</a:t>
            </a:r>
            <a:endParaRPr lang="en-US" sz="2000" b="1"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Ethiopia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DRC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Pakistan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Bangladesh</a:t>
            </a:r>
            <a:endParaRPr lang="en-US" sz="2000" b="1"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 India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account for </a:t>
            </a:r>
            <a:r>
              <a:rPr kumimoji="0" lang="en-US" sz="2000" b="1" i="0" u="none" strike="noStrike" kern="1200" cap="none" spc="0" normalizeH="0" baseline="0" noProof="0" dirty="0">
                <a:ln>
                  <a:noFill/>
                </a:ln>
                <a:solidFill>
                  <a:srgbClr val="7030A0"/>
                </a:solidFill>
                <a:effectLst/>
                <a:uLnTx/>
                <a:uFillTx/>
                <a:latin typeface="Arial" panose="020B0604020202020204" pitchFamily="34" charset="0"/>
                <a:ea typeface="Calibri" panose="020F0502020204030204" pitchFamily="34" charset="0"/>
                <a:cs typeface="Arial" panose="020B0604020202020204" pitchFamily="34" charset="0"/>
              </a:rPr>
              <a:t>HALF</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of all unregistered children globally</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AA1731E4-07D3-F69A-F588-1F67A4E2374A}"/>
              </a:ext>
            </a:extLst>
          </p:cNvPr>
          <p:cNvSpPr txBox="1"/>
          <p:nvPr/>
        </p:nvSpPr>
        <p:spPr>
          <a:xfrm>
            <a:off x="0" y="6502545"/>
            <a:ext cx="4404575"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Nova Cond"/>
                <a:ea typeface="+mn-ea"/>
                <a:cs typeface="+mn-cs"/>
              </a:rPr>
              <a:t>Source: UNICEF, </a:t>
            </a:r>
            <a:r>
              <a:rPr kumimoji="0" lang="en-US" sz="1100" b="0" i="0" u="none" strike="noStrike" kern="1200" cap="none" spc="0" normalizeH="0" baseline="0" noProof="0" dirty="0">
                <a:ln>
                  <a:noFill/>
                </a:ln>
                <a:solidFill>
                  <a:prstClr val="black"/>
                </a:solidFill>
                <a:effectLst/>
                <a:uLnTx/>
                <a:uFillTx/>
                <a:latin typeface="Arial Nova Cond"/>
                <a:ea typeface="+mn-ea"/>
                <a:cs typeface="+mn-cs"/>
                <a:hlinkClick r:id="rId4"/>
              </a:rPr>
              <a:t>A Statistical Update on Birth Registration in Africa</a:t>
            </a:r>
            <a:r>
              <a:rPr kumimoji="0" lang="en-US" sz="1100" b="0" i="0" u="none" strike="noStrike" kern="1200" cap="none" spc="0" normalizeH="0" baseline="0" noProof="0" dirty="0">
                <a:ln>
                  <a:noFill/>
                </a:ln>
                <a:solidFill>
                  <a:prstClr val="black"/>
                </a:solidFill>
                <a:effectLst/>
                <a:uLnTx/>
                <a:uFillTx/>
                <a:latin typeface="Arial Nova Cond"/>
                <a:ea typeface="+mn-ea"/>
                <a:cs typeface="+mn-cs"/>
              </a:rPr>
              <a:t> (New York, 2022).</a:t>
            </a:r>
          </a:p>
        </p:txBody>
      </p:sp>
    </p:spTree>
    <p:extLst>
      <p:ext uri="{BB962C8B-B14F-4D97-AF65-F5344CB8AC3E}">
        <p14:creationId xmlns:p14="http://schemas.microsoft.com/office/powerpoint/2010/main" val="19858037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B09005B-020D-4F48-AA36-BE4541F055D3}"/>
              </a:ext>
            </a:extLst>
          </p:cNvPr>
          <p:cNvSpPr txBox="1">
            <a:spLocks/>
          </p:cNvSpPr>
          <p:nvPr/>
        </p:nvSpPr>
        <p:spPr>
          <a:xfrm>
            <a:off x="761436" y="2570746"/>
            <a:ext cx="8034749" cy="1636729"/>
          </a:xfrm>
          <a:prstGeom prst="rect">
            <a:avLst/>
          </a:prstGeom>
        </p:spPr>
        <p:txBody>
          <a:bodyPr vert="horz" lIns="87782" tIns="43891" rIns="87782" bIns="43891" rtlCol="0" anchor="ctr">
            <a:noAutofit/>
          </a:bodyPr>
          <a:lstStyle>
            <a:lvl1pPr algn="l" defTabSz="857250" rtl="0" eaLnBrk="1" latinLnBrk="0" hangingPunct="1">
              <a:lnSpc>
                <a:spcPct val="90000"/>
              </a:lnSpc>
              <a:spcBef>
                <a:spcPct val="0"/>
              </a:spcBef>
              <a:buNone/>
              <a:defRPr sz="4125" kern="1200">
                <a:solidFill>
                  <a:schemeClr val="tx1"/>
                </a:solidFill>
                <a:latin typeface="+mj-lt"/>
                <a:ea typeface="+mj-ea"/>
                <a:cs typeface="+mj-cs"/>
              </a:defRPr>
            </a:lvl1pPr>
          </a:lstStyle>
          <a:p>
            <a:endParaRPr lang="en-US" sz="1800" dirty="0">
              <a:solidFill>
                <a:srgbClr val="1C445A"/>
              </a:solidFill>
              <a:latin typeface="Arial" panose="020B0604020202020204" pitchFamily="34" charset="0"/>
              <a:cs typeface="Arial" panose="020B0604020202020204" pitchFamily="34" charset="0"/>
            </a:endParaRPr>
          </a:p>
          <a:p>
            <a:pPr defTabSz="822960"/>
            <a:endParaRPr lang="en-US" sz="2000" dirty="0">
              <a:solidFill>
                <a:srgbClr val="3A7F9A"/>
              </a:solidFill>
              <a:latin typeface="Arial" panose="020B0604020202020204" pitchFamily="34" charset="0"/>
              <a:cs typeface="Arial" panose="020B0604020202020204" pitchFamily="34" charset="0"/>
            </a:endParaRPr>
          </a:p>
          <a:p>
            <a:pPr defTabSz="822960"/>
            <a:endParaRPr lang="en-US" sz="2000" dirty="0">
              <a:solidFill>
                <a:srgbClr val="3A7F9A"/>
              </a:solidFill>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Number of children under age 5 whose births are not registered,  by African region:</a:t>
            </a:r>
          </a:p>
        </p:txBody>
      </p:sp>
      <p:sp>
        <p:nvSpPr>
          <p:cNvPr id="11" name="Slide Number Placeholder 10">
            <a:extLst>
              <a:ext uri="{FF2B5EF4-FFF2-40B4-BE49-F238E27FC236}">
                <a16:creationId xmlns:a16="http://schemas.microsoft.com/office/drawing/2014/main" id="{53ABEA9B-F1E4-494B-B72C-041D70CB4B49}"/>
              </a:ext>
            </a:extLst>
          </p:cNvPr>
          <p:cNvSpPr>
            <a:spLocks noGrp="1"/>
          </p:cNvSpPr>
          <p:nvPr>
            <p:ph type="sldNum" sz="quarter" idx="12"/>
          </p:nvPr>
        </p:nvSpPr>
        <p:spPr/>
        <p:txBody>
          <a:bodyPr/>
          <a:lstStyle/>
          <a:p>
            <a:fld id="{C78ACF72-581C-4A51-A0EF-57B9C6B6C07A}" type="slidenum">
              <a:rPr lang="en-US" smtClean="0">
                <a:solidFill>
                  <a:schemeClr val="bg1">
                    <a:lumMod val="65000"/>
                  </a:schemeClr>
                </a:solidFill>
              </a:rPr>
              <a:t>5</a:t>
            </a:fld>
            <a:endParaRPr lang="en-US" dirty="0">
              <a:solidFill>
                <a:schemeClr val="bg1">
                  <a:lumMod val="65000"/>
                </a:schemeClr>
              </a:solidFill>
            </a:endParaRPr>
          </a:p>
        </p:txBody>
      </p:sp>
      <p:sp>
        <p:nvSpPr>
          <p:cNvPr id="3" name="TextBox 2">
            <a:extLst>
              <a:ext uri="{FF2B5EF4-FFF2-40B4-BE49-F238E27FC236}">
                <a16:creationId xmlns:a16="http://schemas.microsoft.com/office/drawing/2014/main" id="{5F56B0D2-B5EB-487F-9C7E-FF3B3A27F6E2}"/>
              </a:ext>
            </a:extLst>
          </p:cNvPr>
          <p:cNvSpPr txBox="1"/>
          <p:nvPr/>
        </p:nvSpPr>
        <p:spPr>
          <a:xfrm>
            <a:off x="609600" y="6420174"/>
            <a:ext cx="9299768" cy="461665"/>
          </a:xfrm>
          <a:prstGeom prst="rect">
            <a:avLst/>
          </a:prstGeom>
          <a:noFill/>
        </p:spPr>
        <p:txBody>
          <a:bodyPr wrap="square" rtlCol="0">
            <a:spAutoFit/>
          </a:bodyPr>
          <a:lstStyle/>
          <a:p>
            <a:r>
              <a:rPr lang="en-US" sz="1200" b="1" i="1" dirty="0">
                <a:solidFill>
                  <a:srgbClr val="1C445A"/>
                </a:solidFill>
                <a:latin typeface="Arial" panose="020B0604020202020204" pitchFamily="34" charset="0"/>
                <a:cs typeface="Arial" panose="020B0604020202020204" pitchFamily="34" charset="0"/>
              </a:rPr>
              <a:t>Notes: </a:t>
            </a:r>
            <a:r>
              <a:rPr lang="en-US" sz="1200" i="1" dirty="0">
                <a:solidFill>
                  <a:srgbClr val="1C445A"/>
                </a:solidFill>
                <a:latin typeface="Arial" panose="020B0604020202020204" pitchFamily="34" charset="0"/>
                <a:cs typeface="Arial" panose="020B0604020202020204" pitchFamily="34" charset="0"/>
              </a:rPr>
              <a:t>Figures have been rounded. Estimates </a:t>
            </a:r>
            <a:r>
              <a:rPr lang="en-US" sz="1200" i="1" dirty="0">
                <a:latin typeface="Arial" panose="020B0604020202020204" pitchFamily="34" charset="0"/>
                <a:cs typeface="Arial" panose="020B0604020202020204" pitchFamily="34" charset="0"/>
              </a:rPr>
              <a:t>are</a:t>
            </a:r>
            <a:r>
              <a:rPr lang="en-US" sz="1200" i="1" dirty="0">
                <a:solidFill>
                  <a:srgbClr val="1C445A"/>
                </a:solidFill>
                <a:latin typeface="Arial" panose="020B0604020202020204" pitchFamily="34" charset="0"/>
                <a:cs typeface="Arial" panose="020B0604020202020204" pitchFamily="34" charset="0"/>
              </a:rPr>
              <a:t> based on a subset of 50 countries in Africa covering 98 per cent of the population of children under age five. Regional estimates represent data from countries covering at least 50 per cent of the regional population. </a:t>
            </a:r>
          </a:p>
        </p:txBody>
      </p:sp>
      <p:graphicFrame>
        <p:nvGraphicFramePr>
          <p:cNvPr id="12" name="Chart 11">
            <a:extLst>
              <a:ext uri="{FF2B5EF4-FFF2-40B4-BE49-F238E27FC236}">
                <a16:creationId xmlns:a16="http://schemas.microsoft.com/office/drawing/2014/main" id="{0F02E8DE-7553-48B7-A25E-150A8056D842}"/>
              </a:ext>
            </a:extLst>
          </p:cNvPr>
          <p:cNvGraphicFramePr>
            <a:graphicFrameLocks/>
          </p:cNvGraphicFramePr>
          <p:nvPr/>
        </p:nvGraphicFramePr>
        <p:xfrm>
          <a:off x="689516" y="3996648"/>
          <a:ext cx="10138505" cy="2423525"/>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1">
            <a:extLst>
              <a:ext uri="{FF2B5EF4-FFF2-40B4-BE49-F238E27FC236}">
                <a16:creationId xmlns:a16="http://schemas.microsoft.com/office/drawing/2014/main" id="{06662163-AA8F-438D-984D-6A85BE418C91}"/>
              </a:ext>
            </a:extLst>
          </p:cNvPr>
          <p:cNvSpPr txBox="1">
            <a:spLocks noChangeArrowheads="1"/>
          </p:cNvSpPr>
          <p:nvPr/>
        </p:nvSpPr>
        <p:spPr bwMode="auto">
          <a:xfrm>
            <a:off x="0" y="0"/>
            <a:ext cx="12192000" cy="922338"/>
          </a:xfrm>
          <a:prstGeom prst="rect">
            <a:avLst/>
          </a:prstGeom>
          <a:solidFill>
            <a:srgbClr val="00B0F0"/>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eaLnBrk="1" fontAlgn="auto" hangingPunct="1">
              <a:spcBef>
                <a:spcPts val="0"/>
              </a:spcBef>
              <a:spcAft>
                <a:spcPts val="0"/>
              </a:spcAft>
            </a:pPr>
            <a:r>
              <a:rPr lang="en-US" altLang="en-US" sz="3200" b="1" dirty="0">
                <a:solidFill>
                  <a:prstClr val="white"/>
                </a:solidFill>
                <a:latin typeface="Arial" panose="020B0604020202020204" pitchFamily="34" charset="0"/>
                <a:ea typeface="+mn-ea"/>
                <a:cs typeface="Arial" panose="020B0604020202020204" pitchFamily="34" charset="0"/>
              </a:rPr>
              <a:t>Regional context: Current U5 registration</a:t>
            </a:r>
            <a:endParaRPr lang="en-US" sz="2800" b="1" dirty="0">
              <a:solidFill>
                <a:prstClr val="white"/>
              </a:solidFill>
              <a:latin typeface="Arial" panose="020B0604020202020204" pitchFamily="34" charset="0"/>
              <a:ea typeface="+mn-ea"/>
              <a:cs typeface="Arial" panose="020B0604020202020204" pitchFamily="34" charset="0"/>
            </a:endParaRPr>
          </a:p>
        </p:txBody>
      </p:sp>
      <p:sp>
        <p:nvSpPr>
          <p:cNvPr id="8" name="Title 1">
            <a:extLst>
              <a:ext uri="{FF2B5EF4-FFF2-40B4-BE49-F238E27FC236}">
                <a16:creationId xmlns:a16="http://schemas.microsoft.com/office/drawing/2014/main" id="{D04481F9-EABE-413D-9D1F-B018C793DCFD}"/>
              </a:ext>
            </a:extLst>
          </p:cNvPr>
          <p:cNvSpPr txBox="1">
            <a:spLocks/>
          </p:cNvSpPr>
          <p:nvPr/>
        </p:nvSpPr>
        <p:spPr>
          <a:xfrm>
            <a:off x="251105" y="1250849"/>
            <a:ext cx="9399247" cy="1664037"/>
          </a:xfrm>
          <a:prstGeom prst="rect">
            <a:avLst/>
          </a:prstGeom>
        </p:spPr>
        <p:txBody>
          <a:bodyPr vert="horz" lIns="91440" tIns="45720" rIns="91440" bIns="45720" rtlCol="0" anchor="ctr">
            <a:normAutofit/>
          </a:bodyPr>
          <a:lstStyle>
            <a:lvl1pPr algn="l" defTabSz="822960" rtl="0" eaLnBrk="1" latinLnBrk="0" hangingPunct="1">
              <a:lnSpc>
                <a:spcPct val="90000"/>
              </a:lnSpc>
              <a:spcBef>
                <a:spcPct val="0"/>
              </a:spcBef>
              <a:buNone/>
              <a:defRPr sz="3960" kern="1200">
                <a:solidFill>
                  <a:schemeClr val="tx1"/>
                </a:solidFill>
                <a:latin typeface="+mj-lt"/>
                <a:ea typeface="+mj-ea"/>
                <a:cs typeface="+mj-cs"/>
              </a:defRPr>
            </a:lvl1pPr>
          </a:lstStyle>
          <a:p>
            <a:endParaRPr lang="en-US" sz="2000" dirty="0">
              <a:solidFill>
                <a:srgbClr val="3A7F9A"/>
              </a:solidFill>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 Africa, </a:t>
            </a:r>
          </a:p>
          <a:p>
            <a:r>
              <a:rPr lang="en-US" sz="2400" dirty="0">
                <a:latin typeface="Arial" panose="020B0604020202020204" pitchFamily="34" charset="0"/>
                <a:cs typeface="Arial" panose="020B0604020202020204" pitchFamily="34" charset="0"/>
              </a:rPr>
              <a:t>more than half of unregistered U5 children - </a:t>
            </a:r>
            <a:r>
              <a:rPr lang="en-US" sz="2400" b="1" dirty="0">
                <a:latin typeface="Arial" panose="020B0604020202020204" pitchFamily="34" charset="0"/>
                <a:cs typeface="Arial" panose="020B0604020202020204" pitchFamily="34" charset="0"/>
              </a:rPr>
              <a:t>52 million </a:t>
            </a:r>
            <a:r>
              <a:rPr lang="en-US" sz="2400" dirty="0">
                <a:latin typeface="Arial" panose="020B0604020202020204" pitchFamily="34" charset="0"/>
                <a:cs typeface="Arial" panose="020B0604020202020204" pitchFamily="34" charset="0"/>
              </a:rPr>
              <a:t>- </a:t>
            </a:r>
          </a:p>
          <a:p>
            <a:r>
              <a:rPr lang="en-US" sz="2400" dirty="0">
                <a:latin typeface="Arial" panose="020B0604020202020204" pitchFamily="34" charset="0"/>
                <a:cs typeface="Arial" panose="020B0604020202020204" pitchFamily="34" charset="0"/>
              </a:rPr>
              <a:t>live in East and Southern Africa</a:t>
            </a:r>
          </a:p>
          <a:p>
            <a:endParaRPr lang="en-US" sz="2000" dirty="0">
              <a:solidFill>
                <a:srgbClr val="3A7F9A"/>
              </a:solidFill>
              <a:latin typeface="Arial" panose="020B0604020202020204" pitchFamily="34" charset="0"/>
              <a:cs typeface="Arial" panose="020B0604020202020204" pitchFamily="34" charset="0"/>
            </a:endParaRPr>
          </a:p>
        </p:txBody>
      </p:sp>
      <p:graphicFrame>
        <p:nvGraphicFramePr>
          <p:cNvPr id="13" name="Chart 12">
            <a:extLst>
              <a:ext uri="{FF2B5EF4-FFF2-40B4-BE49-F238E27FC236}">
                <a16:creationId xmlns:a16="http://schemas.microsoft.com/office/drawing/2014/main" id="{128BDE81-5402-422B-BD78-4C6B759D35A2}"/>
              </a:ext>
            </a:extLst>
          </p:cNvPr>
          <p:cNvGraphicFramePr>
            <a:graphicFrameLocks/>
          </p:cNvGraphicFramePr>
          <p:nvPr/>
        </p:nvGraphicFramePr>
        <p:xfrm>
          <a:off x="7955790" y="1411129"/>
          <a:ext cx="3790997" cy="3173704"/>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2A314B38-0504-854C-914C-728D65B7CAD0}"/>
              </a:ext>
            </a:extLst>
          </p:cNvPr>
          <p:cNvSpPr txBox="1"/>
          <p:nvPr/>
        </p:nvSpPr>
        <p:spPr>
          <a:xfrm>
            <a:off x="7649000" y="5548105"/>
            <a:ext cx="4404575"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Nova Cond"/>
                <a:ea typeface="+mn-ea"/>
                <a:cs typeface="+mn-cs"/>
              </a:rPr>
              <a:t>Source: UNICEF, </a:t>
            </a:r>
            <a:r>
              <a:rPr kumimoji="0" lang="en-US" sz="1100" b="0" i="0" u="none" strike="noStrike" kern="1200" cap="none" spc="0" normalizeH="0" baseline="0" noProof="0" dirty="0">
                <a:ln>
                  <a:noFill/>
                </a:ln>
                <a:solidFill>
                  <a:prstClr val="black"/>
                </a:solidFill>
                <a:effectLst/>
                <a:uLnTx/>
                <a:uFillTx/>
                <a:latin typeface="Arial Nova Cond"/>
                <a:ea typeface="+mn-ea"/>
                <a:cs typeface="+mn-cs"/>
                <a:hlinkClick r:id="rId5"/>
              </a:rPr>
              <a:t>A Statistical Update on Birth Registration in Africa</a:t>
            </a:r>
            <a:r>
              <a:rPr kumimoji="0" lang="en-US" sz="1100" b="0" i="0" u="none" strike="noStrike" kern="1200" cap="none" spc="0" normalizeH="0" baseline="0" noProof="0" dirty="0">
                <a:ln>
                  <a:noFill/>
                </a:ln>
                <a:solidFill>
                  <a:prstClr val="black"/>
                </a:solidFill>
                <a:effectLst/>
                <a:uLnTx/>
                <a:uFillTx/>
                <a:latin typeface="Arial Nova Cond"/>
                <a:ea typeface="+mn-ea"/>
                <a:cs typeface="+mn-cs"/>
              </a:rPr>
              <a:t> (New York, 2022).</a:t>
            </a:r>
          </a:p>
        </p:txBody>
      </p:sp>
    </p:spTree>
    <p:extLst>
      <p:ext uri="{BB962C8B-B14F-4D97-AF65-F5344CB8AC3E}">
        <p14:creationId xmlns:p14="http://schemas.microsoft.com/office/powerpoint/2010/main" val="2301865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8ADCC9-6356-F25F-093C-EFCEE89ECFAC}"/>
              </a:ext>
            </a:extLst>
          </p:cNvPr>
          <p:cNvPicPr>
            <a:picLocks noChangeAspect="1"/>
          </p:cNvPicPr>
          <p:nvPr/>
        </p:nvPicPr>
        <p:blipFill>
          <a:blip r:embed="rId2"/>
          <a:stretch>
            <a:fillRect/>
          </a:stretch>
        </p:blipFill>
        <p:spPr>
          <a:xfrm>
            <a:off x="1544540" y="922338"/>
            <a:ext cx="9412013" cy="5896798"/>
          </a:xfrm>
          <a:prstGeom prst="rect">
            <a:avLst/>
          </a:prstGeom>
        </p:spPr>
      </p:pic>
      <p:sp>
        <p:nvSpPr>
          <p:cNvPr id="4" name="TextBox 3">
            <a:extLst>
              <a:ext uri="{FF2B5EF4-FFF2-40B4-BE49-F238E27FC236}">
                <a16:creationId xmlns:a16="http://schemas.microsoft.com/office/drawing/2014/main" id="{9BE921C9-74D5-6775-5E89-098FBA8E6021}"/>
              </a:ext>
            </a:extLst>
          </p:cNvPr>
          <p:cNvSpPr txBox="1"/>
          <p:nvPr/>
        </p:nvSpPr>
        <p:spPr>
          <a:xfrm>
            <a:off x="0" y="6104586"/>
            <a:ext cx="1983346" cy="60016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Nova Cond"/>
                <a:ea typeface="+mn-ea"/>
                <a:cs typeface="+mn-cs"/>
              </a:rPr>
              <a:t>Source: UNICEF, </a:t>
            </a:r>
            <a:r>
              <a:rPr kumimoji="0" lang="en-US" sz="1100" b="0" i="0" u="none" strike="noStrike" kern="1200" cap="none" spc="0" normalizeH="0" baseline="0" noProof="0" dirty="0">
                <a:ln>
                  <a:noFill/>
                </a:ln>
                <a:solidFill>
                  <a:prstClr val="black"/>
                </a:solidFill>
                <a:effectLst/>
                <a:uLnTx/>
                <a:uFillTx/>
                <a:latin typeface="Arial Nova Cond"/>
                <a:ea typeface="+mn-ea"/>
                <a:cs typeface="+mn-cs"/>
                <a:hlinkClick r:id="rId3"/>
              </a:rPr>
              <a:t>A Statistical Update on Birth Registration in Africa</a:t>
            </a:r>
            <a:r>
              <a:rPr kumimoji="0" lang="en-US" sz="1100" b="0" i="0" u="none" strike="noStrike" kern="1200" cap="none" spc="0" normalizeH="0" baseline="0" noProof="0" dirty="0">
                <a:ln>
                  <a:noFill/>
                </a:ln>
                <a:solidFill>
                  <a:prstClr val="black"/>
                </a:solidFill>
                <a:effectLst/>
                <a:uLnTx/>
                <a:uFillTx/>
                <a:latin typeface="Arial Nova Cond"/>
                <a:ea typeface="+mn-ea"/>
                <a:cs typeface="+mn-cs"/>
              </a:rPr>
              <a:t> (New York, 2022).</a:t>
            </a:r>
          </a:p>
        </p:txBody>
      </p:sp>
      <p:sp>
        <p:nvSpPr>
          <p:cNvPr id="5" name="Title 1">
            <a:extLst>
              <a:ext uri="{FF2B5EF4-FFF2-40B4-BE49-F238E27FC236}">
                <a16:creationId xmlns:a16="http://schemas.microsoft.com/office/drawing/2014/main" id="{7AC1393C-AD51-6649-8A24-615531CE7578}"/>
              </a:ext>
            </a:extLst>
          </p:cNvPr>
          <p:cNvSpPr txBox="1">
            <a:spLocks noChangeArrowheads="1"/>
          </p:cNvSpPr>
          <p:nvPr/>
        </p:nvSpPr>
        <p:spPr bwMode="auto">
          <a:xfrm>
            <a:off x="0" y="0"/>
            <a:ext cx="12192000" cy="922338"/>
          </a:xfrm>
          <a:prstGeom prst="rect">
            <a:avLst/>
          </a:prstGeom>
          <a:solidFill>
            <a:srgbClr val="00B0F0"/>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eaLnBrk="1" fontAlgn="auto" hangingPunct="1">
              <a:spcBef>
                <a:spcPts val="0"/>
              </a:spcBef>
              <a:spcAft>
                <a:spcPts val="0"/>
              </a:spcAft>
            </a:pPr>
            <a:r>
              <a:rPr lang="en-US" altLang="en-US" sz="3200" b="1" dirty="0">
                <a:solidFill>
                  <a:prstClr val="white"/>
                </a:solidFill>
                <a:latin typeface="Arial" panose="020B0604020202020204" pitchFamily="34" charset="0"/>
                <a:ea typeface="+mn-ea"/>
                <a:cs typeface="Arial" panose="020B0604020202020204" pitchFamily="34" charset="0"/>
              </a:rPr>
              <a:t>The Opportunity</a:t>
            </a:r>
            <a:endParaRPr lang="en-US" sz="2800" b="1" dirty="0">
              <a:solidFill>
                <a:prstClr val="white"/>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51117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B24DF4-D06B-8691-93E7-2F2ADEF01D34}"/>
              </a:ext>
            </a:extLst>
          </p:cNvPr>
          <p:cNvPicPr>
            <a:picLocks noChangeAspect="1"/>
          </p:cNvPicPr>
          <p:nvPr/>
        </p:nvPicPr>
        <p:blipFill>
          <a:blip r:embed="rId2"/>
          <a:stretch>
            <a:fillRect/>
          </a:stretch>
        </p:blipFill>
        <p:spPr>
          <a:xfrm>
            <a:off x="1695717" y="967858"/>
            <a:ext cx="8800566" cy="5890142"/>
          </a:xfrm>
          <a:prstGeom prst="rect">
            <a:avLst/>
          </a:prstGeom>
        </p:spPr>
      </p:pic>
      <p:sp>
        <p:nvSpPr>
          <p:cNvPr id="4" name="TextBox 3">
            <a:extLst>
              <a:ext uri="{FF2B5EF4-FFF2-40B4-BE49-F238E27FC236}">
                <a16:creationId xmlns:a16="http://schemas.microsoft.com/office/drawing/2014/main" id="{CF45DF65-D24D-7380-C506-343885F996DD}"/>
              </a:ext>
            </a:extLst>
          </p:cNvPr>
          <p:cNvSpPr txBox="1"/>
          <p:nvPr/>
        </p:nvSpPr>
        <p:spPr>
          <a:xfrm>
            <a:off x="11838056" y="1635617"/>
            <a:ext cx="353943" cy="5032335"/>
          </a:xfrm>
          <a:prstGeom prst="rect">
            <a:avLst/>
          </a:prstGeom>
          <a:noFill/>
        </p:spPr>
        <p:txBody>
          <a:bodyPr vert="vert"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Nova Cond"/>
                <a:ea typeface="+mn-ea"/>
                <a:cs typeface="+mn-cs"/>
              </a:rPr>
              <a:t>Source: UNICEF, </a:t>
            </a:r>
            <a:r>
              <a:rPr kumimoji="0" lang="en-US" sz="1100" b="0" i="0" u="none" strike="noStrike" kern="1200" cap="none" spc="0" normalizeH="0" baseline="0" noProof="0" dirty="0">
                <a:ln>
                  <a:noFill/>
                </a:ln>
                <a:solidFill>
                  <a:prstClr val="black"/>
                </a:solidFill>
                <a:effectLst/>
                <a:uLnTx/>
                <a:uFillTx/>
                <a:latin typeface="Arial Nova Cond"/>
                <a:ea typeface="+mn-ea"/>
                <a:cs typeface="+mn-cs"/>
                <a:hlinkClick r:id="rId3"/>
              </a:rPr>
              <a:t>A Statistical Update on Birth Registration in Africa</a:t>
            </a:r>
            <a:r>
              <a:rPr kumimoji="0" lang="en-US" sz="1100" b="0" i="0" u="none" strike="noStrike" kern="1200" cap="none" spc="0" normalizeH="0" baseline="0" noProof="0" dirty="0">
                <a:ln>
                  <a:noFill/>
                </a:ln>
                <a:solidFill>
                  <a:prstClr val="black"/>
                </a:solidFill>
                <a:effectLst/>
                <a:uLnTx/>
                <a:uFillTx/>
                <a:latin typeface="Arial Nova Cond"/>
                <a:ea typeface="+mn-ea"/>
                <a:cs typeface="+mn-cs"/>
              </a:rPr>
              <a:t> (New York, 2022).</a:t>
            </a:r>
          </a:p>
        </p:txBody>
      </p:sp>
      <p:sp>
        <p:nvSpPr>
          <p:cNvPr id="5" name="Title 1">
            <a:extLst>
              <a:ext uri="{FF2B5EF4-FFF2-40B4-BE49-F238E27FC236}">
                <a16:creationId xmlns:a16="http://schemas.microsoft.com/office/drawing/2014/main" id="{C2826816-E651-BC37-F319-67E1854DC67F}"/>
              </a:ext>
            </a:extLst>
          </p:cNvPr>
          <p:cNvSpPr txBox="1">
            <a:spLocks noChangeArrowheads="1"/>
          </p:cNvSpPr>
          <p:nvPr/>
        </p:nvSpPr>
        <p:spPr bwMode="auto">
          <a:xfrm>
            <a:off x="0" y="0"/>
            <a:ext cx="12192000" cy="922338"/>
          </a:xfrm>
          <a:prstGeom prst="rect">
            <a:avLst/>
          </a:prstGeom>
          <a:solidFill>
            <a:srgbClr val="00B0F0"/>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eaLnBrk="1" fontAlgn="auto" hangingPunct="1">
              <a:spcBef>
                <a:spcPts val="0"/>
              </a:spcBef>
              <a:spcAft>
                <a:spcPts val="0"/>
              </a:spcAft>
            </a:pPr>
            <a:r>
              <a:rPr lang="en-US" altLang="en-US" sz="3200" b="1" dirty="0">
                <a:solidFill>
                  <a:prstClr val="white"/>
                </a:solidFill>
                <a:latin typeface="Arial" panose="020B0604020202020204" pitchFamily="34" charset="0"/>
                <a:ea typeface="+mn-ea"/>
                <a:cs typeface="Arial" panose="020B0604020202020204" pitchFamily="34" charset="0"/>
              </a:rPr>
              <a:t>Needed Acceleration</a:t>
            </a:r>
            <a:endParaRPr lang="en-US" sz="2800" b="1" dirty="0">
              <a:solidFill>
                <a:prstClr val="white"/>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701074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B89AFE-18BD-7DBE-072F-52CC85ADA7C3}"/>
              </a:ext>
            </a:extLst>
          </p:cNvPr>
          <p:cNvPicPr>
            <a:picLocks noChangeAspect="1"/>
          </p:cNvPicPr>
          <p:nvPr/>
        </p:nvPicPr>
        <p:blipFill>
          <a:blip r:embed="rId2"/>
          <a:stretch>
            <a:fillRect/>
          </a:stretch>
        </p:blipFill>
        <p:spPr>
          <a:xfrm>
            <a:off x="1293045" y="922338"/>
            <a:ext cx="9605909" cy="6036398"/>
          </a:xfrm>
          <a:prstGeom prst="rect">
            <a:avLst/>
          </a:prstGeom>
        </p:spPr>
      </p:pic>
      <p:sp>
        <p:nvSpPr>
          <p:cNvPr id="4" name="TextBox 3">
            <a:extLst>
              <a:ext uri="{FF2B5EF4-FFF2-40B4-BE49-F238E27FC236}">
                <a16:creationId xmlns:a16="http://schemas.microsoft.com/office/drawing/2014/main" id="{52597BA1-87FE-148D-9DE6-18E510BC823C}"/>
              </a:ext>
            </a:extLst>
          </p:cNvPr>
          <p:cNvSpPr txBox="1"/>
          <p:nvPr/>
        </p:nvSpPr>
        <p:spPr>
          <a:xfrm>
            <a:off x="206062" y="1545464"/>
            <a:ext cx="353943" cy="5192933"/>
          </a:xfrm>
          <a:prstGeom prst="rect">
            <a:avLst/>
          </a:prstGeom>
          <a:noFill/>
        </p:spPr>
        <p:txBody>
          <a:bodyPr vert="vert270"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Nova Cond"/>
                <a:ea typeface="+mn-ea"/>
                <a:cs typeface="+mn-cs"/>
              </a:rPr>
              <a:t>Source: UNICEF, </a:t>
            </a:r>
            <a:r>
              <a:rPr kumimoji="0" lang="en-US" sz="1100" b="0" i="0" u="none" strike="noStrike" kern="1200" cap="none" spc="0" normalizeH="0" baseline="0" noProof="0" dirty="0">
                <a:ln>
                  <a:noFill/>
                </a:ln>
                <a:solidFill>
                  <a:prstClr val="black"/>
                </a:solidFill>
                <a:effectLst/>
                <a:uLnTx/>
                <a:uFillTx/>
                <a:latin typeface="Arial Nova Cond"/>
                <a:ea typeface="+mn-ea"/>
                <a:cs typeface="+mn-cs"/>
                <a:hlinkClick r:id="rId3"/>
              </a:rPr>
              <a:t>A Statistical Update on Birth Registration in Africa</a:t>
            </a:r>
            <a:r>
              <a:rPr kumimoji="0" lang="en-US" sz="1100" b="0" i="0" u="none" strike="noStrike" kern="1200" cap="none" spc="0" normalizeH="0" baseline="0" noProof="0" dirty="0">
                <a:ln>
                  <a:noFill/>
                </a:ln>
                <a:solidFill>
                  <a:prstClr val="black"/>
                </a:solidFill>
                <a:effectLst/>
                <a:uLnTx/>
                <a:uFillTx/>
                <a:latin typeface="Arial Nova Cond"/>
                <a:ea typeface="+mn-ea"/>
                <a:cs typeface="+mn-cs"/>
              </a:rPr>
              <a:t> (New York, 2022).</a:t>
            </a:r>
          </a:p>
        </p:txBody>
      </p:sp>
      <p:sp>
        <p:nvSpPr>
          <p:cNvPr id="5" name="Title 1">
            <a:extLst>
              <a:ext uri="{FF2B5EF4-FFF2-40B4-BE49-F238E27FC236}">
                <a16:creationId xmlns:a16="http://schemas.microsoft.com/office/drawing/2014/main" id="{45D7623C-DF11-4DA4-B9F5-2D6C6BD3723A}"/>
              </a:ext>
            </a:extLst>
          </p:cNvPr>
          <p:cNvSpPr txBox="1">
            <a:spLocks noChangeArrowheads="1"/>
          </p:cNvSpPr>
          <p:nvPr/>
        </p:nvSpPr>
        <p:spPr bwMode="auto">
          <a:xfrm>
            <a:off x="0" y="0"/>
            <a:ext cx="12192000" cy="922338"/>
          </a:xfrm>
          <a:prstGeom prst="rect">
            <a:avLst/>
          </a:prstGeom>
          <a:solidFill>
            <a:srgbClr val="00B0F0"/>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eaLnBrk="1" fontAlgn="auto" hangingPunct="1">
              <a:spcBef>
                <a:spcPts val="0"/>
              </a:spcBef>
              <a:spcAft>
                <a:spcPts val="0"/>
              </a:spcAft>
            </a:pPr>
            <a:r>
              <a:rPr lang="en-US" altLang="en-US" sz="3200" b="1" dirty="0">
                <a:solidFill>
                  <a:prstClr val="white"/>
                </a:solidFill>
                <a:latin typeface="Arial" panose="020B0604020202020204" pitchFamily="34" charset="0"/>
                <a:ea typeface="+mn-ea"/>
                <a:cs typeface="Arial" panose="020B0604020202020204" pitchFamily="34" charset="0"/>
              </a:rPr>
              <a:t>Needed Acceleration</a:t>
            </a:r>
            <a:endParaRPr lang="en-US" sz="2800" b="1" dirty="0">
              <a:solidFill>
                <a:prstClr val="white"/>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648140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53ABEA9B-F1E4-494B-B72C-041D70CB4B49}"/>
              </a:ext>
            </a:extLst>
          </p:cNvPr>
          <p:cNvSpPr>
            <a:spLocks noGrp="1"/>
          </p:cNvSpPr>
          <p:nvPr>
            <p:ph type="sldNum" sz="quarter" idx="12"/>
          </p:nvPr>
        </p:nvSpPr>
        <p:spPr/>
        <p:txBody>
          <a:bodyPr/>
          <a:lstStyle/>
          <a:p>
            <a:fld id="{C78ACF72-581C-4A51-A0EF-57B9C6B6C07A}" type="slidenum">
              <a:rPr lang="en-US" smtClean="0">
                <a:solidFill>
                  <a:schemeClr val="bg1">
                    <a:lumMod val="65000"/>
                  </a:schemeClr>
                </a:solidFill>
              </a:rPr>
              <a:t>9</a:t>
            </a:fld>
            <a:endParaRPr lang="en-US" dirty="0">
              <a:solidFill>
                <a:schemeClr val="bg1">
                  <a:lumMod val="65000"/>
                </a:schemeClr>
              </a:solidFill>
            </a:endParaRPr>
          </a:p>
        </p:txBody>
      </p:sp>
      <p:sp>
        <p:nvSpPr>
          <p:cNvPr id="10" name="Title 1">
            <a:extLst>
              <a:ext uri="{FF2B5EF4-FFF2-40B4-BE49-F238E27FC236}">
                <a16:creationId xmlns:a16="http://schemas.microsoft.com/office/drawing/2014/main" id="{06662163-AA8F-438D-984D-6A85BE418C91}"/>
              </a:ext>
            </a:extLst>
          </p:cNvPr>
          <p:cNvSpPr txBox="1">
            <a:spLocks noChangeArrowheads="1"/>
          </p:cNvSpPr>
          <p:nvPr/>
        </p:nvSpPr>
        <p:spPr bwMode="auto">
          <a:xfrm>
            <a:off x="0" y="0"/>
            <a:ext cx="12192000" cy="922338"/>
          </a:xfrm>
          <a:prstGeom prst="rect">
            <a:avLst/>
          </a:prstGeom>
          <a:solidFill>
            <a:srgbClr val="00B0F0"/>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eaLnBrk="1" fontAlgn="auto" hangingPunct="1">
              <a:spcBef>
                <a:spcPts val="0"/>
              </a:spcBef>
              <a:spcAft>
                <a:spcPts val="0"/>
              </a:spcAft>
            </a:pPr>
            <a:r>
              <a:rPr lang="en-US" sz="2800" b="1" dirty="0">
                <a:solidFill>
                  <a:prstClr val="white"/>
                </a:solidFill>
                <a:latin typeface="Arial" panose="020B0604020202020204" pitchFamily="34" charset="0"/>
                <a:ea typeface="+mn-ea"/>
                <a:cs typeface="Arial" panose="020B0604020202020204" pitchFamily="34" charset="0"/>
              </a:rPr>
              <a:t>Top three bottlenecks to universal birth registration </a:t>
            </a:r>
          </a:p>
        </p:txBody>
      </p:sp>
      <p:sp>
        <p:nvSpPr>
          <p:cNvPr id="5" name="TextBox 4">
            <a:extLst>
              <a:ext uri="{FF2B5EF4-FFF2-40B4-BE49-F238E27FC236}">
                <a16:creationId xmlns:a16="http://schemas.microsoft.com/office/drawing/2014/main" id="{3ADC5467-5D40-482C-9291-12BBF79898C9}"/>
              </a:ext>
            </a:extLst>
          </p:cNvPr>
          <p:cNvSpPr txBox="1"/>
          <p:nvPr/>
        </p:nvSpPr>
        <p:spPr>
          <a:xfrm>
            <a:off x="1639850" y="2003635"/>
            <a:ext cx="8590927" cy="2616101"/>
          </a:xfrm>
          <a:prstGeom prst="rect">
            <a:avLst/>
          </a:prstGeom>
          <a:noFill/>
        </p:spPr>
        <p:txBody>
          <a:bodyPr wrap="square">
            <a:spAutoFit/>
          </a:bodyPr>
          <a:lstStyle/>
          <a:p>
            <a:pPr marL="457200" indent="-457200" defTabSz="548627">
              <a:spcAft>
                <a:spcPts val="1200"/>
              </a:spcAft>
              <a:buFont typeface="+mj-lt"/>
              <a:buAutoNum type="arabicPeriod"/>
              <a:defRPr sz="1800"/>
            </a:pPr>
            <a:r>
              <a:rPr lang="en-US" sz="2400" dirty="0">
                <a:latin typeface="Arial" panose="020B0604020202020204" pitchFamily="34" charset="0"/>
                <a:ea typeface="Arial" charset="0"/>
                <a:cs typeface="Arial" panose="020B0604020202020204" pitchFamily="34" charset="0"/>
                <a:sym typeface="Univers LT Std 55 Roman"/>
              </a:rPr>
              <a:t>Discriminatory laws and practices </a:t>
            </a:r>
            <a:endParaRPr lang="en-US" sz="2400" dirty="0">
              <a:solidFill>
                <a:srgbClr val="0E101A"/>
              </a:solidFill>
              <a:latin typeface="Arial" panose="020B0604020202020204" pitchFamily="34" charset="0"/>
              <a:ea typeface="Times New Roman" panose="02020603050405020304" pitchFamily="18" charset="0"/>
              <a:cs typeface="Arial" panose="020B0604020202020204" pitchFamily="34" charset="0"/>
            </a:endParaRPr>
          </a:p>
          <a:p>
            <a:pPr marL="457200" indent="-457200" defTabSz="548627">
              <a:spcAft>
                <a:spcPts val="1200"/>
              </a:spcAft>
              <a:buFont typeface="+mj-lt"/>
              <a:buAutoNum type="arabicPeriod"/>
              <a:defRPr sz="1800"/>
            </a:pPr>
            <a:r>
              <a:rPr lang="en-US" sz="2400" dirty="0">
                <a:latin typeface="Arial" panose="020B0604020202020204" pitchFamily="34" charset="0"/>
                <a:ea typeface="Arial" charset="0"/>
                <a:cs typeface="Arial" panose="020B0604020202020204" pitchFamily="34" charset="0"/>
                <a:sym typeface="Univers LT Std 55 Roman"/>
              </a:rPr>
              <a:t>Accessibility and insufficient decentralization of services and affordability (direct and indirect cost)</a:t>
            </a:r>
            <a:endParaRPr lang="en-US" sz="2400" dirty="0">
              <a:solidFill>
                <a:srgbClr val="0E101A"/>
              </a:solidFill>
              <a:effectLst/>
              <a:latin typeface="Arial" panose="020B0604020202020204" pitchFamily="34" charset="0"/>
              <a:ea typeface="Times New Roman" panose="02020603050405020304" pitchFamily="18" charset="0"/>
              <a:cs typeface="Arial" panose="020B0604020202020204" pitchFamily="34" charset="0"/>
            </a:endParaRPr>
          </a:p>
          <a:p>
            <a:pPr marL="457200" indent="-457200" defTabSz="548627">
              <a:spcAft>
                <a:spcPts val="1200"/>
              </a:spcAft>
              <a:buFont typeface="+mj-lt"/>
              <a:buAutoNum type="arabicPeriod"/>
              <a:defRPr sz="1800"/>
            </a:pPr>
            <a:r>
              <a:rPr lang="en-US" sz="2400" dirty="0">
                <a:latin typeface="Arial" panose="020B0604020202020204" pitchFamily="34" charset="0"/>
                <a:ea typeface="Arial" charset="0"/>
                <a:cs typeface="Arial" panose="020B0604020202020204" pitchFamily="34" charset="0"/>
                <a:sym typeface="Univers LT Std 55 Roman"/>
              </a:rPr>
              <a:t>Complicated (multiple-step) birth registration processes (particularly for late registration) and m</a:t>
            </a:r>
            <a:r>
              <a:rPr lang="en-GB" sz="2400" dirty="0" err="1">
                <a:latin typeface="Arial" panose="020B0604020202020204" pitchFamily="34" charset="0"/>
                <a:cs typeface="Arial" panose="020B0604020202020204" pitchFamily="34" charset="0"/>
              </a:rPr>
              <a:t>issed</a:t>
            </a:r>
            <a:r>
              <a:rPr lang="en-GB" sz="2400" dirty="0">
                <a:latin typeface="Arial" panose="020B0604020202020204" pitchFamily="34" charset="0"/>
                <a:cs typeface="Arial" panose="020B0604020202020204" pitchFamily="34" charset="0"/>
              </a:rPr>
              <a:t> opportunities for integration with other services</a:t>
            </a:r>
            <a:endParaRPr lang="en-GB" sz="2400" dirty="0">
              <a:solidFill>
                <a:srgbClr val="0E101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884868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a1f60f46-7691-4375-b8df-1ed1df7ef9e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B78FC08BF46FA44A840B4B066A3C461" ma:contentTypeVersion="18" ma:contentTypeDescription="Create a new document." ma:contentTypeScope="" ma:versionID="b7ddab1044da367e20e097909317c02b">
  <xsd:schema xmlns:xsd="http://www.w3.org/2001/XMLSchema" xmlns:xs="http://www.w3.org/2001/XMLSchema" xmlns:p="http://schemas.microsoft.com/office/2006/metadata/properties" xmlns:ns3="a06371d7-06ba-4554-b33b-f4ac6e1105d6" xmlns:ns4="a1f60f46-7691-4375-b8df-1ed1df7ef9e7" targetNamespace="http://schemas.microsoft.com/office/2006/metadata/properties" ma:root="true" ma:fieldsID="31d61be4290c286a2098c5e71a307115" ns3:_="" ns4:_="">
    <xsd:import namespace="a06371d7-06ba-4554-b33b-f4ac6e1105d6"/>
    <xsd:import namespace="a1f60f46-7691-4375-b8df-1ed1df7ef9e7"/>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Location" minOccurs="0"/>
                <xsd:element ref="ns4:MediaServiceAutoKeyPoints" minOccurs="0"/>
                <xsd:element ref="ns4:MediaServiceKeyPoints" minOccurs="0"/>
                <xsd:element ref="ns4:MediaLengthInSeconds"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6371d7-06ba-4554-b33b-f4ac6e1105d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1f60f46-7691-4375-b8df-1ed1df7ef9e7"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46A5DA7-EDC3-47B5-BE78-61352EA5A48F}">
  <ds:schemaRefs>
    <ds:schemaRef ds:uri="a06371d7-06ba-4554-b33b-f4ac6e1105d6"/>
    <ds:schemaRef ds:uri="a1f60f46-7691-4375-b8df-1ed1df7ef9e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F6D2CF8-FC2F-45AC-924F-A076636A8F9D}">
  <ds:schemaRefs>
    <ds:schemaRef ds:uri="http://schemas.microsoft.com/sharepoint/v3/contenttype/forms"/>
  </ds:schemaRefs>
</ds:datastoreItem>
</file>

<file path=customXml/itemProps3.xml><?xml version="1.0" encoding="utf-8"?>
<ds:datastoreItem xmlns:ds="http://schemas.openxmlformats.org/officeDocument/2006/customXml" ds:itemID="{EE10A004-D200-46EF-9161-2D676E9CFA28}">
  <ds:schemaRefs>
    <ds:schemaRef ds:uri="a06371d7-06ba-4554-b33b-f4ac6e1105d6"/>
    <ds:schemaRef ds:uri="a1f60f46-7691-4375-b8df-1ed1df7ef9e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3586</TotalTime>
  <Words>871</Words>
  <Application>Microsoft Office PowerPoint</Application>
  <PresentationFormat>Widescreen</PresentationFormat>
  <Paragraphs>111</Paragraphs>
  <Slides>12</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Arial Narrow</vt:lpstr>
      <vt:lpstr>Arial Nova Cond</vt:lpstr>
      <vt:lpstr>Calibri</vt:lpstr>
      <vt:lpstr>Calibri Light</vt:lpstr>
      <vt:lpstr>Wingdings</vt:lpstr>
      <vt:lpstr>1_Office Theme</vt:lpstr>
      <vt:lpstr>         Africa’s Progress Towards SDG 16.9: Legal Identity for All including birth registration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William Muhwava</dc:creator>
  <cp:lastModifiedBy>Gloria Mathenge</cp:lastModifiedBy>
  <cp:revision>36</cp:revision>
  <cp:lastPrinted>2024-04-17T16:46:44Z</cp:lastPrinted>
  <dcterms:created xsi:type="dcterms:W3CDTF">2022-09-20T01:45:54Z</dcterms:created>
  <dcterms:modified xsi:type="dcterms:W3CDTF">2024-04-18T05:55:16Z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0x0101001B78FC08BF46FA44A840B4B066A3C461</vt:lpwstr>
  </property>
</Properties>
</file>