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380" r:id="rId2"/>
    <p:sldId id="1059" r:id="rId3"/>
    <p:sldId id="1053" r:id="rId4"/>
    <p:sldId id="1058" r:id="rId5"/>
    <p:sldId id="1056" r:id="rId6"/>
    <p:sldId id="2145706612" r:id="rId7"/>
    <p:sldId id="2145706614" r:id="rId8"/>
    <p:sldId id="38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556673-F842-9E27-9CC1-4D315327DE73}" name="James Mwanza" initials="JM" userId="James Mwanz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059" autoAdjust="0"/>
    <p:restoredTop sz="82746"/>
  </p:normalViewPr>
  <p:slideViewPr>
    <p:cSldViewPr snapToGrid="0">
      <p:cViewPr varScale="1">
        <p:scale>
          <a:sx n="59" d="100"/>
          <a:sy n="59" d="100"/>
        </p:scale>
        <p:origin x="8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4"/>
          <c:order val="0"/>
          <c:tx>
            <c:strRef>
              <c:f>'C analysis by region (ALL)'!$A$4</c:f>
              <c:strCache>
                <c:ptCount val="1"/>
                <c:pt idx="0">
                  <c:v>Nascent capacity</c:v>
                </c:pt>
              </c:strCache>
            </c:strRef>
          </c:tx>
          <c:spPr>
            <a:solidFill>
              <a:srgbClr val="E83363"/>
            </a:solidFill>
            <a:ln>
              <a:solidFill>
                <a:srgbClr val="E83363"/>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 analysis by region (ALL)'!$B$3:$F$3</c:f>
              <c:strCache>
                <c:ptCount val="5"/>
                <c:pt idx="0">
                  <c:v>Overall C</c:v>
                </c:pt>
                <c:pt idx="1">
                  <c:v>Completeness of birth registration</c:v>
                </c:pt>
                <c:pt idx="2">
                  <c:v>Completeness of death registration</c:v>
                </c:pt>
                <c:pt idx="3">
                  <c:v>Completeness of cause of death</c:v>
                </c:pt>
                <c:pt idx="4">
                  <c:v>Quality of cause of death</c:v>
                </c:pt>
              </c:strCache>
            </c:strRef>
          </c:cat>
          <c:val>
            <c:numRef>
              <c:f>'C analysis by region (ALL)'!$B$4:$F$4</c:f>
              <c:numCache>
                <c:formatCode>0</c:formatCode>
                <c:ptCount val="5"/>
                <c:pt idx="0">
                  <c:v>30</c:v>
                </c:pt>
                <c:pt idx="1">
                  <c:v>1</c:v>
                </c:pt>
                <c:pt idx="2">
                  <c:v>32</c:v>
                </c:pt>
                <c:pt idx="3">
                  <c:v>35</c:v>
                </c:pt>
                <c:pt idx="4">
                  <c:v>33</c:v>
                </c:pt>
              </c:numCache>
            </c:numRef>
          </c:val>
          <c:extLst>
            <c:ext xmlns:c16="http://schemas.microsoft.com/office/drawing/2014/chart" uri="{C3380CC4-5D6E-409C-BE32-E72D297353CC}">
              <c16:uniqueId val="{00000000-E4A7-489D-BE97-A6F6FDFDA536}"/>
            </c:ext>
          </c:extLst>
        </c:ser>
        <c:ser>
          <c:idx val="3"/>
          <c:order val="1"/>
          <c:tx>
            <c:strRef>
              <c:f>'C analysis by region (ALL)'!$A$5</c:f>
              <c:strCache>
                <c:ptCount val="1"/>
                <c:pt idx="0">
                  <c:v>Limited capacity</c:v>
                </c:pt>
              </c:strCache>
            </c:strRef>
          </c:tx>
          <c:spPr>
            <a:solidFill>
              <a:srgbClr val="F39655"/>
            </a:solidFill>
            <a:ln>
              <a:solidFill>
                <a:srgbClr val="F39655"/>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 analysis by region (ALL)'!$B$3:$F$3</c:f>
              <c:strCache>
                <c:ptCount val="5"/>
                <c:pt idx="0">
                  <c:v>Overall C</c:v>
                </c:pt>
                <c:pt idx="1">
                  <c:v>Completeness of birth registration</c:v>
                </c:pt>
                <c:pt idx="2">
                  <c:v>Completeness of death registration</c:v>
                </c:pt>
                <c:pt idx="3">
                  <c:v>Completeness of cause of death</c:v>
                </c:pt>
                <c:pt idx="4">
                  <c:v>Quality of cause of death</c:v>
                </c:pt>
              </c:strCache>
            </c:strRef>
          </c:cat>
          <c:val>
            <c:numRef>
              <c:f>'C analysis by region (ALL)'!$B$5:$F$5</c:f>
              <c:numCache>
                <c:formatCode>0</c:formatCode>
                <c:ptCount val="5"/>
                <c:pt idx="0">
                  <c:v>13</c:v>
                </c:pt>
                <c:pt idx="1">
                  <c:v>17</c:v>
                </c:pt>
                <c:pt idx="2">
                  <c:v>9</c:v>
                </c:pt>
                <c:pt idx="3">
                  <c:v>5</c:v>
                </c:pt>
                <c:pt idx="4">
                  <c:v>5</c:v>
                </c:pt>
              </c:numCache>
            </c:numRef>
          </c:val>
          <c:extLst>
            <c:ext xmlns:c16="http://schemas.microsoft.com/office/drawing/2014/chart" uri="{C3380CC4-5D6E-409C-BE32-E72D297353CC}">
              <c16:uniqueId val="{00000001-E4A7-489D-BE97-A6F6FDFDA536}"/>
            </c:ext>
          </c:extLst>
        </c:ser>
        <c:ser>
          <c:idx val="2"/>
          <c:order val="2"/>
          <c:tx>
            <c:strRef>
              <c:f>'C analysis by region (ALL)'!$A$6</c:f>
              <c:strCache>
                <c:ptCount val="1"/>
                <c:pt idx="0">
                  <c:v>Moderate capacity</c:v>
                </c:pt>
              </c:strCache>
            </c:strRef>
          </c:tx>
          <c:spPr>
            <a:solidFill>
              <a:srgbClr val="FFD500"/>
            </a:solidFill>
            <a:ln>
              <a:solidFill>
                <a:srgbClr val="FFD5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 analysis by region (ALL)'!$B$3:$F$3</c:f>
              <c:strCache>
                <c:ptCount val="5"/>
                <c:pt idx="0">
                  <c:v>Overall C</c:v>
                </c:pt>
                <c:pt idx="1">
                  <c:v>Completeness of birth registration</c:v>
                </c:pt>
                <c:pt idx="2">
                  <c:v>Completeness of death registration</c:v>
                </c:pt>
                <c:pt idx="3">
                  <c:v>Completeness of cause of death</c:v>
                </c:pt>
                <c:pt idx="4">
                  <c:v>Quality of cause of death</c:v>
                </c:pt>
              </c:strCache>
            </c:strRef>
          </c:cat>
          <c:val>
            <c:numRef>
              <c:f>'C analysis by region (ALL)'!$B$6:$F$6</c:f>
              <c:numCache>
                <c:formatCode>0</c:formatCode>
                <c:ptCount val="5"/>
                <c:pt idx="0">
                  <c:v>0</c:v>
                </c:pt>
                <c:pt idx="1">
                  <c:v>12</c:v>
                </c:pt>
                <c:pt idx="2">
                  <c:v>0</c:v>
                </c:pt>
                <c:pt idx="3">
                  <c:v>2</c:v>
                </c:pt>
                <c:pt idx="4">
                  <c:v>7</c:v>
                </c:pt>
              </c:numCache>
            </c:numRef>
          </c:val>
          <c:extLst>
            <c:ext xmlns:c16="http://schemas.microsoft.com/office/drawing/2014/chart" uri="{C3380CC4-5D6E-409C-BE32-E72D297353CC}">
              <c16:uniqueId val="{00000002-E4A7-489D-BE97-A6F6FDFDA536}"/>
            </c:ext>
          </c:extLst>
        </c:ser>
        <c:ser>
          <c:idx val="1"/>
          <c:order val="3"/>
          <c:tx>
            <c:strRef>
              <c:f>'C analysis by region (ALL)'!$A$7</c:f>
              <c:strCache>
                <c:ptCount val="1"/>
                <c:pt idx="0">
                  <c:v>Well-developed capacity</c:v>
                </c:pt>
              </c:strCache>
            </c:strRef>
          </c:tx>
          <c:spPr>
            <a:solidFill>
              <a:srgbClr val="D3DA3D"/>
            </a:solidFill>
            <a:ln>
              <a:solidFill>
                <a:srgbClr val="D3DA3D"/>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 analysis by region (ALL)'!$B$3:$F$3</c:f>
              <c:strCache>
                <c:ptCount val="5"/>
                <c:pt idx="0">
                  <c:v>Overall C</c:v>
                </c:pt>
                <c:pt idx="1">
                  <c:v>Completeness of birth registration</c:v>
                </c:pt>
                <c:pt idx="2">
                  <c:v>Completeness of death registration</c:v>
                </c:pt>
                <c:pt idx="3">
                  <c:v>Completeness of cause of death</c:v>
                </c:pt>
                <c:pt idx="4">
                  <c:v>Quality of cause of death</c:v>
                </c:pt>
              </c:strCache>
            </c:strRef>
          </c:cat>
          <c:val>
            <c:numRef>
              <c:f>'C analysis by region (ALL)'!$B$7:$F$7</c:f>
              <c:numCache>
                <c:formatCode>0</c:formatCode>
                <c:ptCount val="5"/>
                <c:pt idx="0">
                  <c:v>3</c:v>
                </c:pt>
                <c:pt idx="1">
                  <c:v>10</c:v>
                </c:pt>
                <c:pt idx="2">
                  <c:v>2</c:v>
                </c:pt>
                <c:pt idx="3">
                  <c:v>0</c:v>
                </c:pt>
                <c:pt idx="4">
                  <c:v>1</c:v>
                </c:pt>
              </c:numCache>
            </c:numRef>
          </c:val>
          <c:extLst>
            <c:ext xmlns:c16="http://schemas.microsoft.com/office/drawing/2014/chart" uri="{C3380CC4-5D6E-409C-BE32-E72D297353CC}">
              <c16:uniqueId val="{00000003-E4A7-489D-BE97-A6F6FDFDA536}"/>
            </c:ext>
          </c:extLst>
        </c:ser>
        <c:ser>
          <c:idx val="0"/>
          <c:order val="4"/>
          <c:tx>
            <c:strRef>
              <c:f>'C analysis by region (ALL)'!$A$8</c:f>
              <c:strCache>
                <c:ptCount val="1"/>
                <c:pt idx="0">
                  <c:v>Sustainable capacity</c:v>
                </c:pt>
              </c:strCache>
            </c:strRef>
          </c:tx>
          <c:spPr>
            <a:solidFill>
              <a:srgbClr val="009992"/>
            </a:solidFill>
            <a:ln>
              <a:solidFill>
                <a:srgbClr val="009992"/>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5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 analysis by region (ALL)'!$B$3:$F$3</c:f>
              <c:strCache>
                <c:ptCount val="5"/>
                <c:pt idx="0">
                  <c:v>Overall C</c:v>
                </c:pt>
                <c:pt idx="1">
                  <c:v>Completeness of birth registration</c:v>
                </c:pt>
                <c:pt idx="2">
                  <c:v>Completeness of death registration</c:v>
                </c:pt>
                <c:pt idx="3">
                  <c:v>Completeness of cause of death</c:v>
                </c:pt>
                <c:pt idx="4">
                  <c:v>Quality of cause of death</c:v>
                </c:pt>
              </c:strCache>
            </c:strRef>
          </c:cat>
          <c:val>
            <c:numRef>
              <c:f>'C analysis by region (ALL)'!$B$8:$F$8</c:f>
              <c:numCache>
                <c:formatCode>0</c:formatCode>
                <c:ptCount val="5"/>
                <c:pt idx="0">
                  <c:v>1</c:v>
                </c:pt>
                <c:pt idx="1">
                  <c:v>7</c:v>
                </c:pt>
                <c:pt idx="2">
                  <c:v>4</c:v>
                </c:pt>
                <c:pt idx="3">
                  <c:v>5</c:v>
                </c:pt>
                <c:pt idx="4">
                  <c:v>1</c:v>
                </c:pt>
              </c:numCache>
            </c:numRef>
          </c:val>
          <c:extLst>
            <c:ext xmlns:c16="http://schemas.microsoft.com/office/drawing/2014/chart" uri="{C3380CC4-5D6E-409C-BE32-E72D297353CC}">
              <c16:uniqueId val="{00000004-E4A7-489D-BE97-A6F6FDFDA536}"/>
            </c:ext>
          </c:extLst>
        </c:ser>
        <c:dLbls>
          <c:dLblPos val="ctr"/>
          <c:showLegendKey val="0"/>
          <c:showVal val="1"/>
          <c:showCatName val="0"/>
          <c:showSerName val="0"/>
          <c:showPercent val="0"/>
          <c:showBubbleSize val="0"/>
        </c:dLbls>
        <c:gapWidth val="55"/>
        <c:overlap val="100"/>
        <c:axId val="435387008"/>
        <c:axId val="435405184"/>
      </c:barChart>
      <c:catAx>
        <c:axId val="43538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crossAx val="435405184"/>
        <c:crosses val="autoZero"/>
        <c:auto val="1"/>
        <c:lblAlgn val="ctr"/>
        <c:lblOffset val="100"/>
        <c:noMultiLvlLbl val="0"/>
      </c:catAx>
      <c:valAx>
        <c:axId val="435405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r>
                  <a:rPr lang="en-US" sz="1500" b="1"/>
                  <a:t>Percent of countries in</a:t>
                </a:r>
                <a:r>
                  <a:rPr lang="en-US" sz="1500" b="1" baseline="0"/>
                  <a:t> each category</a:t>
                </a:r>
                <a:endParaRPr lang="en-US" sz="1500" b="1"/>
              </a:p>
            </c:rich>
          </c:tx>
          <c:overlay val="0"/>
          <c:spPr>
            <a:noFill/>
            <a:ln>
              <a:noFill/>
            </a:ln>
            <a:effectLst/>
          </c:spPr>
          <c:txPr>
            <a:bodyPr rot="-540000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crossAx val="435387008"/>
        <c:crosses val="autoZero"/>
        <c:crossBetween val="between"/>
      </c:valAx>
      <c:spPr>
        <a:noFill/>
        <a:ln>
          <a:noFill/>
        </a:ln>
        <a:effectLst/>
      </c:spPr>
    </c:plotArea>
    <c:legend>
      <c:legendPos val="r"/>
      <c:layout>
        <c:manualLayout>
          <c:xMode val="edge"/>
          <c:yMode val="edge"/>
          <c:x val="0.74835663875488057"/>
          <c:y val="0.14387703591396472"/>
          <c:w val="0.24334831268152904"/>
          <c:h val="0.35975005247536262"/>
        </c:manualLayout>
      </c:layout>
      <c:overlay val="0"/>
      <c:spPr>
        <a:noFill/>
        <a:ln>
          <a:noFill/>
        </a:ln>
        <a:effectLst/>
      </c:spPr>
      <c:txPr>
        <a:bodyPr rot="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7DB045-E0D5-4F76-8D75-1B1420A7B86B}"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32DBDF-DABC-46E0-89F8-F735D360C2E5}" type="slidenum">
              <a:rPr lang="en-US" smtClean="0"/>
              <a:t>‹#›</a:t>
            </a:fld>
            <a:endParaRPr lang="en-US"/>
          </a:p>
        </p:txBody>
      </p:sp>
    </p:spTree>
    <p:extLst>
      <p:ext uri="{BB962C8B-B14F-4D97-AF65-F5344CB8AC3E}">
        <p14:creationId xmlns:p14="http://schemas.microsoft.com/office/powerpoint/2010/main" val="36714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32DBDF-DABC-46E0-89F8-F735D360C2E5}" type="slidenum">
              <a:rPr lang="en-US" smtClean="0"/>
              <a:t>1</a:t>
            </a:fld>
            <a:endParaRPr lang="en-US"/>
          </a:p>
        </p:txBody>
      </p:sp>
    </p:spTree>
    <p:extLst>
      <p:ext uri="{BB962C8B-B14F-4D97-AF65-F5344CB8AC3E}">
        <p14:creationId xmlns:p14="http://schemas.microsoft.com/office/powerpoint/2010/main" val="230049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statistics are worrying as they mean that Member States of the WHO African Region are unable to provide adequate information on all births and deaths and circumstances related to them. It also means that the Member States are unable to provide timely insights into how first their population is growing, how population growth differs across different regions of the country, and when, where and why people die. </a:t>
            </a:r>
          </a:p>
          <a:p>
            <a:endParaRPr lang="en-US" dirty="0"/>
          </a:p>
          <a:p>
            <a:r>
              <a:rPr lang="en-US" sz="1200" kern="1200" dirty="0">
                <a:solidFill>
                  <a:schemeClr val="tx1"/>
                </a:solidFill>
                <a:effectLst/>
                <a:latin typeface="+mn-lt"/>
                <a:ea typeface="+mn-ea"/>
                <a:cs typeface="+mn-cs"/>
              </a:rPr>
              <a:t>I imagine that you all know that availability of data on births is fairly high in many African countries because these data can be captured from routine immunization services. Many African countries also require birth certificates for children to access certain services such as school enrolment. </a:t>
            </a:r>
          </a:p>
          <a:p>
            <a:r>
              <a:rPr lang="en-US" sz="1200" kern="1200" dirty="0">
                <a:solidFill>
                  <a:schemeClr val="tx1"/>
                </a:solidFill>
                <a:effectLst/>
                <a:latin typeface="+mn-lt"/>
                <a:ea typeface="+mn-ea"/>
                <a:cs typeface="+mn-cs"/>
              </a:rPr>
              <a:t>However, many African countries are doing extremely poorly when it comes death and cause of death reporting. </a:t>
            </a:r>
          </a:p>
          <a:p>
            <a:r>
              <a:rPr lang="en-US" sz="1200" kern="1200" dirty="0">
                <a:solidFill>
                  <a:schemeClr val="tx1"/>
                </a:solidFill>
                <a:effectLst/>
                <a:latin typeface="+mn-lt"/>
                <a:ea typeface="+mn-ea"/>
                <a:cs typeface="+mn-cs"/>
              </a:rPr>
              <a:t>A recent assessment by WHO, As Dr. Prosper mentioned in his opening remarks, shows that only one country can be described as having fully developed and sustainable capacity for CRVS. Two thirds of the countries had almost nothing going on.</a:t>
            </a:r>
          </a:p>
          <a:p>
            <a:r>
              <a:rPr lang="en-US" sz="1200" kern="1200" dirty="0">
                <a:solidFill>
                  <a:schemeClr val="tx1"/>
                </a:solidFill>
                <a:effectLst/>
                <a:latin typeface="+mn-lt"/>
                <a:ea typeface="+mn-ea"/>
                <a:cs typeface="+mn-cs"/>
              </a:rPr>
              <a:t>The SCORE assessment also found that about two thirds of the countries in the African region have no information on death registration, cause of death certification, and quality of death certification.</a:t>
            </a:r>
          </a:p>
          <a:p>
            <a:r>
              <a:rPr lang="en-US" sz="1200" kern="1200" dirty="0">
                <a:solidFill>
                  <a:schemeClr val="tx1"/>
                </a:solidFill>
                <a:effectLst/>
                <a:latin typeface="+mn-lt"/>
                <a:ea typeface="+mn-ea"/>
                <a:cs typeface="+mn-cs"/>
              </a:rPr>
              <a:t>Registration of deaths was fairly complete in only four countries. By fairly complete I mean that at least 90% of the deaths have been registered.   </a:t>
            </a:r>
          </a:p>
          <a:p>
            <a:r>
              <a:rPr lang="en-US" sz="1200" kern="1200" dirty="0">
                <a:solidFill>
                  <a:schemeClr val="tx1"/>
                </a:solidFill>
                <a:effectLst/>
                <a:latin typeface="+mn-lt"/>
                <a:ea typeface="+mn-ea"/>
                <a:cs typeface="+mn-cs"/>
              </a:rPr>
              <a:t>Fairly full medical certification of cause of death was done in only 5 countries. By fairly full I mean that at least 90% of the deaths that occurred in health facilities had their causes certified. </a:t>
            </a:r>
          </a:p>
          <a:p>
            <a:r>
              <a:rPr lang="en-US" sz="1200" kern="1200" dirty="0">
                <a:solidFill>
                  <a:schemeClr val="tx1"/>
                </a:solidFill>
                <a:effectLst/>
                <a:latin typeface="+mn-lt"/>
                <a:ea typeface="+mn-ea"/>
                <a:cs typeface="+mn-cs"/>
              </a:rPr>
              <a:t>Quality of diagnosis of cause of death is equally very poor. For instance, in five countries that have cause of death information; at least 30% of the causes of are either ill-defined or unknown.  </a:t>
            </a:r>
          </a:p>
          <a:p>
            <a:endParaRPr lang="en-US" dirty="0"/>
          </a:p>
        </p:txBody>
      </p:sp>
      <p:sp>
        <p:nvSpPr>
          <p:cNvPr id="4" name="Slide Number Placeholder 3"/>
          <p:cNvSpPr>
            <a:spLocks noGrp="1"/>
          </p:cNvSpPr>
          <p:nvPr>
            <p:ph type="sldNum" sz="quarter" idx="5"/>
          </p:nvPr>
        </p:nvSpPr>
        <p:spPr/>
        <p:txBody>
          <a:bodyPr/>
          <a:lstStyle/>
          <a:p>
            <a:fld id="{3AB446B7-7B92-3248-A5B3-7E092AA69CBA}" type="slidenum">
              <a:rPr lang="en-CH" smtClean="0"/>
              <a:t>3</a:t>
            </a:fld>
            <a:endParaRPr lang="en-CH"/>
          </a:p>
        </p:txBody>
      </p:sp>
    </p:spTree>
    <p:extLst>
      <p:ext uri="{BB962C8B-B14F-4D97-AF65-F5344CB8AC3E}">
        <p14:creationId xmlns:p14="http://schemas.microsoft.com/office/powerpoint/2010/main" val="3610467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896C62-C2E3-40CE-BFD4-0FE416C82343}" type="datetimeFigureOut">
              <a:rPr lang="en-US" smtClean="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22707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262526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079444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1200" y="1825625"/>
            <a:ext cx="11289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Content Placeholder 4">
            <a:extLst>
              <a:ext uri="{FF2B5EF4-FFF2-40B4-BE49-F238E27FC236}">
                <a16:creationId xmlns:a16="http://schemas.microsoft.com/office/drawing/2014/main" id="{5B475743-3A64-A74D-A307-659BB60BB78B}"/>
              </a:ext>
            </a:extLst>
          </p:cNvPr>
          <p:cNvPicPr>
            <a:picLocks noChangeAspect="1"/>
          </p:cNvPicPr>
          <p:nvPr userDrawn="1"/>
        </p:nvPicPr>
        <p:blipFill rotWithShape="1">
          <a:blip r:embed="rId2"/>
          <a:srcRect t="94676"/>
          <a:stretch/>
        </p:blipFill>
        <p:spPr>
          <a:xfrm>
            <a:off x="0" y="6492874"/>
            <a:ext cx="12192000" cy="365127"/>
          </a:xfrm>
          <a:prstGeom prst="rect">
            <a:avLst/>
          </a:prstGeom>
        </p:spPr>
      </p:pic>
    </p:spTree>
    <p:extLst>
      <p:ext uri="{BB962C8B-B14F-4D97-AF65-F5344CB8AC3E}">
        <p14:creationId xmlns:p14="http://schemas.microsoft.com/office/powerpoint/2010/main" val="3577975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Final slide">
    <p:spTree>
      <p:nvGrpSpPr>
        <p:cNvPr id="1" name=""/>
        <p:cNvGrpSpPr/>
        <p:nvPr/>
      </p:nvGrpSpPr>
      <p:grpSpPr>
        <a:xfrm>
          <a:off x="0" y="0"/>
          <a:ext cx="0" cy="0"/>
          <a:chOff x="0" y="0"/>
          <a:chExt cx="0" cy="0"/>
        </a:xfrm>
      </p:grpSpPr>
      <p:pic>
        <p:nvPicPr>
          <p:cNvPr id="7" name="Picture 6" descr="A picture containing outdoor object, solar cell&#10;&#10;Description automatically generated">
            <a:extLst>
              <a:ext uri="{FF2B5EF4-FFF2-40B4-BE49-F238E27FC236}">
                <a16:creationId xmlns:a16="http://schemas.microsoft.com/office/drawing/2014/main" id="{6307C092-7B1C-BC4F-8088-BBECA502B88B}"/>
              </a:ext>
            </a:extLst>
          </p:cNvPr>
          <p:cNvPicPr>
            <a:picLocks noChangeAspect="1"/>
          </p:cNvPicPr>
          <p:nvPr userDrawn="1"/>
        </p:nvPicPr>
        <p:blipFill>
          <a:blip r:embed="rId2"/>
          <a:stretch>
            <a:fillRect/>
          </a:stretch>
        </p:blipFill>
        <p:spPr>
          <a:xfrm>
            <a:off x="0" y="4787900"/>
            <a:ext cx="12192000" cy="2070100"/>
          </a:xfrm>
          <a:prstGeom prst="rect">
            <a:avLst/>
          </a:prstGeom>
        </p:spPr>
      </p:pic>
      <p:pic>
        <p:nvPicPr>
          <p:cNvPr id="8" name="Picture 7">
            <a:extLst>
              <a:ext uri="{FF2B5EF4-FFF2-40B4-BE49-F238E27FC236}">
                <a16:creationId xmlns:a16="http://schemas.microsoft.com/office/drawing/2014/main" id="{FAF345D1-61B6-1D40-8DFE-38133E869F49}"/>
              </a:ext>
            </a:extLst>
          </p:cNvPr>
          <p:cNvPicPr>
            <a:picLocks noChangeAspect="1"/>
          </p:cNvPicPr>
          <p:nvPr userDrawn="1"/>
        </p:nvPicPr>
        <p:blipFill rotWithShape="1">
          <a:blip r:embed="rId3"/>
          <a:srcRect b="8520"/>
          <a:stretch/>
        </p:blipFill>
        <p:spPr>
          <a:xfrm>
            <a:off x="4201132" y="277232"/>
            <a:ext cx="3789737" cy="1795718"/>
          </a:xfrm>
          <a:prstGeom prst="rect">
            <a:avLst/>
          </a:prstGeom>
        </p:spPr>
      </p:pic>
    </p:spTree>
    <p:extLst>
      <p:ext uri="{BB962C8B-B14F-4D97-AF65-F5344CB8AC3E}">
        <p14:creationId xmlns:p14="http://schemas.microsoft.com/office/powerpoint/2010/main" val="1640940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hasCustomPrompt="1"/>
          </p:nvPr>
        </p:nvSpPr>
        <p:spPr bwMode="invGray">
          <a:xfrm>
            <a:off x="480485" y="1188003"/>
            <a:ext cx="8160000" cy="288925"/>
          </a:xfrm>
        </p:spPr>
        <p:txBody>
          <a:bodyPr lIns="18000" anchor="ctr">
            <a:normAutofit/>
          </a:bodyPr>
          <a:lstStyle>
            <a:lvl1pPr>
              <a:defRPr sz="1600" b="0">
                <a:solidFill>
                  <a:schemeClr val="tx1"/>
                </a:solidFill>
                <a:latin typeface="+mj-lt"/>
              </a:defRPr>
            </a:lvl1pPr>
          </a:lstStyle>
          <a:p>
            <a:pPr lvl="0"/>
            <a:r>
              <a:rPr lang="en-GB" noProof="0" dirty="0"/>
              <a:t>One line Subtitle (optional)</a:t>
            </a:r>
          </a:p>
        </p:txBody>
      </p:sp>
      <p:sp>
        <p:nvSpPr>
          <p:cNvPr id="4" name="Date Placeholder 3"/>
          <p:cNvSpPr>
            <a:spLocks noGrp="1"/>
          </p:cNvSpPr>
          <p:nvPr>
            <p:ph type="dt" sz="half" idx="14"/>
          </p:nvPr>
        </p:nvSpPr>
        <p:spPr bwMode="invGray"/>
        <p:txBody>
          <a:bodyPr/>
          <a:lstStyle/>
          <a:p>
            <a:fld id="{DCD9F9BF-D269-4020-816F-460E917B7A74}" type="datetime1">
              <a:rPr lang="en-GB" noProof="0" smtClean="0"/>
              <a:t>17/04/2024</a:t>
            </a:fld>
            <a:endParaRPr lang="en-GB" noProof="0"/>
          </a:p>
        </p:txBody>
      </p:sp>
      <p:sp>
        <p:nvSpPr>
          <p:cNvPr id="5" name="Footer Placeholder 4"/>
          <p:cNvSpPr>
            <a:spLocks noGrp="1"/>
          </p:cNvSpPr>
          <p:nvPr>
            <p:ph type="ftr" sz="quarter" idx="15"/>
          </p:nvPr>
        </p:nvSpPr>
        <p:spPr bwMode="invGray"/>
        <p:txBody>
          <a:bodyPr/>
          <a:lstStyle/>
          <a:p>
            <a:r>
              <a:rPr lang="en-GB" noProof="0"/>
              <a:t>|     Title of the presentation</a:t>
            </a:r>
          </a:p>
        </p:txBody>
      </p:sp>
      <p:sp>
        <p:nvSpPr>
          <p:cNvPr id="6" name="Slide Number Placeholder 5"/>
          <p:cNvSpPr>
            <a:spLocks noGrp="1"/>
          </p:cNvSpPr>
          <p:nvPr>
            <p:ph type="sldNum" sz="quarter" idx="16"/>
          </p:nvPr>
        </p:nvSpPr>
        <p:spPr bwMode="invGray"/>
        <p:txBody>
          <a:bodyPr/>
          <a:lstStyle/>
          <a:p>
            <a:fld id="{A74CE0EA-F3B5-4684-BA10-C594598FDB9C}" type="slidenum">
              <a:rPr lang="en-GB" noProof="0" smtClean="0"/>
              <a:pPr/>
              <a:t>‹#›</a:t>
            </a:fld>
            <a:endParaRPr lang="en-GB" noProof="0"/>
          </a:p>
        </p:txBody>
      </p:sp>
      <p:sp>
        <p:nvSpPr>
          <p:cNvPr id="13" name="Text Placeholder 7"/>
          <p:cNvSpPr>
            <a:spLocks noGrp="1"/>
          </p:cNvSpPr>
          <p:nvPr>
            <p:ph type="body" sz="quarter" idx="21" hasCustomPrompt="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Tree>
    <p:extLst>
      <p:ext uri="{BB962C8B-B14F-4D97-AF65-F5344CB8AC3E}">
        <p14:creationId xmlns:p14="http://schemas.microsoft.com/office/powerpoint/2010/main" val="847322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en-US"/>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288218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896C62-C2E3-40CE-BFD4-0FE416C82343}" type="datetimeFigureOut">
              <a:rPr lang="en-US" smtClean="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252365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896C62-C2E3-40CE-BFD4-0FE416C82343}" type="datetimeFigureOut">
              <a:rPr lang="en-US" smtClean="0"/>
              <a:t>4/17/2024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49185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896C62-C2E3-40CE-BFD4-0FE416C82343}" type="datetimeFigureOut">
              <a:rPr lang="en-US" smtClean="0"/>
              <a:t>4/17/2024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4230114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896C62-C2E3-40CE-BFD4-0FE416C82343}" type="datetimeFigureOut">
              <a:rPr lang="en-US" smtClean="0"/>
              <a:t>4/17/2024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713493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896C62-C2E3-40CE-BFD4-0FE416C82343}" type="datetimeFigureOut">
              <a:rPr lang="en-US" smtClean="0"/>
              <a:t>4/17/2024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93425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896C62-C2E3-40CE-BFD4-0FE416C82343}" type="datetimeFigureOut">
              <a:rPr lang="en-US" smtClean="0"/>
              <a:t>4/17/2024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603174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96C62-C2E3-40CE-BFD4-0FE416C82343}" type="datetimeFigureOut">
              <a:rPr lang="en-US" smtClean="0"/>
              <a:t>4/17/2024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3595172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896C62-C2E3-40CE-BFD4-0FE416C82343}" type="datetimeFigureOut">
              <a:rPr lang="en-US" smtClean="0"/>
              <a:t>4/17/2024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975DA1-D75A-4B7A-8C0A-943C0366E8CA}" type="slidenum">
              <a:rPr lang="en-US" smtClean="0"/>
              <a:t>‹#›</a:t>
            </a:fld>
            <a:endParaRPr lang="en-US" dirty="0"/>
          </a:p>
        </p:txBody>
      </p:sp>
    </p:spTree>
    <p:extLst>
      <p:ext uri="{BB962C8B-B14F-4D97-AF65-F5344CB8AC3E}">
        <p14:creationId xmlns:p14="http://schemas.microsoft.com/office/powerpoint/2010/main" val="1246847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96C62-C2E3-40CE-BFD4-0FE416C82343}" type="datetimeFigureOut">
              <a:rPr lang="en-US" smtClean="0"/>
              <a:t>4/17/2024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975DA1-D75A-4B7A-8C0A-943C0366E8CA}" type="slidenum">
              <a:rPr lang="en-US" smtClean="0"/>
              <a:t>‹#›</a:t>
            </a:fld>
            <a:endParaRPr lang="en-US" dirty="0"/>
          </a:p>
        </p:txBody>
      </p:sp>
    </p:spTree>
    <p:extLst>
      <p:ext uri="{BB962C8B-B14F-4D97-AF65-F5344CB8AC3E}">
        <p14:creationId xmlns:p14="http://schemas.microsoft.com/office/powerpoint/2010/main" val="6561575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4.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454966A0-ADB7-4D0B-8AE5-AACA88BFF9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9CF7FE1C-8BC5-4B0C-A2BC-93AB72C90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bg2">
              <a:alpha val="50000"/>
            </a:schemeClr>
          </a:solidFill>
          <a:ln w="32707" cap="flat">
            <a:noFill/>
            <a:prstDash val="solid"/>
            <a:miter/>
          </a:ln>
        </p:spPr>
        <p:txBody>
          <a:bodyPr wrap="square" rtlCol="0" anchor="ctr">
            <a:noAutofit/>
          </a:bodyPr>
          <a:lstStyle/>
          <a:p>
            <a:endParaRPr lang="en-US"/>
          </a:p>
        </p:txBody>
      </p:sp>
      <p:pic>
        <p:nvPicPr>
          <p:cNvPr id="17" name="Picture 16" descr="A logo with text and people in a circle&#10;&#10;Description automatically generated">
            <a:extLst>
              <a:ext uri="{FF2B5EF4-FFF2-40B4-BE49-F238E27FC236}">
                <a16:creationId xmlns:a16="http://schemas.microsoft.com/office/drawing/2014/main" id="{A36AE2AC-D5D4-4600-A046-3BC0985245F4}"/>
              </a:ext>
            </a:extLst>
          </p:cNvPr>
          <p:cNvPicPr>
            <a:picLocks noChangeAspect="1"/>
          </p:cNvPicPr>
          <p:nvPr/>
        </p:nvPicPr>
        <p:blipFill>
          <a:blip r:embed="rId3"/>
          <a:stretch>
            <a:fillRect/>
          </a:stretch>
        </p:blipFill>
        <p:spPr>
          <a:xfrm>
            <a:off x="147994" y="228577"/>
            <a:ext cx="4045639" cy="1665851"/>
          </a:xfrm>
          <a:prstGeom prst="rect">
            <a:avLst/>
          </a:prstGeom>
        </p:spPr>
      </p:pic>
      <p:graphicFrame>
        <p:nvGraphicFramePr>
          <p:cNvPr id="2" name="Table 1">
            <a:extLst>
              <a:ext uri="{FF2B5EF4-FFF2-40B4-BE49-F238E27FC236}">
                <a16:creationId xmlns:a16="http://schemas.microsoft.com/office/drawing/2014/main" id="{3BB4A5F2-B1F7-7303-DEE4-65E90F599601}"/>
              </a:ext>
            </a:extLst>
          </p:cNvPr>
          <p:cNvGraphicFramePr>
            <a:graphicFrameLocks noGrp="1"/>
          </p:cNvGraphicFramePr>
          <p:nvPr>
            <p:extLst>
              <p:ext uri="{D42A27DB-BD31-4B8C-83A1-F6EECF244321}">
                <p14:modId xmlns:p14="http://schemas.microsoft.com/office/powerpoint/2010/main" val="1117993220"/>
              </p:ext>
            </p:extLst>
          </p:nvPr>
        </p:nvGraphicFramePr>
        <p:xfrm>
          <a:off x="0" y="2074186"/>
          <a:ext cx="6741849" cy="370840"/>
        </p:xfrm>
        <a:graphic>
          <a:graphicData uri="http://schemas.openxmlformats.org/drawingml/2006/table">
            <a:tbl>
              <a:tblPr firstRow="1" bandRow="1">
                <a:tableStyleId>{5C22544A-7EE6-4342-B048-85BDC9FD1C3A}</a:tableStyleId>
              </a:tblPr>
              <a:tblGrid>
                <a:gridCol w="6741849">
                  <a:extLst>
                    <a:ext uri="{9D8B030D-6E8A-4147-A177-3AD203B41FA5}">
                      <a16:colId xmlns:a16="http://schemas.microsoft.com/office/drawing/2014/main" val="1751501259"/>
                    </a:ext>
                  </a:extLst>
                </a:gridCol>
              </a:tblGrid>
              <a:tr h="370840">
                <a:tc>
                  <a:txBody>
                    <a:bodyPr/>
                    <a:lstStyle/>
                    <a:p>
                      <a:endParaRPr lang="en-GB" dirty="0"/>
                    </a:p>
                  </a:txBody>
                  <a:tcPr>
                    <a:solidFill>
                      <a:schemeClr val="accent2"/>
                    </a:solidFill>
                  </a:tcPr>
                </a:tc>
                <a:extLst>
                  <a:ext uri="{0D108BD9-81ED-4DB2-BD59-A6C34878D82A}">
                    <a16:rowId xmlns:a16="http://schemas.microsoft.com/office/drawing/2014/main" val="2128909688"/>
                  </a:ext>
                </a:extLst>
              </a:tr>
            </a:tbl>
          </a:graphicData>
        </a:graphic>
      </p:graphicFrame>
      <p:pic>
        <p:nvPicPr>
          <p:cNvPr id="1028" name="Picture 4" descr="ARFSD-10 Logo">
            <a:extLst>
              <a:ext uri="{FF2B5EF4-FFF2-40B4-BE49-F238E27FC236}">
                <a16:creationId xmlns:a16="http://schemas.microsoft.com/office/drawing/2014/main" id="{524FEB23-0DC2-EA5E-A7DA-D99378F1312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824" b="16020"/>
          <a:stretch/>
        </p:blipFill>
        <p:spPr bwMode="auto">
          <a:xfrm>
            <a:off x="6980050" y="144493"/>
            <a:ext cx="4391589" cy="183401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9">
            <a:extLst>
              <a:ext uri="{FF2B5EF4-FFF2-40B4-BE49-F238E27FC236}">
                <a16:creationId xmlns:a16="http://schemas.microsoft.com/office/drawing/2014/main" id="{A37E0289-8148-42E8-8835-AB53E5D0C6B7}"/>
              </a:ext>
            </a:extLst>
          </p:cNvPr>
          <p:cNvSpPr>
            <a:spLocks noGrp="1"/>
          </p:cNvSpPr>
          <p:nvPr>
            <p:ph type="ctrTitle"/>
          </p:nvPr>
        </p:nvSpPr>
        <p:spPr>
          <a:xfrm>
            <a:off x="1075038" y="2624784"/>
            <a:ext cx="10083113" cy="1173091"/>
          </a:xfrm>
        </p:spPr>
        <p:txBody>
          <a:bodyPr anchor="b">
            <a:normAutofit fontScale="90000"/>
          </a:bodyPr>
          <a:lstStyle/>
          <a:p>
            <a:pPr>
              <a:lnSpc>
                <a:spcPct val="115000"/>
              </a:lnSpc>
              <a:spcBef>
                <a:spcPts val="1200"/>
              </a:spcBef>
            </a:pP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br>
              <a:rPr lang="en-US" sz="18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br>
            <a:r>
              <a:rPr lang="en-US" sz="3100" b="1" kern="0" dirty="0">
                <a:solidFill>
                  <a:srgbClr val="365F91"/>
                </a:solidFill>
                <a:latin typeface="Arial" panose="020B0604020202020204" pitchFamily="34" charset="0"/>
                <a:cs typeface="Mangal" panose="02040503050203030202" pitchFamily="18" charset="0"/>
              </a:rPr>
              <a:t>Africa’s Progress Towards SDG 16.9: Legal Identity for </a:t>
            </a:r>
            <a:r>
              <a:rPr lang="en-US" sz="3100" b="1" kern="0" dirty="0">
                <a:solidFill>
                  <a:srgbClr val="365F91"/>
                </a:solidFill>
                <a:effectLst/>
                <a:latin typeface="Arial" panose="020B0604020202020204" pitchFamily="34" charset="0"/>
                <a:ea typeface="Times New Roman" panose="02020603050405020304" pitchFamily="18" charset="0"/>
                <a:cs typeface="Mangal" panose="02040503050203030202" pitchFamily="18" charset="0"/>
              </a:rPr>
              <a:t>All includin</a:t>
            </a:r>
            <a:r>
              <a:rPr lang="en-US" sz="3100" b="1" kern="0" dirty="0">
                <a:solidFill>
                  <a:srgbClr val="365F91"/>
                </a:solidFill>
                <a:latin typeface="Arial" panose="020B0604020202020204" pitchFamily="34" charset="0"/>
                <a:ea typeface="Times New Roman" panose="02020603050405020304" pitchFamily="18" charset="0"/>
                <a:cs typeface="Mangal" panose="02040503050203030202" pitchFamily="18" charset="0"/>
              </a:rPr>
              <a:t>g birth registration</a:t>
            </a:r>
            <a:endParaRPr lang="en-GB" sz="3100" dirty="0"/>
          </a:p>
        </p:txBody>
      </p:sp>
      <p:sp>
        <p:nvSpPr>
          <p:cNvPr id="12" name="Subtitle 11">
            <a:extLst>
              <a:ext uri="{FF2B5EF4-FFF2-40B4-BE49-F238E27FC236}">
                <a16:creationId xmlns:a16="http://schemas.microsoft.com/office/drawing/2014/main" id="{F001005A-2405-21C4-61E5-EB19B0ECF6BC}"/>
              </a:ext>
            </a:extLst>
          </p:cNvPr>
          <p:cNvSpPr>
            <a:spLocks noGrp="1"/>
          </p:cNvSpPr>
          <p:nvPr>
            <p:ph type="subTitle" idx="1"/>
          </p:nvPr>
        </p:nvSpPr>
        <p:spPr>
          <a:xfrm>
            <a:off x="1522475" y="4264391"/>
            <a:ext cx="9144000" cy="1968565"/>
          </a:xfrm>
        </p:spPr>
        <p:txBody>
          <a:bodyPr>
            <a:normAutofit fontScale="77500" lnSpcReduction="20000"/>
          </a:bodyPr>
          <a:lstStyle/>
          <a:p>
            <a:r>
              <a:rPr lang="en-US" b="1" dirty="0"/>
              <a:t>Dr Benson </a:t>
            </a:r>
            <a:r>
              <a:rPr lang="en-US" b="1" dirty="0" err="1"/>
              <a:t>Droti</a:t>
            </a:r>
            <a:endParaRPr lang="en-US" b="1" dirty="0"/>
          </a:p>
          <a:p>
            <a:endParaRPr lang="en-US" dirty="0"/>
          </a:p>
          <a:p>
            <a:r>
              <a:rPr lang="en-US" dirty="0"/>
              <a:t>Assessing Africa’s progress towards SDG target 16.9</a:t>
            </a:r>
          </a:p>
          <a:p>
            <a:r>
              <a:rPr lang="en-US" b="1" i="1" dirty="0"/>
              <a:t>Reporting of Deaths and Cause of Death</a:t>
            </a:r>
          </a:p>
          <a:p>
            <a:endParaRPr lang="en-US" dirty="0"/>
          </a:p>
          <a:p>
            <a:r>
              <a:rPr lang="en-US" dirty="0"/>
              <a:t>World Health Organization, Regional Office for Africa</a:t>
            </a:r>
            <a:endParaRPr lang="en-GB" dirty="0"/>
          </a:p>
        </p:txBody>
      </p:sp>
    </p:spTree>
    <p:extLst>
      <p:ext uri="{BB962C8B-B14F-4D97-AF65-F5344CB8AC3E}">
        <p14:creationId xmlns:p14="http://schemas.microsoft.com/office/powerpoint/2010/main" val="1027452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8364A-668F-6FCE-7580-6B0B13E25458}"/>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0F354672-5047-D8A0-42FB-7F8DB4F88CE0}"/>
              </a:ext>
            </a:extLst>
          </p:cNvPr>
          <p:cNvSpPr>
            <a:spLocks noGrp="1"/>
          </p:cNvSpPr>
          <p:nvPr>
            <p:ph idx="1"/>
          </p:nvPr>
        </p:nvSpPr>
        <p:spPr/>
        <p:txBody>
          <a:bodyPr>
            <a:normAutofit/>
          </a:bodyPr>
          <a:lstStyle/>
          <a:p>
            <a:pPr>
              <a:buFont typeface="Wingdings" panose="05000000000000000000" pitchFamily="2" charset="2"/>
              <a:buChar char="§"/>
            </a:pPr>
            <a:r>
              <a:rPr lang="en-US" dirty="0"/>
              <a:t> Currently, births and deaths that occur in Africa remain are not registered.</a:t>
            </a:r>
          </a:p>
          <a:p>
            <a:pPr>
              <a:buFont typeface="Wingdings" panose="05000000000000000000" pitchFamily="2" charset="2"/>
              <a:buChar char="§"/>
            </a:pPr>
            <a:endParaRPr lang="en-US" dirty="0"/>
          </a:p>
          <a:p>
            <a:pPr>
              <a:buFont typeface="Wingdings" panose="05000000000000000000" pitchFamily="2" charset="2"/>
              <a:buChar char="§"/>
            </a:pPr>
            <a:r>
              <a:rPr lang="en-US" dirty="0"/>
              <a:t>This affects the ability of African countries to understand their population dynamics and adequately plan for them. </a:t>
            </a:r>
          </a:p>
          <a:p>
            <a:pPr>
              <a:buFont typeface="Wingdings" panose="05000000000000000000" pitchFamily="2" charset="2"/>
              <a:buChar char="§"/>
            </a:pPr>
            <a:endParaRPr lang="en-US" dirty="0"/>
          </a:p>
          <a:p>
            <a:pPr>
              <a:buFont typeface="Wingdings" panose="05000000000000000000" pitchFamily="2" charset="2"/>
              <a:buChar char="§"/>
            </a:pPr>
            <a:r>
              <a:rPr lang="en-US" dirty="0"/>
              <a:t>African countries therefore have a fundamental responsibility to develop and strengthen the systems and capacities for birth, death and cause of death reporting</a:t>
            </a:r>
          </a:p>
        </p:txBody>
      </p:sp>
    </p:spTree>
    <p:extLst>
      <p:ext uri="{BB962C8B-B14F-4D97-AF65-F5344CB8AC3E}">
        <p14:creationId xmlns:p14="http://schemas.microsoft.com/office/powerpoint/2010/main" val="1256529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D1CE-5F65-4310-AC65-4353F21CA1C4}"/>
              </a:ext>
            </a:extLst>
          </p:cNvPr>
          <p:cNvSpPr>
            <a:spLocks noGrp="1"/>
          </p:cNvSpPr>
          <p:nvPr>
            <p:ph type="title"/>
          </p:nvPr>
        </p:nvSpPr>
        <p:spPr>
          <a:xfrm>
            <a:off x="838200" y="55254"/>
            <a:ext cx="11177588" cy="1325563"/>
          </a:xfrm>
        </p:spPr>
        <p:txBody>
          <a:bodyPr>
            <a:normAutofit/>
          </a:bodyPr>
          <a:lstStyle/>
          <a:p>
            <a:r>
              <a:rPr lang="en-US" b="1" dirty="0">
                <a:solidFill>
                  <a:srgbClr val="00B050"/>
                </a:solidFill>
              </a:rPr>
              <a:t>Status of birth and death registration </a:t>
            </a:r>
            <a:r>
              <a:rPr lang="en-US" sz="2000" b="1" dirty="0">
                <a:solidFill>
                  <a:srgbClr val="00B050"/>
                </a:solidFill>
              </a:rPr>
              <a:t>(WHO SCORE Assessment, 2020)</a:t>
            </a:r>
            <a:endParaRPr lang="en-US" sz="2800" dirty="0"/>
          </a:p>
        </p:txBody>
      </p:sp>
      <p:sp>
        <p:nvSpPr>
          <p:cNvPr id="4" name="Content Placeholder 3">
            <a:extLst>
              <a:ext uri="{FF2B5EF4-FFF2-40B4-BE49-F238E27FC236}">
                <a16:creationId xmlns:a16="http://schemas.microsoft.com/office/drawing/2014/main" id="{788BF7B8-C113-4151-A6BF-74A84D4ACEB3}"/>
              </a:ext>
            </a:extLst>
          </p:cNvPr>
          <p:cNvSpPr>
            <a:spLocks noGrp="1"/>
          </p:cNvSpPr>
          <p:nvPr>
            <p:ph sz="half" idx="2"/>
          </p:nvPr>
        </p:nvSpPr>
        <p:spPr>
          <a:xfrm>
            <a:off x="9284678" y="1634271"/>
            <a:ext cx="2907322" cy="2445595"/>
          </a:xfrm>
        </p:spPr>
        <p:txBody>
          <a:bodyPr/>
          <a:lstStyle/>
          <a:p>
            <a:r>
              <a:rPr lang="en-US" sz="2000" dirty="0"/>
              <a:t>Very poor capacity for CRVS</a:t>
            </a:r>
          </a:p>
          <a:p>
            <a:r>
              <a:rPr lang="en-US" sz="2000" dirty="0"/>
              <a:t>Up to 30 countries had nascent capacity</a:t>
            </a:r>
          </a:p>
          <a:p>
            <a:r>
              <a:rPr lang="en-US" sz="2000" dirty="0"/>
              <a:t>Only one country with sustainable capacity</a:t>
            </a:r>
          </a:p>
        </p:txBody>
      </p:sp>
      <p:graphicFrame>
        <p:nvGraphicFramePr>
          <p:cNvPr id="9" name="Content Placeholder 8">
            <a:extLst>
              <a:ext uri="{FF2B5EF4-FFF2-40B4-BE49-F238E27FC236}">
                <a16:creationId xmlns:a16="http://schemas.microsoft.com/office/drawing/2014/main" id="{6973C38A-916E-4567-AB9B-3FC9F83E07A0}"/>
              </a:ext>
            </a:extLst>
          </p:cNvPr>
          <p:cNvGraphicFramePr>
            <a:graphicFrameLocks noGrp="1"/>
          </p:cNvGraphicFramePr>
          <p:nvPr>
            <p:ph sz="half" idx="1"/>
          </p:nvPr>
        </p:nvGraphicFramePr>
        <p:xfrm>
          <a:off x="0" y="1381125"/>
          <a:ext cx="9186203" cy="461168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589A71D1-9CB2-4A56-9438-45778EF1A398}"/>
              </a:ext>
            </a:extLst>
          </p:cNvPr>
          <p:cNvSpPr txBox="1"/>
          <p:nvPr/>
        </p:nvSpPr>
        <p:spPr>
          <a:xfrm>
            <a:off x="6794696" y="4368675"/>
            <a:ext cx="5397304" cy="646331"/>
          </a:xfrm>
          <a:prstGeom prst="rect">
            <a:avLst/>
          </a:prstGeom>
          <a:noFill/>
          <a:ln>
            <a:solidFill>
              <a:srgbClr val="0070C0"/>
            </a:solidFill>
            <a:prstDash val="dash"/>
          </a:ln>
        </p:spPr>
        <p:txBody>
          <a:bodyPr wrap="square" rtlCol="0">
            <a:spAutoFit/>
          </a:bodyPr>
          <a:lstStyle/>
          <a:p>
            <a:r>
              <a:rPr lang="en-US" b="1" dirty="0">
                <a:solidFill>
                  <a:schemeClr val="accent6">
                    <a:lumMod val="50000"/>
                  </a:schemeClr>
                </a:solidFill>
              </a:rPr>
              <a:t>Completeness of birth &amp; death registration:</a:t>
            </a:r>
            <a:r>
              <a:rPr lang="en-US" dirty="0">
                <a:solidFill>
                  <a:srgbClr val="FF0000"/>
                </a:solidFill>
              </a:rPr>
              <a:t> </a:t>
            </a:r>
            <a:r>
              <a:rPr lang="en-US" b="1" dirty="0">
                <a:solidFill>
                  <a:srgbClr val="FF0000"/>
                </a:solidFill>
              </a:rPr>
              <a:t>No information; </a:t>
            </a:r>
            <a:r>
              <a:rPr lang="en-US" b="1" dirty="0">
                <a:solidFill>
                  <a:srgbClr val="CC6600"/>
                </a:solidFill>
              </a:rPr>
              <a:t>&lt;50%</a:t>
            </a:r>
            <a:r>
              <a:rPr lang="en-US" b="1" dirty="0"/>
              <a:t>; </a:t>
            </a:r>
            <a:r>
              <a:rPr lang="en-US" b="1" dirty="0">
                <a:solidFill>
                  <a:srgbClr val="FFCC00"/>
                </a:solidFill>
              </a:rPr>
              <a:t>50-74%; </a:t>
            </a:r>
            <a:r>
              <a:rPr lang="en-US" b="1" dirty="0">
                <a:solidFill>
                  <a:srgbClr val="CCCC00"/>
                </a:solidFill>
              </a:rPr>
              <a:t>75-89%</a:t>
            </a:r>
            <a:r>
              <a:rPr lang="en-US" b="1" dirty="0"/>
              <a:t>; </a:t>
            </a:r>
            <a:r>
              <a:rPr lang="en-US" b="1" dirty="0">
                <a:solidFill>
                  <a:srgbClr val="008080"/>
                </a:solidFill>
              </a:rPr>
              <a:t>≥90%</a:t>
            </a:r>
          </a:p>
        </p:txBody>
      </p:sp>
      <p:sp>
        <p:nvSpPr>
          <p:cNvPr id="5" name="TextBox 4">
            <a:extLst>
              <a:ext uri="{FF2B5EF4-FFF2-40B4-BE49-F238E27FC236}">
                <a16:creationId xmlns:a16="http://schemas.microsoft.com/office/drawing/2014/main" id="{34D2EFEE-6A39-4B4D-8028-9EA6EB1B7BD7}"/>
              </a:ext>
            </a:extLst>
          </p:cNvPr>
          <p:cNvSpPr txBox="1"/>
          <p:nvPr/>
        </p:nvSpPr>
        <p:spPr>
          <a:xfrm>
            <a:off x="6794696" y="5338325"/>
            <a:ext cx="5397304" cy="1477328"/>
          </a:xfrm>
          <a:prstGeom prst="rect">
            <a:avLst/>
          </a:prstGeom>
          <a:noFill/>
          <a:ln>
            <a:solidFill>
              <a:srgbClr val="FF0066"/>
            </a:solidFill>
            <a:prstDash val="dash"/>
          </a:ln>
        </p:spPr>
        <p:txBody>
          <a:bodyPr wrap="square" rtlCol="0">
            <a:spAutoFit/>
          </a:bodyPr>
          <a:lstStyle/>
          <a:p>
            <a:r>
              <a:rPr lang="en-US" b="1" dirty="0">
                <a:solidFill>
                  <a:schemeClr val="accent6">
                    <a:lumMod val="50000"/>
                  </a:schemeClr>
                </a:solidFill>
              </a:rPr>
              <a:t>Quality: </a:t>
            </a:r>
            <a:r>
              <a:rPr lang="en-US" b="1" dirty="0">
                <a:solidFill>
                  <a:srgbClr val="FF0000"/>
                </a:solidFill>
              </a:rPr>
              <a:t>No data; </a:t>
            </a:r>
            <a:r>
              <a:rPr lang="en-US" b="1" dirty="0">
                <a:solidFill>
                  <a:srgbClr val="CC6600"/>
                </a:solidFill>
              </a:rPr>
              <a:t>At least 30% ill-defined or unknown causes</a:t>
            </a:r>
            <a:r>
              <a:rPr lang="en-US" b="1" dirty="0"/>
              <a:t>; </a:t>
            </a:r>
            <a:r>
              <a:rPr lang="en-US" b="1" dirty="0">
                <a:solidFill>
                  <a:srgbClr val="FFCC00"/>
                </a:solidFill>
              </a:rPr>
              <a:t>20-29% ill-defined or unknown causes</a:t>
            </a:r>
            <a:r>
              <a:rPr lang="en-US" b="1" dirty="0"/>
              <a:t>;</a:t>
            </a:r>
            <a:r>
              <a:rPr lang="en-US" b="1" dirty="0">
                <a:solidFill>
                  <a:srgbClr val="CCCC00"/>
                </a:solidFill>
              </a:rPr>
              <a:t> 10-19% ill defined or unknown causes</a:t>
            </a:r>
            <a:r>
              <a:rPr lang="en-US" b="1" dirty="0"/>
              <a:t>; </a:t>
            </a:r>
            <a:r>
              <a:rPr lang="en-US" b="1" dirty="0">
                <a:solidFill>
                  <a:srgbClr val="008080"/>
                </a:solidFill>
              </a:rPr>
              <a:t>Less than 10% ill-defined or unknown causes</a:t>
            </a:r>
            <a:endParaRPr lang="en-US" b="1" dirty="0"/>
          </a:p>
        </p:txBody>
      </p:sp>
      <p:sp>
        <p:nvSpPr>
          <p:cNvPr id="6" name="TextBox 5">
            <a:extLst>
              <a:ext uri="{FF2B5EF4-FFF2-40B4-BE49-F238E27FC236}">
                <a16:creationId xmlns:a16="http://schemas.microsoft.com/office/drawing/2014/main" id="{0626AFFE-B5A4-4F2C-B946-541F00ACB591}"/>
              </a:ext>
            </a:extLst>
          </p:cNvPr>
          <p:cNvSpPr txBox="1"/>
          <p:nvPr/>
        </p:nvSpPr>
        <p:spPr>
          <a:xfrm>
            <a:off x="225083" y="6161164"/>
            <a:ext cx="5987458" cy="646331"/>
          </a:xfrm>
          <a:prstGeom prst="rect">
            <a:avLst/>
          </a:prstGeom>
          <a:noFill/>
          <a:ln>
            <a:solidFill>
              <a:srgbClr val="00B050"/>
            </a:solidFill>
            <a:prstDash val="dash"/>
          </a:ln>
        </p:spPr>
        <p:txBody>
          <a:bodyPr wrap="square" rtlCol="0">
            <a:spAutoFit/>
          </a:bodyPr>
          <a:lstStyle/>
          <a:p>
            <a:r>
              <a:rPr lang="en-US" b="1" dirty="0">
                <a:solidFill>
                  <a:srgbClr val="002060"/>
                </a:solidFill>
              </a:rPr>
              <a:t>% of medically certified deaths: </a:t>
            </a:r>
            <a:r>
              <a:rPr lang="en-US" b="1" dirty="0">
                <a:solidFill>
                  <a:srgbClr val="FF0000"/>
                </a:solidFill>
              </a:rPr>
              <a:t>No standardized system;</a:t>
            </a:r>
            <a:r>
              <a:rPr lang="en-US" b="1" dirty="0"/>
              <a:t> </a:t>
            </a:r>
            <a:r>
              <a:rPr lang="en-US" b="1" dirty="0">
                <a:solidFill>
                  <a:srgbClr val="CC6600"/>
                </a:solidFill>
              </a:rPr>
              <a:t>&lt;30%; </a:t>
            </a:r>
            <a:r>
              <a:rPr lang="en-US" b="1" dirty="0">
                <a:solidFill>
                  <a:srgbClr val="FFCC00"/>
                </a:solidFill>
              </a:rPr>
              <a:t>30-69%; </a:t>
            </a:r>
            <a:r>
              <a:rPr lang="en-US" b="1" dirty="0">
                <a:solidFill>
                  <a:srgbClr val="CCCC00"/>
                </a:solidFill>
              </a:rPr>
              <a:t>70-89%; </a:t>
            </a:r>
            <a:r>
              <a:rPr lang="en-US" b="1" dirty="0">
                <a:solidFill>
                  <a:srgbClr val="008080"/>
                </a:solidFill>
              </a:rPr>
              <a:t>≥90%</a:t>
            </a:r>
          </a:p>
        </p:txBody>
      </p:sp>
      <p:sp>
        <p:nvSpPr>
          <p:cNvPr id="7" name="TextBox 6">
            <a:extLst>
              <a:ext uri="{FF2B5EF4-FFF2-40B4-BE49-F238E27FC236}">
                <a16:creationId xmlns:a16="http://schemas.microsoft.com/office/drawing/2014/main" id="{C3EAA046-AC19-4F2A-7EB3-0D7D84A91BA3}"/>
              </a:ext>
            </a:extLst>
          </p:cNvPr>
          <p:cNvSpPr txBox="1"/>
          <p:nvPr/>
        </p:nvSpPr>
        <p:spPr>
          <a:xfrm>
            <a:off x="1861457" y="865187"/>
            <a:ext cx="9699172" cy="369332"/>
          </a:xfrm>
          <a:prstGeom prst="rect">
            <a:avLst/>
          </a:prstGeom>
          <a:noFill/>
        </p:spPr>
        <p:txBody>
          <a:bodyPr wrap="square" rtlCol="0">
            <a:spAutoFit/>
          </a:bodyPr>
          <a:lstStyle/>
          <a:p>
            <a:r>
              <a:rPr lang="en-US" b="1" i="1" dirty="0">
                <a:solidFill>
                  <a:schemeClr val="accent5"/>
                </a:solidFill>
              </a:rPr>
              <a:t>Not recent statistics from WHO on the status of birth, death and cause of death reporting</a:t>
            </a:r>
          </a:p>
        </p:txBody>
      </p:sp>
    </p:spTree>
    <p:extLst>
      <p:ext uri="{BB962C8B-B14F-4D97-AF65-F5344CB8AC3E}">
        <p14:creationId xmlns:p14="http://schemas.microsoft.com/office/powerpoint/2010/main" val="3553959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DCD9F9BF-D269-4020-816F-460E917B7A74}" type="datetime1">
              <a:rPr lang="en-GB" noProof="0" smtClean="0"/>
              <a:t>17/04/2024</a:t>
            </a:fld>
            <a:endParaRPr lang="en-GB" noProof="0"/>
          </a:p>
        </p:txBody>
      </p:sp>
      <p:sp>
        <p:nvSpPr>
          <p:cNvPr id="5" name="Footer Placeholder 4"/>
          <p:cNvSpPr>
            <a:spLocks noGrp="1"/>
          </p:cNvSpPr>
          <p:nvPr>
            <p:ph type="ftr" sz="quarter" idx="15"/>
          </p:nvPr>
        </p:nvSpPr>
        <p:spPr/>
        <p:txBody>
          <a:bodyPr/>
          <a:lstStyle/>
          <a:p>
            <a:r>
              <a:rPr lang="en-GB" noProof="0"/>
              <a:t>|     Title of the presentation</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4</a:t>
            </a:fld>
            <a:endParaRPr lang="en-GB" noProof="0"/>
          </a:p>
        </p:txBody>
      </p:sp>
      <p:sp>
        <p:nvSpPr>
          <p:cNvPr id="8" name="Title 7"/>
          <p:cNvSpPr>
            <a:spLocks noGrp="1"/>
          </p:cNvSpPr>
          <p:nvPr>
            <p:ph type="title"/>
          </p:nvPr>
        </p:nvSpPr>
        <p:spPr>
          <a:xfrm>
            <a:off x="12850" y="0"/>
            <a:ext cx="12179150" cy="720000"/>
          </a:xfrm>
        </p:spPr>
        <p:txBody>
          <a:bodyPr>
            <a:noAutofit/>
          </a:bodyPr>
          <a:lstStyle/>
          <a:p>
            <a:r>
              <a:rPr lang="en-US" sz="3600" b="1" dirty="0">
                <a:solidFill>
                  <a:srgbClr val="00B050"/>
                </a:solidFill>
              </a:rPr>
              <a:t>What has changed in the WHO African Region – Regional Level</a:t>
            </a:r>
            <a:endParaRPr lang="en-GB" sz="3600" dirty="0">
              <a:solidFill>
                <a:schemeClr val="accent2"/>
              </a:solidFill>
            </a:endParaRPr>
          </a:p>
        </p:txBody>
      </p:sp>
      <p:sp>
        <p:nvSpPr>
          <p:cNvPr id="2" name="TextBox 1">
            <a:extLst>
              <a:ext uri="{FF2B5EF4-FFF2-40B4-BE49-F238E27FC236}">
                <a16:creationId xmlns:a16="http://schemas.microsoft.com/office/drawing/2014/main" id="{E6A7F826-B881-A8F1-A3D9-0CBA1164E291}"/>
              </a:ext>
            </a:extLst>
          </p:cNvPr>
          <p:cNvSpPr txBox="1"/>
          <p:nvPr/>
        </p:nvSpPr>
        <p:spPr>
          <a:xfrm>
            <a:off x="256796" y="724039"/>
            <a:ext cx="11691257" cy="5786199"/>
          </a:xfrm>
          <a:prstGeom prst="rect">
            <a:avLst/>
          </a:prstGeom>
          <a:noFill/>
        </p:spPr>
        <p:txBody>
          <a:bodyPr wrap="square" rtlCol="0">
            <a:spAutoFit/>
          </a:bodyPr>
          <a:lstStyle/>
          <a:p>
            <a:pPr marL="285750" indent="-285750">
              <a:buFont typeface="Wingdings" panose="05000000000000000000" pitchFamily="2" charset="2"/>
              <a:buChar char="§"/>
            </a:pPr>
            <a:r>
              <a:rPr lang="en-US" sz="2000" dirty="0"/>
              <a:t>Stronger inter-partner collaboration – WHO, UNECA, Africa CDC, US CDC, Vital Strategies, UNFPA, IOM etc. </a:t>
            </a:r>
          </a:p>
          <a:p>
            <a:pPr marL="285750" indent="-285750">
              <a:buFont typeface="Wingdings" panose="05000000000000000000" pitchFamily="2" charset="2"/>
              <a:buChar char="§"/>
            </a:pPr>
            <a:endParaRPr lang="en-US" sz="2000" dirty="0"/>
          </a:p>
          <a:p>
            <a:pPr marL="285750" indent="-285750">
              <a:buFont typeface="Wingdings" panose="05000000000000000000" pitchFamily="2" charset="2"/>
              <a:buChar char="§"/>
            </a:pPr>
            <a:r>
              <a:rPr lang="en-US" sz="2000" dirty="0"/>
              <a:t>Heightened technical support and training to countries – many of them done through joint efforts</a:t>
            </a:r>
          </a:p>
          <a:p>
            <a:endParaRPr lang="en-US" sz="2000" dirty="0"/>
          </a:p>
          <a:p>
            <a:pPr marL="285750" indent="-285750">
              <a:buFont typeface="Wingdings" panose="05000000000000000000" pitchFamily="2" charset="2"/>
              <a:buChar char="§"/>
            </a:pPr>
            <a:r>
              <a:rPr lang="en-US" sz="2000" dirty="0"/>
              <a:t> A number of tools, standards and guides developed or updated:</a:t>
            </a:r>
          </a:p>
          <a:p>
            <a:pPr marL="742950" lvl="1" indent="-285750">
              <a:buFont typeface="Calibri" panose="020F0502020204030204" pitchFamily="34" charset="0"/>
              <a:buChar char="─"/>
            </a:pPr>
            <a:r>
              <a:rPr lang="en-US" dirty="0"/>
              <a:t>Reference classifications within the WHO-FIC – ICD 11</a:t>
            </a:r>
          </a:p>
          <a:p>
            <a:pPr marL="742950" lvl="1" indent="-285750">
              <a:buFont typeface="Calibri" panose="020F0502020204030204" pitchFamily="34" charset="0"/>
              <a:buChar char="─"/>
            </a:pPr>
            <a:endParaRPr lang="en-US" dirty="0"/>
          </a:p>
          <a:p>
            <a:pPr marL="742950" lvl="1" indent="-285750">
              <a:buFont typeface="Calibri" panose="020F0502020204030204" pitchFamily="34" charset="0"/>
              <a:buChar char="─"/>
            </a:pPr>
            <a:r>
              <a:rPr lang="en-US" dirty="0"/>
              <a:t>An ICD 11-based electronic tool for medical certification and coding of causes of death – implemented within the DHIS 2 environment</a:t>
            </a:r>
          </a:p>
          <a:p>
            <a:pPr marL="742950" lvl="1" indent="-285750">
              <a:buFont typeface="Calibri" panose="020F0502020204030204" pitchFamily="34" charset="0"/>
              <a:buChar char="─"/>
            </a:pPr>
            <a:endParaRPr lang="en-US" dirty="0"/>
          </a:p>
          <a:p>
            <a:pPr marL="742950" lvl="1" indent="-285750">
              <a:buFont typeface="Calibri" panose="020F0502020204030204" pitchFamily="34" charset="0"/>
              <a:buChar char="─"/>
            </a:pPr>
            <a:r>
              <a:rPr lang="en-US" dirty="0"/>
              <a:t>An online tool for training medical doctors on medical certification of cause of death – based on the principles for completing the international form of the medical certificate of cause of death, which was released in 2016</a:t>
            </a:r>
          </a:p>
          <a:p>
            <a:pPr marL="742950" lvl="1" indent="-285750">
              <a:buFont typeface="Calibri" panose="020F0502020204030204" pitchFamily="34" charset="0"/>
              <a:buChar char="─"/>
            </a:pPr>
            <a:endParaRPr lang="en-US" dirty="0"/>
          </a:p>
          <a:p>
            <a:pPr marL="742950" lvl="1" indent="-285750">
              <a:buFont typeface="Calibri" panose="020F0502020204030204" pitchFamily="34" charset="0"/>
              <a:buChar char="─"/>
            </a:pPr>
            <a:r>
              <a:rPr lang="en-US" dirty="0"/>
              <a:t>The DORIS (WHO Digital Open Rule Integrated Cause of Death Selection) tool for an automated selection of the underlying cause of death</a:t>
            </a:r>
          </a:p>
          <a:p>
            <a:pPr marL="742950" lvl="1" indent="-285750">
              <a:buFont typeface="Calibri" panose="020F0502020204030204" pitchFamily="34" charset="0"/>
              <a:buChar char="─"/>
            </a:pPr>
            <a:endParaRPr lang="en-US" dirty="0"/>
          </a:p>
          <a:p>
            <a:pPr marL="742950" lvl="1" indent="-285750">
              <a:buFont typeface="Calibri" panose="020F0502020204030204" pitchFamily="34" charset="0"/>
              <a:buChar char="─"/>
            </a:pPr>
            <a:r>
              <a:rPr lang="en-US" dirty="0"/>
              <a:t>ANACOD 3 (</a:t>
            </a:r>
            <a:r>
              <a:rPr lang="en-US" dirty="0" err="1"/>
              <a:t>Analysing</a:t>
            </a:r>
            <a:r>
              <a:rPr lang="en-US" dirty="0"/>
              <a:t> Mortality and Causes of Death 3) – for analysis of mortality data</a:t>
            </a:r>
          </a:p>
          <a:p>
            <a:pPr marL="742950" lvl="1" indent="-285750">
              <a:buFont typeface="Calibri" panose="020F0502020204030204" pitchFamily="34" charset="0"/>
              <a:buChar char="─"/>
            </a:pPr>
            <a:endParaRPr lang="en-US" dirty="0"/>
          </a:p>
          <a:p>
            <a:pPr marL="742950" lvl="1" indent="-285750">
              <a:buFont typeface="Calibri" panose="020F0502020204030204" pitchFamily="34" charset="0"/>
              <a:buChar char="─"/>
            </a:pPr>
            <a:r>
              <a:rPr lang="en-US" dirty="0"/>
              <a:t>A brief guide for mortality surveillance – already shared with countries</a:t>
            </a:r>
          </a:p>
          <a:p>
            <a:pPr marL="742950" lvl="1" indent="-285750">
              <a:buFont typeface="Calibri" panose="020F0502020204030204" pitchFamily="34" charset="0"/>
              <a:buChar char="─"/>
            </a:pPr>
            <a:r>
              <a:rPr lang="en-US" dirty="0"/>
              <a:t>Africa CDC’s continental framework for mortality surveillance</a:t>
            </a:r>
          </a:p>
        </p:txBody>
      </p:sp>
    </p:spTree>
    <p:extLst>
      <p:ext uri="{BB962C8B-B14F-4D97-AF65-F5344CB8AC3E}">
        <p14:creationId xmlns:p14="http://schemas.microsoft.com/office/powerpoint/2010/main" val="4112829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fld id="{DCD9F9BF-D269-4020-816F-460E917B7A74}" type="datetime1">
              <a:rPr lang="en-GB" noProof="0" smtClean="0"/>
              <a:t>17/04/2024</a:t>
            </a:fld>
            <a:endParaRPr lang="en-GB" noProof="0"/>
          </a:p>
        </p:txBody>
      </p:sp>
      <p:sp>
        <p:nvSpPr>
          <p:cNvPr id="5" name="Footer Placeholder 4"/>
          <p:cNvSpPr>
            <a:spLocks noGrp="1"/>
          </p:cNvSpPr>
          <p:nvPr>
            <p:ph type="ftr" sz="quarter" idx="15"/>
          </p:nvPr>
        </p:nvSpPr>
        <p:spPr/>
        <p:txBody>
          <a:bodyPr/>
          <a:lstStyle/>
          <a:p>
            <a:r>
              <a:rPr lang="en-GB" noProof="0"/>
              <a:t>|     Title of the presentation</a:t>
            </a:r>
          </a:p>
        </p:txBody>
      </p:sp>
      <p:sp>
        <p:nvSpPr>
          <p:cNvPr id="6" name="Slide Number Placeholder 5"/>
          <p:cNvSpPr>
            <a:spLocks noGrp="1"/>
          </p:cNvSpPr>
          <p:nvPr>
            <p:ph type="sldNum" sz="quarter" idx="16"/>
          </p:nvPr>
        </p:nvSpPr>
        <p:spPr/>
        <p:txBody>
          <a:bodyPr/>
          <a:lstStyle/>
          <a:p>
            <a:fld id="{A74CE0EA-F3B5-4684-BA10-C594598FDB9C}" type="slidenum">
              <a:rPr lang="en-GB" noProof="0" smtClean="0"/>
              <a:pPr/>
              <a:t>5</a:t>
            </a:fld>
            <a:endParaRPr lang="en-GB" noProof="0"/>
          </a:p>
        </p:txBody>
      </p:sp>
      <p:sp>
        <p:nvSpPr>
          <p:cNvPr id="8" name="Title 7"/>
          <p:cNvSpPr>
            <a:spLocks noGrp="1"/>
          </p:cNvSpPr>
          <p:nvPr>
            <p:ph type="title"/>
          </p:nvPr>
        </p:nvSpPr>
        <p:spPr>
          <a:xfrm>
            <a:off x="12850" y="0"/>
            <a:ext cx="12179150" cy="720000"/>
          </a:xfrm>
        </p:spPr>
        <p:txBody>
          <a:bodyPr>
            <a:noAutofit/>
          </a:bodyPr>
          <a:lstStyle/>
          <a:p>
            <a:r>
              <a:rPr lang="en-US" sz="3600" b="1" dirty="0">
                <a:solidFill>
                  <a:srgbClr val="00B050"/>
                </a:solidFill>
              </a:rPr>
              <a:t>What has changed in the WHO African Region – country level</a:t>
            </a:r>
            <a:endParaRPr lang="en-GB" sz="3600" dirty="0">
              <a:solidFill>
                <a:schemeClr val="accent2"/>
              </a:solidFill>
            </a:endParaRPr>
          </a:p>
        </p:txBody>
      </p:sp>
      <p:sp>
        <p:nvSpPr>
          <p:cNvPr id="10" name="TextBox 9">
            <a:extLst>
              <a:ext uri="{FF2B5EF4-FFF2-40B4-BE49-F238E27FC236}">
                <a16:creationId xmlns:a16="http://schemas.microsoft.com/office/drawing/2014/main" id="{F3A267FB-CA56-48C7-DFD9-FFA5DF69F871}"/>
              </a:ext>
            </a:extLst>
          </p:cNvPr>
          <p:cNvSpPr txBox="1"/>
          <p:nvPr/>
        </p:nvSpPr>
        <p:spPr>
          <a:xfrm>
            <a:off x="7102136" y="671691"/>
            <a:ext cx="5089864" cy="6186309"/>
          </a:xfrm>
          <a:prstGeom prst="rect">
            <a:avLst/>
          </a:prstGeom>
          <a:no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tx1"/>
                </a:solidFill>
              </a:rPr>
              <a:t>Greater appreciation of importance of birth, death and cause of death data/information</a:t>
            </a:r>
          </a:p>
          <a:p>
            <a:pPr marL="285750" indent="-285750">
              <a:buFont typeface="Wingdings" panose="05000000000000000000" pitchFamily="2" charset="2"/>
              <a:buChar char="§"/>
            </a:pPr>
            <a:r>
              <a:rPr lang="en-US" dirty="0">
                <a:solidFill>
                  <a:schemeClr val="tx1"/>
                </a:solidFill>
              </a:rPr>
              <a:t>All countries have put in place systems for reporting births, deaths and causes of death – varied levels of implementation, functionality and performance</a:t>
            </a:r>
          </a:p>
          <a:p>
            <a:endParaRPr lang="en-US" dirty="0">
              <a:solidFill>
                <a:schemeClr val="tx1"/>
              </a:solidFill>
            </a:endParaRPr>
          </a:p>
          <a:p>
            <a:r>
              <a:rPr lang="en-US" b="1" dirty="0">
                <a:solidFill>
                  <a:schemeClr val="tx1"/>
                </a:solidFill>
              </a:rPr>
              <a:t>ICD-coded mortality reporting</a:t>
            </a:r>
          </a:p>
          <a:p>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Country-wide scale-up of ICD 11: two countries</a:t>
            </a: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Both collecting and reporting ICD-coded mortality and morbidity data: three countries</a:t>
            </a: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Collecting (but not reporting) ICD-coded mortality and morbidity data: six countries</a:t>
            </a: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Active preparation for implementation:  Nine countries</a:t>
            </a:r>
          </a:p>
          <a:p>
            <a:pPr marL="285750" indent="-285750">
              <a:buFont typeface="Wingdings" panose="05000000000000000000" pitchFamily="2" charset="2"/>
              <a:buChar char="§"/>
            </a:pPr>
            <a:endParaRPr lang="en-US" dirty="0">
              <a:solidFill>
                <a:schemeClr val="tx1"/>
              </a:solidFill>
            </a:endParaRPr>
          </a:p>
          <a:p>
            <a:pPr marL="285750" indent="-285750">
              <a:buFont typeface="Wingdings" panose="05000000000000000000" pitchFamily="2" charset="2"/>
              <a:buChar char="§"/>
            </a:pPr>
            <a:r>
              <a:rPr lang="en-US" dirty="0">
                <a:solidFill>
                  <a:schemeClr val="tx1"/>
                </a:solidFill>
              </a:rPr>
              <a:t>Just starting to implement ICD 11: 16 countries</a:t>
            </a:r>
          </a:p>
          <a:p>
            <a:pPr marL="285750" indent="-285750">
              <a:buFont typeface="Wingdings" panose="05000000000000000000" pitchFamily="2" charset="2"/>
              <a:buChar char="§"/>
            </a:pPr>
            <a:r>
              <a:rPr lang="en-US" dirty="0">
                <a:solidFill>
                  <a:schemeClr val="tx1"/>
                </a:solidFill>
              </a:rPr>
              <a:t>Not initiated: six countries</a:t>
            </a:r>
          </a:p>
        </p:txBody>
      </p:sp>
      <p:pic>
        <p:nvPicPr>
          <p:cNvPr id="1027" name="Picture 6" descr="A map of africa with different colored areas&#10;&#10;Description automatically generated">
            <a:extLst>
              <a:ext uri="{FF2B5EF4-FFF2-40B4-BE49-F238E27FC236}">
                <a16:creationId xmlns:a16="http://schemas.microsoft.com/office/drawing/2014/main" id="{72060143-602C-4C40-800B-F452E90C95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0" y="937710"/>
            <a:ext cx="7137099" cy="6050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6AFFE6E-7FAF-CC7B-C956-E6FF1D1DCACB}"/>
              </a:ext>
            </a:extLst>
          </p:cNvPr>
          <p:cNvSpPr txBox="1"/>
          <p:nvPr/>
        </p:nvSpPr>
        <p:spPr>
          <a:xfrm>
            <a:off x="12850" y="5470071"/>
            <a:ext cx="3568550" cy="1477328"/>
          </a:xfrm>
          <a:prstGeom prst="rect">
            <a:avLst/>
          </a:prstGeom>
          <a:noFill/>
        </p:spPr>
        <p:txBody>
          <a:bodyPr wrap="square" rtlCol="0">
            <a:spAutoFit/>
          </a:bodyPr>
          <a:lstStyle/>
          <a:p>
            <a:r>
              <a:rPr lang="en-US" b="1" dirty="0">
                <a:solidFill>
                  <a:srgbClr val="C00000"/>
                </a:solidFill>
              </a:rPr>
              <a:t>WHO is planning to do another assessment of the state of CRVS using the SCORE and comprehensive HIS assessment tool – looking for funds to do this</a:t>
            </a:r>
          </a:p>
        </p:txBody>
      </p:sp>
    </p:spTree>
    <p:extLst>
      <p:ext uri="{BB962C8B-B14F-4D97-AF65-F5344CB8AC3E}">
        <p14:creationId xmlns:p14="http://schemas.microsoft.com/office/powerpoint/2010/main" val="228679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66A3D-6B09-5D44-1BE3-A8A6129A39F0}"/>
              </a:ext>
            </a:extLst>
          </p:cNvPr>
          <p:cNvSpPr>
            <a:spLocks noGrp="1"/>
          </p:cNvSpPr>
          <p:nvPr>
            <p:ph type="title"/>
          </p:nvPr>
        </p:nvSpPr>
        <p:spPr>
          <a:xfrm>
            <a:off x="838200" y="1"/>
            <a:ext cx="10515600" cy="1094014"/>
          </a:xfrm>
        </p:spPr>
        <p:txBody>
          <a:bodyPr>
            <a:normAutofit/>
          </a:bodyPr>
          <a:lstStyle/>
          <a:p>
            <a:pPr algn="ctr"/>
            <a:r>
              <a:rPr lang="en-US" sz="3600" b="1" dirty="0"/>
              <a:t>Where some of the important gaps?</a:t>
            </a:r>
          </a:p>
        </p:txBody>
      </p:sp>
      <p:sp>
        <p:nvSpPr>
          <p:cNvPr id="3" name="Content Placeholder 2">
            <a:extLst>
              <a:ext uri="{FF2B5EF4-FFF2-40B4-BE49-F238E27FC236}">
                <a16:creationId xmlns:a16="http://schemas.microsoft.com/office/drawing/2014/main" id="{7933E108-1C37-9AFA-3612-51C5F5D04EF6}"/>
              </a:ext>
            </a:extLst>
          </p:cNvPr>
          <p:cNvSpPr>
            <a:spLocks noGrp="1"/>
          </p:cNvSpPr>
          <p:nvPr>
            <p:ph idx="1"/>
          </p:nvPr>
        </p:nvSpPr>
        <p:spPr>
          <a:xfrm>
            <a:off x="669471" y="1224643"/>
            <a:ext cx="10515600" cy="5544313"/>
          </a:xfrm>
        </p:spPr>
        <p:txBody>
          <a:bodyPr>
            <a:normAutofit/>
          </a:bodyPr>
          <a:lstStyle/>
          <a:p>
            <a:r>
              <a:rPr lang="en-US" sz="2000" b="1" i="1" dirty="0"/>
              <a:t>The governance-related challenges: </a:t>
            </a:r>
          </a:p>
          <a:p>
            <a:pPr lvl="1"/>
            <a:r>
              <a:rPr lang="en-US" sz="2000" dirty="0"/>
              <a:t>The lack of or insufficiently enforced legal requirement in many African countries to report a birth or death event, with cause of death information. </a:t>
            </a:r>
          </a:p>
          <a:p>
            <a:pPr lvl="1"/>
            <a:r>
              <a:rPr lang="en-US" sz="2000" dirty="0"/>
              <a:t>Absence of specific policies requiring medical workers to determine and report a cause of death</a:t>
            </a:r>
          </a:p>
          <a:p>
            <a:pPr lvl="1"/>
            <a:r>
              <a:rPr lang="en-US" sz="2000" dirty="0"/>
              <a:t>Limited central or leadership role of the health sector in civil registration and vital statistics systems</a:t>
            </a:r>
          </a:p>
          <a:p>
            <a:pPr lvl="1"/>
            <a:r>
              <a:rPr lang="en-US" sz="2000" dirty="0"/>
              <a:t>Limited investments in CRVS and health information system in general </a:t>
            </a:r>
          </a:p>
          <a:p>
            <a:pPr lvl="1"/>
            <a:endParaRPr lang="en-US" sz="2000" dirty="0"/>
          </a:p>
          <a:p>
            <a:r>
              <a:rPr lang="en-US" sz="2000" b="1" i="1" dirty="0"/>
              <a:t>Challenges related to systems for data and information generation:</a:t>
            </a:r>
          </a:p>
          <a:p>
            <a:pPr lvl="1"/>
            <a:r>
              <a:rPr lang="en-US" sz="2000" dirty="0"/>
              <a:t>Paper-based systems that are cumbersome</a:t>
            </a:r>
          </a:p>
          <a:p>
            <a:pPr lvl="1"/>
            <a:r>
              <a:rPr lang="en-US" sz="2000" dirty="0"/>
              <a:t>Limited capacity to analyse birth and mortality data</a:t>
            </a:r>
          </a:p>
          <a:p>
            <a:pPr lvl="1"/>
            <a:endParaRPr lang="en-US" sz="2000" dirty="0"/>
          </a:p>
          <a:p>
            <a:r>
              <a:rPr lang="en-US" sz="2000" b="1" i="1" dirty="0"/>
              <a:t>**Why should I report a birth or a death event? How do I benefit? – current focus for improving birth and reporting ignores these questions</a:t>
            </a:r>
          </a:p>
          <a:p>
            <a:endParaRPr lang="en-US" sz="2000" b="1" i="1" dirty="0"/>
          </a:p>
        </p:txBody>
      </p:sp>
    </p:spTree>
    <p:extLst>
      <p:ext uri="{BB962C8B-B14F-4D97-AF65-F5344CB8AC3E}">
        <p14:creationId xmlns:p14="http://schemas.microsoft.com/office/powerpoint/2010/main" val="521748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26EC-81B8-6B16-84C5-97001445A047}"/>
              </a:ext>
            </a:extLst>
          </p:cNvPr>
          <p:cNvSpPr>
            <a:spLocks noGrp="1"/>
          </p:cNvSpPr>
          <p:nvPr>
            <p:ph type="title"/>
          </p:nvPr>
        </p:nvSpPr>
        <p:spPr>
          <a:xfrm>
            <a:off x="424543" y="0"/>
            <a:ext cx="11571514" cy="859518"/>
          </a:xfrm>
        </p:spPr>
        <p:txBody>
          <a:bodyPr>
            <a:normAutofit/>
          </a:bodyPr>
          <a:lstStyle/>
          <a:p>
            <a:pPr algn="ctr"/>
            <a:r>
              <a:rPr lang="en-US" sz="3600" b="1" dirty="0"/>
              <a:t>What should change (1)</a:t>
            </a:r>
          </a:p>
        </p:txBody>
      </p:sp>
      <p:sp>
        <p:nvSpPr>
          <p:cNvPr id="3" name="Content Placeholder 2">
            <a:extLst>
              <a:ext uri="{FF2B5EF4-FFF2-40B4-BE49-F238E27FC236}">
                <a16:creationId xmlns:a16="http://schemas.microsoft.com/office/drawing/2014/main" id="{99C47730-68D1-8D94-0129-B4C601CC00D9}"/>
              </a:ext>
            </a:extLst>
          </p:cNvPr>
          <p:cNvSpPr>
            <a:spLocks noGrp="1"/>
          </p:cNvSpPr>
          <p:nvPr>
            <p:ph idx="1"/>
          </p:nvPr>
        </p:nvSpPr>
        <p:spPr>
          <a:xfrm>
            <a:off x="163286" y="702129"/>
            <a:ext cx="12028713" cy="6155871"/>
          </a:xfrm>
        </p:spPr>
        <p:txBody>
          <a:bodyPr>
            <a:noAutofit/>
          </a:bodyPr>
          <a:lstStyle/>
          <a:p>
            <a:r>
              <a:rPr lang="en-US" sz="2000" dirty="0">
                <a:solidFill>
                  <a:schemeClr val="accent5"/>
                </a:solidFill>
              </a:rPr>
              <a:t>For purposes of public health action, countries can start small – in a few sentinel sites, and then gradually increase the sites to produce nationally representative statistics. </a:t>
            </a:r>
          </a:p>
          <a:p>
            <a:endParaRPr lang="en-US" sz="2000" dirty="0">
              <a:solidFill>
                <a:schemeClr val="accent5"/>
              </a:solidFill>
            </a:endParaRPr>
          </a:p>
          <a:p>
            <a:r>
              <a:rPr lang="en-US" sz="2000" dirty="0">
                <a:solidFill>
                  <a:schemeClr val="accent5"/>
                </a:solidFill>
              </a:rPr>
              <a:t>For purposes of birth and death registration, countries should focus on improving death notification – with the right legislation and incentive mechanism, it is possible to achieve 100% death notification rate – but mechanisms to enhance access to registration offices should be put in place</a:t>
            </a:r>
          </a:p>
          <a:p>
            <a:endParaRPr lang="en-US" sz="2000" dirty="0"/>
          </a:p>
          <a:p>
            <a:r>
              <a:rPr lang="en-US" sz="2000" dirty="0"/>
              <a:t>Review and update legal frameworks to improve death (and birth) registration and statistics. </a:t>
            </a:r>
          </a:p>
          <a:p>
            <a:r>
              <a:rPr lang="en-US" sz="2000" dirty="0"/>
              <a:t>Enhance investments in systems for reporting births, deaths and causes of deaths</a:t>
            </a:r>
          </a:p>
          <a:p>
            <a:endParaRPr lang="en-US" sz="2000" dirty="0"/>
          </a:p>
          <a:p>
            <a:r>
              <a:rPr lang="en-US" sz="2000" dirty="0"/>
              <a:t>Enhance the central or leadership role of health ministries in the management of civil registration and vital statistics systems</a:t>
            </a:r>
          </a:p>
          <a:p>
            <a:endParaRPr lang="en-US" sz="2000" dirty="0"/>
          </a:p>
          <a:p>
            <a:r>
              <a:rPr lang="en-US" sz="2000" dirty="0"/>
              <a:t>Ensure that strategic plans, policies and data architecture frameworks are up to date.  </a:t>
            </a:r>
          </a:p>
          <a:p>
            <a:r>
              <a:rPr lang="en-US" sz="2000" dirty="0"/>
              <a:t>Leverage innovations in digital technology</a:t>
            </a:r>
          </a:p>
          <a:p>
            <a:pPr marL="0" indent="0">
              <a:buNone/>
            </a:pPr>
            <a:endParaRPr lang="en-US" sz="2000" dirty="0"/>
          </a:p>
          <a:p>
            <a:endParaRPr lang="en-US" sz="2000" dirty="0"/>
          </a:p>
        </p:txBody>
      </p:sp>
    </p:spTree>
    <p:extLst>
      <p:ext uri="{BB962C8B-B14F-4D97-AF65-F5344CB8AC3E}">
        <p14:creationId xmlns:p14="http://schemas.microsoft.com/office/powerpoint/2010/main" val="72207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A551155-118D-408A-B626-9634FD46FDFE}"/>
              </a:ext>
            </a:extLst>
          </p:cNvPr>
          <p:cNvPicPr>
            <a:picLocks noChangeAspect="1"/>
          </p:cNvPicPr>
          <p:nvPr/>
        </p:nvPicPr>
        <p:blipFill>
          <a:blip r:embed="rId2"/>
          <a:stretch>
            <a:fillRect/>
          </a:stretch>
        </p:blipFill>
        <p:spPr>
          <a:xfrm>
            <a:off x="8365616" y="2664822"/>
            <a:ext cx="2565240" cy="359687"/>
          </a:xfrm>
          <a:prstGeom prst="rect">
            <a:avLst/>
          </a:prstGeom>
        </p:spPr>
      </p:pic>
      <p:pic>
        <p:nvPicPr>
          <p:cNvPr id="3" name="Picture 2">
            <a:extLst>
              <a:ext uri="{FF2B5EF4-FFF2-40B4-BE49-F238E27FC236}">
                <a16:creationId xmlns:a16="http://schemas.microsoft.com/office/drawing/2014/main" id="{A3627542-7EE4-4F0B-ADB4-4325DF4BDF03}"/>
              </a:ext>
            </a:extLst>
          </p:cNvPr>
          <p:cNvPicPr>
            <a:picLocks noChangeAspect="1"/>
          </p:cNvPicPr>
          <p:nvPr/>
        </p:nvPicPr>
        <p:blipFill>
          <a:blip r:embed="rId3"/>
          <a:stretch>
            <a:fillRect/>
          </a:stretch>
        </p:blipFill>
        <p:spPr>
          <a:xfrm>
            <a:off x="9099056" y="4438763"/>
            <a:ext cx="1034893" cy="349303"/>
          </a:xfrm>
          <a:prstGeom prst="rect">
            <a:avLst/>
          </a:prstGeom>
        </p:spPr>
      </p:pic>
      <p:pic>
        <p:nvPicPr>
          <p:cNvPr id="4" name="Picture 3">
            <a:extLst>
              <a:ext uri="{FF2B5EF4-FFF2-40B4-BE49-F238E27FC236}">
                <a16:creationId xmlns:a16="http://schemas.microsoft.com/office/drawing/2014/main" id="{D3BFC554-EEE8-4BC9-83E6-50F6AC07FF47}"/>
              </a:ext>
            </a:extLst>
          </p:cNvPr>
          <p:cNvPicPr>
            <a:picLocks noChangeAspect="1"/>
          </p:cNvPicPr>
          <p:nvPr/>
        </p:nvPicPr>
        <p:blipFill>
          <a:blip r:embed="rId4"/>
          <a:stretch>
            <a:fillRect/>
          </a:stretch>
        </p:blipFill>
        <p:spPr>
          <a:xfrm>
            <a:off x="8430935" y="3909343"/>
            <a:ext cx="1936895" cy="379671"/>
          </a:xfrm>
          <a:prstGeom prst="rect">
            <a:avLst/>
          </a:prstGeom>
        </p:spPr>
      </p:pic>
      <p:pic>
        <p:nvPicPr>
          <p:cNvPr id="6" name="Picture 5">
            <a:extLst>
              <a:ext uri="{FF2B5EF4-FFF2-40B4-BE49-F238E27FC236}">
                <a16:creationId xmlns:a16="http://schemas.microsoft.com/office/drawing/2014/main" id="{1700E5A7-DD49-42F7-A251-7A3ABDAF0828}"/>
              </a:ext>
            </a:extLst>
          </p:cNvPr>
          <p:cNvPicPr>
            <a:picLocks noChangeAspect="1"/>
          </p:cNvPicPr>
          <p:nvPr/>
        </p:nvPicPr>
        <p:blipFill>
          <a:blip r:embed="rId5"/>
          <a:stretch>
            <a:fillRect/>
          </a:stretch>
        </p:blipFill>
        <p:spPr>
          <a:xfrm>
            <a:off x="8126715" y="2154555"/>
            <a:ext cx="591683" cy="343188"/>
          </a:xfrm>
          <a:prstGeom prst="rect">
            <a:avLst/>
          </a:prstGeom>
        </p:spPr>
      </p:pic>
      <p:pic>
        <p:nvPicPr>
          <p:cNvPr id="8" name="Picture 7">
            <a:extLst>
              <a:ext uri="{FF2B5EF4-FFF2-40B4-BE49-F238E27FC236}">
                <a16:creationId xmlns:a16="http://schemas.microsoft.com/office/drawing/2014/main" id="{B6BA8FC1-072E-4075-9824-9F5CEEAF8F21}"/>
              </a:ext>
            </a:extLst>
          </p:cNvPr>
          <p:cNvPicPr>
            <a:picLocks noChangeAspect="1"/>
          </p:cNvPicPr>
          <p:nvPr/>
        </p:nvPicPr>
        <p:blipFill>
          <a:blip r:embed="rId6"/>
          <a:stretch>
            <a:fillRect/>
          </a:stretch>
        </p:blipFill>
        <p:spPr>
          <a:xfrm>
            <a:off x="10225218" y="1571565"/>
            <a:ext cx="812881" cy="363216"/>
          </a:xfrm>
          <a:prstGeom prst="rect">
            <a:avLst/>
          </a:prstGeom>
        </p:spPr>
      </p:pic>
      <p:pic>
        <p:nvPicPr>
          <p:cNvPr id="9" name="Picture 8">
            <a:extLst>
              <a:ext uri="{FF2B5EF4-FFF2-40B4-BE49-F238E27FC236}">
                <a16:creationId xmlns:a16="http://schemas.microsoft.com/office/drawing/2014/main" id="{C50BF4B6-953B-41BA-B79C-01EA883B57D4}"/>
              </a:ext>
            </a:extLst>
          </p:cNvPr>
          <p:cNvPicPr>
            <a:picLocks noChangeAspect="1"/>
          </p:cNvPicPr>
          <p:nvPr/>
        </p:nvPicPr>
        <p:blipFill>
          <a:blip r:embed="rId7"/>
          <a:stretch>
            <a:fillRect/>
          </a:stretch>
        </p:blipFill>
        <p:spPr>
          <a:xfrm>
            <a:off x="10204052" y="4336028"/>
            <a:ext cx="1228229" cy="469776"/>
          </a:xfrm>
          <a:prstGeom prst="rect">
            <a:avLst/>
          </a:prstGeom>
        </p:spPr>
      </p:pic>
      <p:pic>
        <p:nvPicPr>
          <p:cNvPr id="10" name="Picture 9">
            <a:extLst>
              <a:ext uri="{FF2B5EF4-FFF2-40B4-BE49-F238E27FC236}">
                <a16:creationId xmlns:a16="http://schemas.microsoft.com/office/drawing/2014/main" id="{18291BB5-2681-4B0D-BE06-1F0A51408012}"/>
              </a:ext>
            </a:extLst>
          </p:cNvPr>
          <p:cNvPicPr>
            <a:picLocks noChangeAspect="1"/>
          </p:cNvPicPr>
          <p:nvPr/>
        </p:nvPicPr>
        <p:blipFill>
          <a:blip r:embed="rId8"/>
          <a:stretch>
            <a:fillRect/>
          </a:stretch>
        </p:blipFill>
        <p:spPr>
          <a:xfrm>
            <a:off x="9837715" y="5081283"/>
            <a:ext cx="993597" cy="317084"/>
          </a:xfrm>
          <a:prstGeom prst="rect">
            <a:avLst/>
          </a:prstGeom>
        </p:spPr>
      </p:pic>
      <p:pic>
        <p:nvPicPr>
          <p:cNvPr id="11" name="Picture 10">
            <a:extLst>
              <a:ext uri="{FF2B5EF4-FFF2-40B4-BE49-F238E27FC236}">
                <a16:creationId xmlns:a16="http://schemas.microsoft.com/office/drawing/2014/main" id="{30E6404D-527F-47A0-BC19-14D9F07DBAF3}"/>
              </a:ext>
            </a:extLst>
          </p:cNvPr>
          <p:cNvPicPr>
            <a:picLocks noChangeAspect="1"/>
          </p:cNvPicPr>
          <p:nvPr/>
        </p:nvPicPr>
        <p:blipFill>
          <a:blip r:embed="rId9"/>
          <a:stretch>
            <a:fillRect/>
          </a:stretch>
        </p:blipFill>
        <p:spPr>
          <a:xfrm>
            <a:off x="8983351" y="2169058"/>
            <a:ext cx="1033104" cy="381291"/>
          </a:xfrm>
          <a:prstGeom prst="rect">
            <a:avLst/>
          </a:prstGeom>
        </p:spPr>
      </p:pic>
      <p:pic>
        <p:nvPicPr>
          <p:cNvPr id="15" name="Picture 14">
            <a:extLst>
              <a:ext uri="{FF2B5EF4-FFF2-40B4-BE49-F238E27FC236}">
                <a16:creationId xmlns:a16="http://schemas.microsoft.com/office/drawing/2014/main" id="{2B9E1DB8-8EAE-409D-85AC-CCACE75A18E5}"/>
              </a:ext>
            </a:extLst>
          </p:cNvPr>
          <p:cNvPicPr>
            <a:picLocks noChangeAspect="1"/>
          </p:cNvPicPr>
          <p:nvPr/>
        </p:nvPicPr>
        <p:blipFill>
          <a:blip r:embed="rId10"/>
          <a:stretch>
            <a:fillRect/>
          </a:stretch>
        </p:blipFill>
        <p:spPr>
          <a:xfrm>
            <a:off x="7889036" y="1415168"/>
            <a:ext cx="2119488" cy="634792"/>
          </a:xfrm>
          <a:prstGeom prst="rect">
            <a:avLst/>
          </a:prstGeom>
        </p:spPr>
      </p:pic>
      <p:pic>
        <p:nvPicPr>
          <p:cNvPr id="16" name="Picture 15">
            <a:extLst>
              <a:ext uri="{FF2B5EF4-FFF2-40B4-BE49-F238E27FC236}">
                <a16:creationId xmlns:a16="http://schemas.microsoft.com/office/drawing/2014/main" id="{D6D67CAB-AD76-4308-85DB-555B9E4C8A9B}"/>
              </a:ext>
            </a:extLst>
          </p:cNvPr>
          <p:cNvPicPr>
            <a:picLocks noChangeAspect="1"/>
          </p:cNvPicPr>
          <p:nvPr/>
        </p:nvPicPr>
        <p:blipFill>
          <a:blip r:embed="rId11"/>
          <a:stretch>
            <a:fillRect/>
          </a:stretch>
        </p:blipFill>
        <p:spPr>
          <a:xfrm>
            <a:off x="10665903" y="1985341"/>
            <a:ext cx="642457" cy="641250"/>
          </a:xfrm>
          <a:prstGeom prst="rect">
            <a:avLst/>
          </a:prstGeom>
        </p:spPr>
      </p:pic>
      <p:pic>
        <p:nvPicPr>
          <p:cNvPr id="18" name="Picture 17">
            <a:extLst>
              <a:ext uri="{FF2B5EF4-FFF2-40B4-BE49-F238E27FC236}">
                <a16:creationId xmlns:a16="http://schemas.microsoft.com/office/drawing/2014/main" id="{4E451EF9-E6E0-4A0B-9DCB-775C277B8C17}"/>
              </a:ext>
            </a:extLst>
          </p:cNvPr>
          <p:cNvPicPr>
            <a:picLocks noChangeAspect="1"/>
          </p:cNvPicPr>
          <p:nvPr/>
        </p:nvPicPr>
        <p:blipFill>
          <a:blip r:embed="rId12"/>
          <a:stretch>
            <a:fillRect/>
          </a:stretch>
        </p:blipFill>
        <p:spPr>
          <a:xfrm>
            <a:off x="8264556" y="864847"/>
            <a:ext cx="1676856" cy="410659"/>
          </a:xfrm>
          <a:prstGeom prst="rect">
            <a:avLst/>
          </a:prstGeom>
        </p:spPr>
      </p:pic>
      <p:pic>
        <p:nvPicPr>
          <p:cNvPr id="19" name="Picture 18">
            <a:extLst>
              <a:ext uri="{FF2B5EF4-FFF2-40B4-BE49-F238E27FC236}">
                <a16:creationId xmlns:a16="http://schemas.microsoft.com/office/drawing/2014/main" id="{CEB35E08-E0A1-4AD5-B890-AE717BE8B215}"/>
              </a:ext>
            </a:extLst>
          </p:cNvPr>
          <p:cNvPicPr>
            <a:picLocks noChangeAspect="1"/>
          </p:cNvPicPr>
          <p:nvPr/>
        </p:nvPicPr>
        <p:blipFill>
          <a:blip r:embed="rId13"/>
          <a:stretch>
            <a:fillRect/>
          </a:stretch>
        </p:blipFill>
        <p:spPr>
          <a:xfrm>
            <a:off x="9974968" y="890189"/>
            <a:ext cx="889900" cy="339010"/>
          </a:xfrm>
          <a:prstGeom prst="rect">
            <a:avLst/>
          </a:prstGeom>
        </p:spPr>
      </p:pic>
      <p:pic>
        <p:nvPicPr>
          <p:cNvPr id="5" name="Picture 4">
            <a:extLst>
              <a:ext uri="{FF2B5EF4-FFF2-40B4-BE49-F238E27FC236}">
                <a16:creationId xmlns:a16="http://schemas.microsoft.com/office/drawing/2014/main" id="{2A52C0C0-0D93-4812-ACED-5ABFA30A532D}"/>
              </a:ext>
            </a:extLst>
          </p:cNvPr>
          <p:cNvPicPr>
            <a:picLocks noChangeAspect="1"/>
          </p:cNvPicPr>
          <p:nvPr/>
        </p:nvPicPr>
        <p:blipFill>
          <a:blip r:embed="rId14"/>
          <a:stretch>
            <a:fillRect/>
          </a:stretch>
        </p:blipFill>
        <p:spPr>
          <a:xfrm>
            <a:off x="7785435" y="4453190"/>
            <a:ext cx="1192600" cy="391394"/>
          </a:xfrm>
          <a:prstGeom prst="rect">
            <a:avLst/>
          </a:prstGeom>
        </p:spPr>
      </p:pic>
      <p:pic>
        <p:nvPicPr>
          <p:cNvPr id="13" name="Picture 12">
            <a:extLst>
              <a:ext uri="{FF2B5EF4-FFF2-40B4-BE49-F238E27FC236}">
                <a16:creationId xmlns:a16="http://schemas.microsoft.com/office/drawing/2014/main" id="{48A809B1-A5D4-42DF-9532-BF72C4A1645B}"/>
              </a:ext>
            </a:extLst>
          </p:cNvPr>
          <p:cNvPicPr>
            <a:picLocks noChangeAspect="1"/>
          </p:cNvPicPr>
          <p:nvPr/>
        </p:nvPicPr>
        <p:blipFill>
          <a:blip r:embed="rId15"/>
          <a:stretch>
            <a:fillRect/>
          </a:stretch>
        </p:blipFill>
        <p:spPr>
          <a:xfrm>
            <a:off x="10199990" y="2000859"/>
            <a:ext cx="325841" cy="612053"/>
          </a:xfrm>
          <a:prstGeom prst="rect">
            <a:avLst/>
          </a:prstGeom>
        </p:spPr>
      </p:pic>
      <p:pic>
        <p:nvPicPr>
          <p:cNvPr id="14" name="Picture 13">
            <a:extLst>
              <a:ext uri="{FF2B5EF4-FFF2-40B4-BE49-F238E27FC236}">
                <a16:creationId xmlns:a16="http://schemas.microsoft.com/office/drawing/2014/main" id="{5E0A4D6B-685E-4611-8679-AF437695DE0D}"/>
              </a:ext>
            </a:extLst>
          </p:cNvPr>
          <p:cNvPicPr>
            <a:picLocks noChangeAspect="1"/>
          </p:cNvPicPr>
          <p:nvPr/>
        </p:nvPicPr>
        <p:blipFill>
          <a:blip r:embed="rId16"/>
          <a:stretch>
            <a:fillRect/>
          </a:stretch>
        </p:blipFill>
        <p:spPr>
          <a:xfrm>
            <a:off x="8326503" y="5066317"/>
            <a:ext cx="1192601" cy="306038"/>
          </a:xfrm>
          <a:prstGeom prst="rect">
            <a:avLst/>
          </a:prstGeom>
        </p:spPr>
      </p:pic>
      <p:pic>
        <p:nvPicPr>
          <p:cNvPr id="20" name="Picture 19" descr="A logo with text and people in a circle&#10;&#10;Description automatically generated">
            <a:extLst>
              <a:ext uri="{FF2B5EF4-FFF2-40B4-BE49-F238E27FC236}">
                <a16:creationId xmlns:a16="http://schemas.microsoft.com/office/drawing/2014/main" id="{9679FBB4-7AD9-427B-6E93-370825E99DB2}"/>
              </a:ext>
            </a:extLst>
          </p:cNvPr>
          <p:cNvPicPr>
            <a:picLocks noChangeAspect="1"/>
          </p:cNvPicPr>
          <p:nvPr/>
        </p:nvPicPr>
        <p:blipFill>
          <a:blip r:embed="rId17"/>
          <a:stretch>
            <a:fillRect/>
          </a:stretch>
        </p:blipFill>
        <p:spPr>
          <a:xfrm>
            <a:off x="725401" y="2039139"/>
            <a:ext cx="4045639" cy="1665851"/>
          </a:xfrm>
          <a:prstGeom prst="rect">
            <a:avLst/>
          </a:prstGeom>
        </p:spPr>
      </p:pic>
      <p:pic>
        <p:nvPicPr>
          <p:cNvPr id="21" name="Picture 20" descr="A close-up of text&#10;&#10;Description automatically generated">
            <a:extLst>
              <a:ext uri="{FF2B5EF4-FFF2-40B4-BE49-F238E27FC236}">
                <a16:creationId xmlns:a16="http://schemas.microsoft.com/office/drawing/2014/main" id="{5836CDC7-60A4-5FCB-5CC8-938A299DF259}"/>
              </a:ext>
            </a:extLst>
          </p:cNvPr>
          <p:cNvPicPr>
            <a:picLocks noChangeAspect="1"/>
          </p:cNvPicPr>
          <p:nvPr/>
        </p:nvPicPr>
        <p:blipFill>
          <a:blip r:embed="rId18"/>
          <a:stretch>
            <a:fillRect/>
          </a:stretch>
        </p:blipFill>
        <p:spPr>
          <a:xfrm>
            <a:off x="2262106" y="2872064"/>
            <a:ext cx="4045639" cy="1552528"/>
          </a:xfrm>
          <a:prstGeom prst="rect">
            <a:avLst/>
          </a:prstGeom>
        </p:spPr>
      </p:pic>
      <p:graphicFrame>
        <p:nvGraphicFramePr>
          <p:cNvPr id="22" name="Table 21">
            <a:extLst>
              <a:ext uri="{FF2B5EF4-FFF2-40B4-BE49-F238E27FC236}">
                <a16:creationId xmlns:a16="http://schemas.microsoft.com/office/drawing/2014/main" id="{BF7956AC-9967-2191-D1FD-1D77400BC874}"/>
              </a:ext>
            </a:extLst>
          </p:cNvPr>
          <p:cNvGraphicFramePr>
            <a:graphicFrameLocks noGrp="1"/>
          </p:cNvGraphicFramePr>
          <p:nvPr>
            <p:extLst>
              <p:ext uri="{D42A27DB-BD31-4B8C-83A1-F6EECF244321}">
                <p14:modId xmlns:p14="http://schemas.microsoft.com/office/powerpoint/2010/main" val="3792219567"/>
              </p:ext>
            </p:extLst>
          </p:nvPr>
        </p:nvGraphicFramePr>
        <p:xfrm>
          <a:off x="477012" y="4479252"/>
          <a:ext cx="6741849" cy="370840"/>
        </p:xfrm>
        <a:graphic>
          <a:graphicData uri="http://schemas.openxmlformats.org/drawingml/2006/table">
            <a:tbl>
              <a:tblPr firstRow="1" bandRow="1">
                <a:tableStyleId>{5C22544A-7EE6-4342-B048-85BDC9FD1C3A}</a:tableStyleId>
              </a:tblPr>
              <a:tblGrid>
                <a:gridCol w="6741849">
                  <a:extLst>
                    <a:ext uri="{9D8B030D-6E8A-4147-A177-3AD203B41FA5}">
                      <a16:colId xmlns:a16="http://schemas.microsoft.com/office/drawing/2014/main" val="1751501259"/>
                    </a:ext>
                  </a:extLst>
                </a:gridCol>
              </a:tblGrid>
              <a:tr h="370840">
                <a:tc>
                  <a:txBody>
                    <a:bodyPr/>
                    <a:lstStyle/>
                    <a:p>
                      <a:endParaRPr lang="en-GB" dirty="0"/>
                    </a:p>
                  </a:txBody>
                  <a:tcPr>
                    <a:solidFill>
                      <a:schemeClr val="accent2"/>
                    </a:solidFill>
                  </a:tcPr>
                </a:tc>
                <a:extLst>
                  <a:ext uri="{0D108BD9-81ED-4DB2-BD59-A6C34878D82A}">
                    <a16:rowId xmlns:a16="http://schemas.microsoft.com/office/drawing/2014/main" val="2128909688"/>
                  </a:ext>
                </a:extLst>
              </a:tr>
            </a:tbl>
          </a:graphicData>
        </a:graphic>
      </p:graphicFrame>
    </p:spTree>
    <p:extLst>
      <p:ext uri="{BB962C8B-B14F-4D97-AF65-F5344CB8AC3E}">
        <p14:creationId xmlns:p14="http://schemas.microsoft.com/office/powerpoint/2010/main" val="64209687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2435</TotalTime>
  <Words>1180</Words>
  <Application>Microsoft Office PowerPoint</Application>
  <PresentationFormat>Widescreen</PresentationFormat>
  <Paragraphs>98</Paragraphs>
  <Slides>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Wingdings</vt:lpstr>
      <vt:lpstr>1_Office Theme</vt:lpstr>
      <vt:lpstr>         Africa’s Progress Towards SDG 16.9: Legal Identity for All including birth registration</vt:lpstr>
      <vt:lpstr>Introduction</vt:lpstr>
      <vt:lpstr>Status of birth and death registration (WHO SCORE Assessment, 2020)</vt:lpstr>
      <vt:lpstr>What has changed in the WHO African Region – Regional Level</vt:lpstr>
      <vt:lpstr>What has changed in the WHO African Region – country level</vt:lpstr>
      <vt:lpstr>Where some of the important gaps?</vt:lpstr>
      <vt:lpstr>What should change (1)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William Muhwava</dc:creator>
  <cp:lastModifiedBy>DROTI, Benson</cp:lastModifiedBy>
  <cp:revision>142</cp:revision>
  <dcterms:created xsi:type="dcterms:W3CDTF">2022-09-20T01:45:54Z</dcterms:created>
  <dcterms:modified xsi:type="dcterms:W3CDTF">2024-04-17T14:58:27Z</dcterms:modified>
</cp:coreProperties>
</file>