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sldIdLst>
    <p:sldId id="380" r:id="rId2"/>
    <p:sldId id="390" r:id="rId3"/>
    <p:sldId id="394" r:id="rId4"/>
    <p:sldId id="396" r:id="rId5"/>
    <p:sldId id="381" r:id="rId6"/>
    <p:sldId id="395" r:id="rId7"/>
    <p:sldId id="397" r:id="rId8"/>
    <p:sldId id="391" r:id="rId9"/>
    <p:sldId id="392" r:id="rId10"/>
    <p:sldId id="385" r:id="rId11"/>
    <p:sldId id="388" r:id="rId12"/>
    <p:sldId id="399" r:id="rId13"/>
    <p:sldId id="398" r:id="rId14"/>
    <p:sldId id="401" r:id="rId15"/>
    <p:sldId id="402" r:id="rId16"/>
    <p:sldId id="389" r:id="rId17"/>
    <p:sldId id="3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82711"/>
  </p:normalViewPr>
  <p:slideViewPr>
    <p:cSldViewPr snapToGrid="0">
      <p:cViewPr varScale="1">
        <p:scale>
          <a:sx n="73" d="100"/>
          <a:sy n="73" d="100"/>
        </p:scale>
        <p:origin x="5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2.ISDL\2.%20SERVICE%20CONSEIL\1.CONSULTANCES\EN%20COURS\4.OIF%20TOGO\6.Analyse\Analyse%20des%20donn&#233;es%20-%20Pr&#233;fect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70735090152564E-2"/>
          <c:y val="5.0984936268829661E-2"/>
          <c:w val="0.98092926490984744"/>
          <c:h val="0.73546518736142918"/>
        </c:manualLayout>
      </c:layout>
      <c:barChart>
        <c:barDir val="col"/>
        <c:grouping val="clustered"/>
        <c:varyColors val="0"/>
        <c:ser>
          <c:idx val="0"/>
          <c:order val="0"/>
          <c:tx>
            <c:strRef>
              <c:f>Feuil1!$B$63</c:f>
              <c:strCache>
                <c:ptCount val="1"/>
                <c:pt idx="0">
                  <c:v>Déclarations mensuelles en 2021</c:v>
                </c:pt>
              </c:strCache>
            </c:strRef>
          </c:tx>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(Feuil1!$A$64,Feuil1!$A$70,Feuil1!$A$78,Feuil1!$A$87,Feuil1!$A$100,Feuil1!$A$108)</c:f>
              <c:strCache>
                <c:ptCount val="6"/>
                <c:pt idx="0">
                  <c:v>CENTRALE</c:v>
                </c:pt>
                <c:pt idx="1">
                  <c:v>KARA</c:v>
                </c:pt>
                <c:pt idx="2">
                  <c:v>MARITIME</c:v>
                </c:pt>
                <c:pt idx="3">
                  <c:v>PLATEAUX</c:v>
                </c:pt>
                <c:pt idx="4">
                  <c:v>SAVANES</c:v>
                </c:pt>
                <c:pt idx="5">
                  <c:v>TOGO</c:v>
                </c:pt>
              </c:strCache>
            </c:strRef>
          </c:cat>
          <c:val>
            <c:numRef>
              <c:f>(Feuil1!$B$64,Feuil1!$B$70,Feuil1!$B$78,Feuil1!$B$87,Feuil1!$B$100,Feuil1!$B$108)</c:f>
              <c:numCache>
                <c:formatCode>0</c:formatCode>
                <c:ptCount val="6"/>
                <c:pt idx="0">
                  <c:v>1715</c:v>
                </c:pt>
                <c:pt idx="1">
                  <c:v>1809.6666666666667</c:v>
                </c:pt>
                <c:pt idx="2">
                  <c:v>6276.083333333333</c:v>
                </c:pt>
                <c:pt idx="3">
                  <c:v>2220.3333333333335</c:v>
                </c:pt>
                <c:pt idx="4">
                  <c:v>1656.8333333333333</c:v>
                </c:pt>
                <c:pt idx="5">
                  <c:v>13677.916666666666</c:v>
                </c:pt>
              </c:numCache>
            </c:numRef>
          </c:val>
          <c:extLst>
            <c:ext xmlns:c16="http://schemas.microsoft.com/office/drawing/2014/chart" uri="{C3380CC4-5D6E-409C-BE32-E72D297353CC}">
              <c16:uniqueId val="{00000000-2141-470B-968E-CBBD41CA7D25}"/>
            </c:ext>
          </c:extLst>
        </c:ser>
        <c:ser>
          <c:idx val="1"/>
          <c:order val="1"/>
          <c:tx>
            <c:strRef>
              <c:f>Feuil1!$C$63</c:f>
              <c:strCache>
                <c:ptCount val="1"/>
                <c:pt idx="0">
                  <c:v>Déclarations mensuelles en 2022</c:v>
                </c:pt>
              </c:strCache>
            </c:strRef>
          </c:tx>
          <c:spPr>
            <a:solidFill>
              <a:schemeClr val="accent2">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(Feuil1!$A$64,Feuil1!$A$70,Feuil1!$A$78,Feuil1!$A$87,Feuil1!$A$100,Feuil1!$A$108)</c:f>
              <c:strCache>
                <c:ptCount val="6"/>
                <c:pt idx="0">
                  <c:v>CENTRALE</c:v>
                </c:pt>
                <c:pt idx="1">
                  <c:v>KARA</c:v>
                </c:pt>
                <c:pt idx="2">
                  <c:v>MARITIME</c:v>
                </c:pt>
                <c:pt idx="3">
                  <c:v>PLATEAUX</c:v>
                </c:pt>
                <c:pt idx="4">
                  <c:v>SAVANES</c:v>
                </c:pt>
                <c:pt idx="5">
                  <c:v>TOGO</c:v>
                </c:pt>
              </c:strCache>
            </c:strRef>
          </c:cat>
          <c:val>
            <c:numRef>
              <c:f>(Feuil1!$C$64,Feuil1!$C$70,Feuil1!$C$78,Feuil1!$C$87,Feuil1!$C$100,Feuil1!$C$108)</c:f>
              <c:numCache>
                <c:formatCode>0</c:formatCode>
                <c:ptCount val="6"/>
                <c:pt idx="0">
                  <c:v>1813.75</c:v>
                </c:pt>
                <c:pt idx="1">
                  <c:v>2062.5</c:v>
                </c:pt>
                <c:pt idx="2">
                  <c:v>6810.333333333333</c:v>
                </c:pt>
                <c:pt idx="3">
                  <c:v>2604.25</c:v>
                </c:pt>
                <c:pt idx="4">
                  <c:v>2003.1666666666667</c:v>
                </c:pt>
                <c:pt idx="5">
                  <c:v>15294</c:v>
                </c:pt>
              </c:numCache>
            </c:numRef>
          </c:val>
          <c:extLst>
            <c:ext xmlns:c16="http://schemas.microsoft.com/office/drawing/2014/chart" uri="{C3380CC4-5D6E-409C-BE32-E72D297353CC}">
              <c16:uniqueId val="{00000001-2141-470B-968E-CBBD41CA7D25}"/>
            </c:ext>
          </c:extLst>
        </c:ser>
        <c:ser>
          <c:idx val="2"/>
          <c:order val="2"/>
          <c:tx>
            <c:strRef>
              <c:f>Feuil1!$D$63</c:f>
              <c:strCache>
                <c:ptCount val="1"/>
                <c:pt idx="0">
                  <c:v>Déclarations mensuelles en 2023 (janvier-juin)</c:v>
                </c:pt>
              </c:strCache>
            </c:strRef>
          </c:tx>
          <c:spPr>
            <a:solidFill>
              <a:schemeClr val="accent3">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(Feuil1!$A$64,Feuil1!$A$70,Feuil1!$A$78,Feuil1!$A$87,Feuil1!$A$100,Feuil1!$A$108)</c:f>
              <c:strCache>
                <c:ptCount val="6"/>
                <c:pt idx="0">
                  <c:v>CENTRALE</c:v>
                </c:pt>
                <c:pt idx="1">
                  <c:v>KARA</c:v>
                </c:pt>
                <c:pt idx="2">
                  <c:v>MARITIME</c:v>
                </c:pt>
                <c:pt idx="3">
                  <c:v>PLATEAUX</c:v>
                </c:pt>
                <c:pt idx="4">
                  <c:v>SAVANES</c:v>
                </c:pt>
                <c:pt idx="5">
                  <c:v>TOGO</c:v>
                </c:pt>
              </c:strCache>
            </c:strRef>
          </c:cat>
          <c:val>
            <c:numRef>
              <c:f>(Feuil1!$D$64,Feuil1!$D$70,Feuil1!$D$78,Feuil1!$D$87,Feuil1!$D$100,Feuil1!$D$108)</c:f>
              <c:numCache>
                <c:formatCode>0</c:formatCode>
                <c:ptCount val="6"/>
                <c:pt idx="0">
                  <c:v>1712.8333333333333</c:v>
                </c:pt>
                <c:pt idx="1">
                  <c:v>2031.1666666666667</c:v>
                </c:pt>
                <c:pt idx="2">
                  <c:v>7347.166666666667</c:v>
                </c:pt>
                <c:pt idx="3">
                  <c:v>2680.8333333333335</c:v>
                </c:pt>
                <c:pt idx="4">
                  <c:v>2175.6666666666665</c:v>
                </c:pt>
                <c:pt idx="5">
                  <c:v>15947.666666666666</c:v>
                </c:pt>
              </c:numCache>
            </c:numRef>
          </c:val>
          <c:extLst>
            <c:ext xmlns:c16="http://schemas.microsoft.com/office/drawing/2014/chart" uri="{C3380CC4-5D6E-409C-BE32-E72D297353CC}">
              <c16:uniqueId val="{00000002-2141-470B-968E-CBBD41CA7D25}"/>
            </c:ext>
          </c:extLst>
        </c:ser>
        <c:dLbls>
          <c:dLblPos val="inEnd"/>
          <c:showLegendKey val="0"/>
          <c:showVal val="1"/>
          <c:showCatName val="0"/>
          <c:showSerName val="0"/>
          <c:showPercent val="0"/>
          <c:showBubbleSize val="0"/>
        </c:dLbls>
        <c:gapWidth val="65"/>
        <c:axId val="402462224"/>
        <c:axId val="402461832"/>
      </c:barChart>
      <c:catAx>
        <c:axId val="4024622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402461832"/>
        <c:crosses val="autoZero"/>
        <c:auto val="1"/>
        <c:lblAlgn val="ctr"/>
        <c:lblOffset val="100"/>
        <c:noMultiLvlLbl val="0"/>
      </c:catAx>
      <c:valAx>
        <c:axId val="402461832"/>
        <c:scaling>
          <c:orientation val="minMax"/>
        </c:scaling>
        <c:delete val="1"/>
        <c:axPos val="l"/>
        <c:numFmt formatCode="0" sourceLinked="1"/>
        <c:majorTickMark val="none"/>
        <c:minorTickMark val="none"/>
        <c:tickLblPos val="nextTo"/>
        <c:crossAx val="4024622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‹N°›</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1</a:t>
            </a:fld>
            <a:endParaRPr lang="en-US"/>
          </a:p>
        </p:txBody>
      </p:sp>
    </p:spTree>
    <p:extLst>
      <p:ext uri="{BB962C8B-B14F-4D97-AF65-F5344CB8AC3E}">
        <p14:creationId xmlns:p14="http://schemas.microsoft.com/office/powerpoint/2010/main" val="230049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2</a:t>
            </a:fld>
            <a:endParaRPr lang="en-US"/>
          </a:p>
        </p:txBody>
      </p:sp>
    </p:spTree>
    <p:extLst>
      <p:ext uri="{BB962C8B-B14F-4D97-AF65-F5344CB8AC3E}">
        <p14:creationId xmlns:p14="http://schemas.microsoft.com/office/powerpoint/2010/main" val="127628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3</a:t>
            </a:fld>
            <a:endParaRPr lang="en-US"/>
          </a:p>
        </p:txBody>
      </p:sp>
    </p:spTree>
    <p:extLst>
      <p:ext uri="{BB962C8B-B14F-4D97-AF65-F5344CB8AC3E}">
        <p14:creationId xmlns:p14="http://schemas.microsoft.com/office/powerpoint/2010/main" val="186683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4</a:t>
            </a:fld>
            <a:endParaRPr lang="en-US"/>
          </a:p>
        </p:txBody>
      </p:sp>
    </p:spTree>
    <p:extLst>
      <p:ext uri="{BB962C8B-B14F-4D97-AF65-F5344CB8AC3E}">
        <p14:creationId xmlns:p14="http://schemas.microsoft.com/office/powerpoint/2010/main" val="29145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8</a:t>
            </a:fld>
            <a:endParaRPr lang="en-US"/>
          </a:p>
        </p:txBody>
      </p:sp>
    </p:spTree>
    <p:extLst>
      <p:ext uri="{BB962C8B-B14F-4D97-AF65-F5344CB8AC3E}">
        <p14:creationId xmlns:p14="http://schemas.microsoft.com/office/powerpoint/2010/main" val="362999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4/12/2024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‹N°›</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4.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pic>
        <p:nvPicPr>
          <p:cNvPr id="17" name="Picture 16" descr="A logo with text and people in a circle&#10;&#10;Description automatically generated">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147994" y="228577"/>
            <a:ext cx="4045639" cy="1665851"/>
          </a:xfrm>
          <a:prstGeom prst="rect">
            <a:avLst/>
          </a:prstGeom>
        </p:spPr>
      </p:pic>
      <p:graphicFrame>
        <p:nvGraphicFramePr>
          <p:cNvPr id="2" name="Table 1">
            <a:extLst>
              <a:ext uri="{FF2B5EF4-FFF2-40B4-BE49-F238E27FC236}">
                <a16:creationId xmlns:a16="http://schemas.microsoft.com/office/drawing/2014/main" id="{3BB4A5F2-B1F7-7303-DEE4-65E90F599601}"/>
              </a:ext>
            </a:extLst>
          </p:cNvPr>
          <p:cNvGraphicFramePr>
            <a:graphicFrameLocks noGrp="1"/>
          </p:cNvGraphicFramePr>
          <p:nvPr>
            <p:extLst>
              <p:ext uri="{D42A27DB-BD31-4B8C-83A1-F6EECF244321}">
                <p14:modId xmlns:p14="http://schemas.microsoft.com/office/powerpoint/2010/main" val="1117993220"/>
              </p:ext>
            </p:extLst>
          </p:nvPr>
        </p:nvGraphicFramePr>
        <p:xfrm>
          <a:off x="0" y="2074186"/>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pic>
        <p:nvPicPr>
          <p:cNvPr id="1028" name="Picture 4" descr="ARFSD-10 Logo">
            <a:extLst>
              <a:ext uri="{FF2B5EF4-FFF2-40B4-BE49-F238E27FC236}">
                <a16:creationId xmlns:a16="http://schemas.microsoft.com/office/drawing/2014/main" id="{524FEB23-0DC2-EA5E-A7DA-D99378F131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24" b="16020"/>
          <a:stretch/>
        </p:blipFill>
        <p:spPr bwMode="auto">
          <a:xfrm>
            <a:off x="6980050" y="144493"/>
            <a:ext cx="4391589" cy="18340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9">
            <a:extLst>
              <a:ext uri="{FF2B5EF4-FFF2-40B4-BE49-F238E27FC236}">
                <a16:creationId xmlns:a16="http://schemas.microsoft.com/office/drawing/2014/main" id="{A37E0289-8148-42E8-8835-AB53E5D0C6B7}"/>
              </a:ext>
            </a:extLst>
          </p:cNvPr>
          <p:cNvSpPr>
            <a:spLocks noGrp="1"/>
          </p:cNvSpPr>
          <p:nvPr>
            <p:ph type="ctrTitle"/>
          </p:nvPr>
        </p:nvSpPr>
        <p:spPr>
          <a:xfrm>
            <a:off x="1052918" y="2593610"/>
            <a:ext cx="10083113" cy="1539558"/>
          </a:xfrm>
        </p:spPr>
        <p:txBody>
          <a:bodyPr anchor="b">
            <a:normAutofit fontScale="90000"/>
          </a:bodyPr>
          <a:lstStyle/>
          <a:p>
            <a:pPr>
              <a:lnSpc>
                <a:spcPct val="115000"/>
              </a:lnSpc>
              <a:spcBef>
                <a:spcPts val="1200"/>
              </a:spcBef>
            </a:pP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r>
              <a:rPr lang="fr-FR" sz="3100" b="1" kern="0" dirty="0">
                <a:solidFill>
                  <a:srgbClr val="365F91"/>
                </a:solidFill>
                <a:latin typeface="Arial" panose="020B0604020202020204" pitchFamily="34" charset="0"/>
                <a:cs typeface="Mangal" panose="02040503050203030202" pitchFamily="18" charset="0"/>
              </a:rPr>
              <a:t>Le progrès de l'Afrique vers l'objectif de développement durable 16.9 : Identité légale pour tous, y compris l'enregistrement des naissances.</a:t>
            </a:r>
            <a:endParaRPr lang="en-GB" sz="3100" b="1" kern="0" dirty="0">
              <a:solidFill>
                <a:srgbClr val="365F91"/>
              </a:solidFill>
              <a:latin typeface="Arial" panose="020B0604020202020204" pitchFamily="34" charset="0"/>
              <a:cs typeface="Mangal" panose="02040503050203030202" pitchFamily="18" charset="0"/>
            </a:endParaRPr>
          </a:p>
        </p:txBody>
      </p:sp>
      <p:sp>
        <p:nvSpPr>
          <p:cNvPr id="12" name="Subtitle 11">
            <a:extLst>
              <a:ext uri="{FF2B5EF4-FFF2-40B4-BE49-F238E27FC236}">
                <a16:creationId xmlns:a16="http://schemas.microsoft.com/office/drawing/2014/main" id="{F001005A-2405-21C4-61E5-EB19B0ECF6BC}"/>
              </a:ext>
            </a:extLst>
          </p:cNvPr>
          <p:cNvSpPr>
            <a:spLocks noGrp="1"/>
          </p:cNvSpPr>
          <p:nvPr>
            <p:ph type="subTitle" idx="1"/>
          </p:nvPr>
        </p:nvSpPr>
        <p:spPr>
          <a:xfrm>
            <a:off x="1522475" y="4264391"/>
            <a:ext cx="9144000" cy="1968565"/>
          </a:xfrm>
        </p:spPr>
        <p:txBody>
          <a:bodyPr>
            <a:normAutofit/>
          </a:bodyPr>
          <a:lstStyle/>
          <a:p>
            <a:r>
              <a:rPr lang="fr-FR" b="1" dirty="0" err="1"/>
              <a:t>Patchassi</a:t>
            </a:r>
            <a:r>
              <a:rPr lang="fr-FR" b="1" dirty="0"/>
              <a:t> KADANGA</a:t>
            </a:r>
            <a:endParaRPr lang="en-US" b="1" dirty="0"/>
          </a:p>
          <a:p>
            <a:endParaRPr lang="en-US" dirty="0"/>
          </a:p>
          <a:p>
            <a:r>
              <a:rPr lang="fr-FR" b="0" i="0" dirty="0">
                <a:solidFill>
                  <a:srgbClr val="0D0D0D"/>
                </a:solidFill>
                <a:effectLst/>
                <a:highlight>
                  <a:srgbClr val="FFFFFF"/>
                </a:highlight>
                <a:latin typeface="Söhne"/>
              </a:rPr>
              <a:t>Principaux progrès dans l’enregistrement des naissances au Togo</a:t>
            </a:r>
            <a:endParaRPr lang="en-US" dirty="0"/>
          </a:p>
          <a:p>
            <a:r>
              <a:rPr lang="en-US" dirty="0"/>
              <a:t>TOGO</a:t>
            </a:r>
            <a:endParaRPr lang="en-GB" dirty="0"/>
          </a:p>
        </p:txBody>
      </p:sp>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665205" y="325759"/>
            <a:ext cx="10861589" cy="1325563"/>
          </a:xfrm>
        </p:spPr>
        <p:txBody>
          <a:bodyPr/>
          <a:lstStyle/>
          <a:p>
            <a:r>
              <a:rPr lang="en-GB" b="1" dirty="0" err="1">
                <a:solidFill>
                  <a:srgbClr val="00B050"/>
                </a:solidFill>
              </a:rPr>
              <a:t>Principaux</a:t>
            </a:r>
            <a:r>
              <a:rPr lang="en-GB" b="1" dirty="0">
                <a:solidFill>
                  <a:srgbClr val="00B050"/>
                </a:solidFill>
              </a:rPr>
              <a:t> obstacles</a:t>
            </a: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29203" y="1651322"/>
            <a:ext cx="9864465" cy="4686416"/>
          </a:xfrm>
        </p:spPr>
        <p:txBody>
          <a:bodyPr>
            <a:normAutofit/>
          </a:bodyPr>
          <a:lstStyle/>
          <a:p>
            <a:pPr lvl="0" algn="just"/>
            <a:r>
              <a:rPr lang="fr-FR" dirty="0"/>
              <a:t>La faible qualité des prestations des services d’état civil ;</a:t>
            </a:r>
          </a:p>
          <a:p>
            <a:pPr lvl="0" algn="just"/>
            <a:r>
              <a:rPr lang="fr-FR" dirty="0"/>
              <a:t>Les conditions de travail difficiles des agents d’état civil ;</a:t>
            </a:r>
          </a:p>
          <a:p>
            <a:pPr algn="just"/>
            <a:r>
              <a:rPr lang="fr-FR" dirty="0"/>
              <a:t>le manque de qualifications de certains agents d’état civil, faute de formation sur l’état civil ;</a:t>
            </a:r>
          </a:p>
          <a:p>
            <a:pPr algn="just"/>
            <a:r>
              <a:rPr lang="fr-FR" dirty="0"/>
              <a:t>l’obligation pour les parents de déclarer les naissances des enfants dans les centres d’état civil du lieu de naissance ;</a:t>
            </a:r>
          </a:p>
          <a:p>
            <a:pPr algn="just"/>
            <a:r>
              <a:rPr lang="fr-FR" dirty="0"/>
              <a:t>Le manque de logistique pour les AEC (disponibilité de registres, matériels de bureau…);</a:t>
            </a:r>
          </a:p>
          <a:p>
            <a:pPr marL="0" marR="0" lvl="0" indent="0" algn="just" defTabSz="914400" rtl="0" eaLnBrk="1" fontAlgn="auto" latinLnBrk="0" hangingPunct="1">
              <a:lnSpc>
                <a:spcPct val="100000"/>
              </a:lnSpc>
              <a:spcBef>
                <a:spcPts val="1000"/>
              </a:spcBef>
              <a:spcAft>
                <a:spcPts val="600"/>
              </a:spcAft>
              <a:buClr>
                <a:srgbClr val="C00000"/>
              </a:buClr>
              <a:buSzPct val="100000"/>
              <a:buNone/>
              <a:tabLst/>
              <a:defRPr/>
            </a:pPr>
            <a:endParaRPr lang="en-GB" dirty="0">
              <a:solidFill>
                <a:srgbClr val="0D0D0D"/>
              </a:solidFill>
              <a:highlight>
                <a:srgbClr val="FFFFFF"/>
              </a:highlight>
              <a:latin typeface="Söhne"/>
            </a:endParaRPr>
          </a:p>
        </p:txBody>
      </p:sp>
    </p:spTree>
    <p:extLst>
      <p:ext uri="{BB962C8B-B14F-4D97-AF65-F5344CB8AC3E}">
        <p14:creationId xmlns:p14="http://schemas.microsoft.com/office/powerpoint/2010/main" val="339924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lstStyle/>
          <a:p>
            <a:r>
              <a:rPr lang="fr-FR" b="1" dirty="0">
                <a:solidFill>
                  <a:srgbClr val="00B050"/>
                </a:solidFill>
              </a:rPr>
              <a:t>Stratégies pour aborder les obstacles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465129"/>
            <a:ext cx="10515600" cy="3927742"/>
          </a:xfrm>
        </p:spPr>
        <p:txBody>
          <a:bodyPr>
            <a:normAutofit/>
          </a:bodyPr>
          <a:lstStyle/>
          <a:p>
            <a:pPr marL="0" indent="0" algn="just">
              <a:buNone/>
            </a:pPr>
            <a:endParaRPr lang="fr-FR" b="1" dirty="0"/>
          </a:p>
          <a:p>
            <a:pPr marL="0" indent="0" algn="just">
              <a:buNone/>
            </a:pPr>
            <a:r>
              <a:rPr lang="fr-FR" b="1" dirty="0"/>
              <a:t>Dans le cadre de la mesure de gratuité, l’Etat rembourse à chaque commune, un montant de 1000 FCFA par acte établi. </a:t>
            </a:r>
          </a:p>
          <a:p>
            <a:pPr marL="0" indent="0" algn="just">
              <a:buNone/>
            </a:pPr>
            <a:endParaRPr lang="fr-FR" dirty="0"/>
          </a:p>
          <a:p>
            <a:pPr marL="0" indent="0" algn="just">
              <a:buNone/>
            </a:pPr>
            <a:r>
              <a:rPr lang="fr-FR" dirty="0"/>
              <a:t>Avant cette mesure de gratuité, les parents étaient obligés de payer entre 500 FCFA et 1000 FCFA pour chaque déclaration de naissance dans le délai légal.</a:t>
            </a:r>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140124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254767"/>
            <a:ext cx="10515600" cy="880351"/>
          </a:xfrm>
        </p:spPr>
        <p:txBody>
          <a:bodyPr/>
          <a:lstStyle/>
          <a:p>
            <a:r>
              <a:rPr lang="fr-FR" b="1" dirty="0">
                <a:solidFill>
                  <a:srgbClr val="00B050"/>
                </a:solidFill>
              </a:rPr>
              <a:t>Stratégies pour aborder les obstacles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977463"/>
            <a:ext cx="10515600" cy="5722882"/>
          </a:xfrm>
        </p:spPr>
        <p:txBody>
          <a:bodyPr>
            <a:normAutofit/>
          </a:bodyPr>
          <a:lstStyle/>
          <a:p>
            <a:pPr marL="0" indent="0" algn="ctr">
              <a:lnSpc>
                <a:spcPct val="100000"/>
              </a:lnSpc>
              <a:spcAft>
                <a:spcPts val="600"/>
              </a:spcAft>
              <a:buClr>
                <a:srgbClr val="C00000"/>
              </a:buClr>
              <a:buSzPct val="100000"/>
              <a:buNone/>
            </a:pPr>
            <a:r>
              <a:rPr lang="fr-SN" sz="2400" b="1" dirty="0"/>
              <a:t>Statistiques des remboursements perçus par les communes des différentes régions pour les enregistrements de 2022</a:t>
            </a:r>
            <a:endParaRPr lang="fr-FR" sz="2400" b="1" dirty="0"/>
          </a:p>
          <a:p>
            <a:pPr marL="0" lvl="0" indent="0" algn="just" rtl="0">
              <a:lnSpc>
                <a:spcPct val="100000"/>
              </a:lnSpc>
              <a:spcAft>
                <a:spcPts val="600"/>
              </a:spcAft>
              <a:buClr>
                <a:srgbClr val="C00000"/>
              </a:buClr>
              <a:buSzPct val="100000"/>
              <a:buNone/>
            </a:pPr>
            <a:endParaRPr lang="en-GB" dirty="0">
              <a:solidFill>
                <a:srgbClr val="0D0D0D"/>
              </a:solidFill>
              <a:highlight>
                <a:srgbClr val="FFFFFF"/>
              </a:highlight>
              <a:latin typeface="Söhne"/>
            </a:endParaRPr>
          </a:p>
        </p:txBody>
      </p:sp>
      <p:graphicFrame>
        <p:nvGraphicFramePr>
          <p:cNvPr id="5" name="Tableau 4"/>
          <p:cNvGraphicFramePr>
            <a:graphicFrameLocks noGrp="1"/>
          </p:cNvGraphicFramePr>
          <p:nvPr>
            <p:extLst>
              <p:ext uri="{D42A27DB-BD31-4B8C-83A1-F6EECF244321}">
                <p14:modId xmlns:p14="http://schemas.microsoft.com/office/powerpoint/2010/main" val="2797205568"/>
              </p:ext>
            </p:extLst>
          </p:nvPr>
        </p:nvGraphicFramePr>
        <p:xfrm>
          <a:off x="1182414" y="1857814"/>
          <a:ext cx="9427780" cy="4665487"/>
        </p:xfrm>
        <a:graphic>
          <a:graphicData uri="http://schemas.openxmlformats.org/drawingml/2006/table">
            <a:tbl>
              <a:tblPr firstRow="1" firstCol="1" bandRow="1"/>
              <a:tblGrid>
                <a:gridCol w="1771084">
                  <a:extLst>
                    <a:ext uri="{9D8B030D-6E8A-4147-A177-3AD203B41FA5}">
                      <a16:colId xmlns:a16="http://schemas.microsoft.com/office/drawing/2014/main" val="20000"/>
                    </a:ext>
                  </a:extLst>
                </a:gridCol>
                <a:gridCol w="1291415">
                  <a:extLst>
                    <a:ext uri="{9D8B030D-6E8A-4147-A177-3AD203B41FA5}">
                      <a16:colId xmlns:a16="http://schemas.microsoft.com/office/drawing/2014/main" val="20001"/>
                    </a:ext>
                  </a:extLst>
                </a:gridCol>
                <a:gridCol w="1277915">
                  <a:extLst>
                    <a:ext uri="{9D8B030D-6E8A-4147-A177-3AD203B41FA5}">
                      <a16:colId xmlns:a16="http://schemas.microsoft.com/office/drawing/2014/main" val="20002"/>
                    </a:ext>
                  </a:extLst>
                </a:gridCol>
                <a:gridCol w="1239219">
                  <a:extLst>
                    <a:ext uri="{9D8B030D-6E8A-4147-A177-3AD203B41FA5}">
                      <a16:colId xmlns:a16="http://schemas.microsoft.com/office/drawing/2014/main" val="20003"/>
                    </a:ext>
                  </a:extLst>
                </a:gridCol>
                <a:gridCol w="1298614">
                  <a:extLst>
                    <a:ext uri="{9D8B030D-6E8A-4147-A177-3AD203B41FA5}">
                      <a16:colId xmlns:a16="http://schemas.microsoft.com/office/drawing/2014/main" val="20004"/>
                    </a:ext>
                  </a:extLst>
                </a:gridCol>
                <a:gridCol w="1268917">
                  <a:extLst>
                    <a:ext uri="{9D8B030D-6E8A-4147-A177-3AD203B41FA5}">
                      <a16:colId xmlns:a16="http://schemas.microsoft.com/office/drawing/2014/main" val="20005"/>
                    </a:ext>
                  </a:extLst>
                </a:gridCol>
                <a:gridCol w="1280616">
                  <a:extLst>
                    <a:ext uri="{9D8B030D-6E8A-4147-A177-3AD203B41FA5}">
                      <a16:colId xmlns:a16="http://schemas.microsoft.com/office/drawing/2014/main" val="20006"/>
                    </a:ext>
                  </a:extLst>
                </a:gridCol>
              </a:tblGrid>
              <a:tr h="639121">
                <a:tc>
                  <a:txBody>
                    <a:bodyPr/>
                    <a:lstStyle/>
                    <a:p>
                      <a:pPr>
                        <a:lnSpc>
                          <a:spcPct val="107000"/>
                        </a:lnSpc>
                      </a:pPr>
                      <a:endParaRPr lang="fr-FR" sz="1200" b="1" kern="100" dirty="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Centrale</a:t>
                      </a:r>
                      <a:endParaRPr lang="fr-FR"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Kara</a:t>
                      </a:r>
                      <a:endParaRPr lang="fr-FR"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Maritime</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Plateaux</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Savanes</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Total</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9121">
                <a:tc>
                  <a:txBody>
                    <a:bodyPr/>
                    <a:lstStyle/>
                    <a:p>
                      <a:pPr algn="just">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Total du montant demandé (FCFA)</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16 132 000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21 339 000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effectLst/>
                          <a:latin typeface="Open Sans" panose="020B0606030504020204" pitchFamily="34" charset="0"/>
                          <a:ea typeface="Calibri" panose="020F0502020204030204" pitchFamily="34" charset="0"/>
                          <a:cs typeface="Times New Roman" panose="02020603050405020304" pitchFamily="18" charset="0"/>
                        </a:rPr>
                        <a:t>48 434 000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26 318 000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30 846 000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effectLst/>
                          <a:latin typeface="Open Sans" panose="020B0606030504020204" pitchFamily="34" charset="0"/>
                          <a:ea typeface="Calibri" panose="020F0502020204030204" pitchFamily="34" charset="0"/>
                          <a:cs typeface="Times New Roman" panose="02020603050405020304" pitchFamily="18" charset="0"/>
                        </a:rPr>
                        <a:t>143 069 000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0760">
                <a:tc>
                  <a:txBody>
                    <a:bodyPr/>
                    <a:lstStyle/>
                    <a:p>
                      <a:pPr>
                        <a:lnSpc>
                          <a:spcPct val="107000"/>
                        </a:lnSpc>
                        <a:spcAft>
                          <a:spcPts val="0"/>
                        </a:spcAft>
                      </a:pPr>
                      <a:r>
                        <a:rPr lang="fr-FR" sz="12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Total du montant perçu pour les enregistrements de 2022 (FCFA)</a:t>
                      </a:r>
                      <a:endParaRPr lang="fr-FR" sz="1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13 175 375</a:t>
                      </a:r>
                      <a:endParaRPr lang="fr-FR"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11 566 000</a:t>
                      </a:r>
                      <a:endParaRPr lang="fr-FR"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solidFill>
                            <a:srgbClr val="7030A0"/>
                          </a:solidFill>
                          <a:effectLst/>
                          <a:latin typeface="Open Sans" panose="020B0606030504020204" pitchFamily="34" charset="0"/>
                          <a:ea typeface="Calibri" panose="020F0502020204030204" pitchFamily="34" charset="0"/>
                          <a:cs typeface="Times New Roman" panose="02020603050405020304" pitchFamily="18" charset="0"/>
                        </a:rPr>
                        <a:t>29 315 000</a:t>
                      </a:r>
                      <a:endParaRPr lang="fr-FR"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12 973 000</a:t>
                      </a:r>
                      <a:endParaRPr lang="fr-FR"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12 504 000</a:t>
                      </a:r>
                      <a:endParaRPr lang="fr-FR"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dirty="0">
                          <a:solidFill>
                            <a:srgbClr val="7030A0"/>
                          </a:solidFill>
                          <a:effectLst/>
                          <a:latin typeface="Open Sans" panose="020B0606030504020204" pitchFamily="34" charset="0"/>
                          <a:ea typeface="Calibri" panose="020F0502020204030204" pitchFamily="34" charset="0"/>
                          <a:cs typeface="Times New Roman" panose="02020603050405020304" pitchFamily="18" charset="0"/>
                        </a:rPr>
                        <a:t>79 533 375</a:t>
                      </a:r>
                      <a:endParaRPr lang="fr-FR" sz="1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78243">
                <a:tc>
                  <a:txBody>
                    <a:bodyPr/>
                    <a:lstStyle/>
                    <a:p>
                      <a:pPr algn="just">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Ecart de remboursement pour les enregistrements de 2022 (FCFA)</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2 956 625</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9 773 000</a:t>
                      </a:r>
                      <a:endParaRPr lang="fr-FR"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effectLst/>
                          <a:latin typeface="Open Sans" panose="020B0606030504020204" pitchFamily="34" charset="0"/>
                          <a:ea typeface="Calibri" panose="020F0502020204030204" pitchFamily="34" charset="0"/>
                          <a:cs typeface="Times New Roman" panose="02020603050405020304" pitchFamily="18" charset="0"/>
                        </a:rPr>
                        <a:t>19 119 000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13 345 000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18 342 000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effectLst/>
                          <a:latin typeface="Open Sans" panose="020B0606030504020204" pitchFamily="34" charset="0"/>
                          <a:ea typeface="Calibri" panose="020F0502020204030204" pitchFamily="34" charset="0"/>
                          <a:cs typeface="Times New Roman" panose="02020603050405020304" pitchFamily="18" charset="0"/>
                        </a:rPr>
                        <a:t>63 535 625</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9121">
                <a:tc>
                  <a:txBody>
                    <a:bodyPr/>
                    <a:lstStyle/>
                    <a:p>
                      <a:pPr algn="just">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Proportion de l’écart de remboursement</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18%</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46%</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effectLst/>
                          <a:latin typeface="Open Sans" panose="020B0606030504020204" pitchFamily="34" charset="0"/>
                          <a:ea typeface="Calibri" panose="020F0502020204030204" pitchFamily="34" charset="0"/>
                          <a:cs typeface="Times New Roman" panose="02020603050405020304" pitchFamily="18" charset="0"/>
                        </a:rPr>
                        <a:t>39%</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51%</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59%</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200" b="1" kern="100" dirty="0">
                          <a:effectLst/>
                          <a:latin typeface="Open Sans" panose="020B0606030504020204" pitchFamily="34" charset="0"/>
                          <a:ea typeface="Calibri" panose="020F0502020204030204" pitchFamily="34" charset="0"/>
                          <a:cs typeface="Times New Roman" panose="02020603050405020304" pitchFamily="18" charset="0"/>
                        </a:rPr>
                        <a:t>44%</a:t>
                      </a:r>
                      <a:endParaRPr lang="fr-FR"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9121">
                <a:tc>
                  <a:txBody>
                    <a:bodyPr/>
                    <a:lstStyle/>
                    <a:p>
                      <a:pPr algn="just">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Ecart annuel moyen/commune (FCFA)</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197 108</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610 813</a:t>
                      </a:r>
                      <a:endParaRPr lang="fr-FR"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100">
                          <a:effectLst/>
                          <a:latin typeface="Open Sans" panose="020B0606030504020204" pitchFamily="34" charset="0"/>
                          <a:ea typeface="Calibri" panose="020F0502020204030204" pitchFamily="34" charset="0"/>
                          <a:cs typeface="Times New Roman" panose="02020603050405020304" pitchFamily="18" charset="0"/>
                        </a:rPr>
                        <a:t>831 261</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460 172</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1 222 800</a:t>
                      </a:r>
                      <a:endParaRPr lang="fr-FR"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200" b="1" kern="100" dirty="0">
                          <a:effectLst/>
                          <a:latin typeface="Open Sans" panose="020B0606030504020204" pitchFamily="34" charset="0"/>
                          <a:ea typeface="Calibri" panose="020F0502020204030204" pitchFamily="34" charset="0"/>
                          <a:cs typeface="Times New Roman" panose="02020603050405020304" pitchFamily="18" charset="0"/>
                        </a:rPr>
                        <a:t>641 774</a:t>
                      </a:r>
                      <a:endParaRPr lang="fr-FR"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3191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189186"/>
            <a:ext cx="10515600" cy="777966"/>
          </a:xfrm>
        </p:spPr>
        <p:txBody>
          <a:bodyPr>
            <a:normAutofit/>
          </a:bodyPr>
          <a:lstStyle/>
          <a:p>
            <a:r>
              <a:rPr lang="fr-FR" b="1" dirty="0">
                <a:solidFill>
                  <a:srgbClr val="00B050"/>
                </a:solidFill>
              </a:rPr>
              <a:t>Stratégies pour aborder les obstacles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465129"/>
            <a:ext cx="10515600" cy="3927742"/>
          </a:xfrm>
        </p:spPr>
        <p:txBody>
          <a:bodyPr>
            <a:normAutofit/>
          </a:bodyPr>
          <a:lstStyle/>
          <a:p>
            <a:pPr marL="0" lvl="0" indent="0" algn="just" rtl="0">
              <a:lnSpc>
                <a:spcPct val="100000"/>
              </a:lnSpc>
              <a:spcAft>
                <a:spcPts val="600"/>
              </a:spcAft>
              <a:buClr>
                <a:srgbClr val="C00000"/>
              </a:buClr>
              <a:buSzPct val="100000"/>
              <a:buNone/>
            </a:pPr>
            <a:endParaRPr lang="en-GB" dirty="0">
              <a:solidFill>
                <a:srgbClr val="0D0D0D"/>
              </a:solidFill>
              <a:highlight>
                <a:srgbClr val="FFFFFF"/>
              </a:highlight>
              <a:latin typeface="Söhne"/>
            </a:endParaRPr>
          </a:p>
          <a:p>
            <a:pPr marL="0" lvl="0" indent="0" algn="just" rtl="0">
              <a:lnSpc>
                <a:spcPct val="100000"/>
              </a:lnSpc>
              <a:spcAft>
                <a:spcPts val="600"/>
              </a:spcAft>
              <a:buClr>
                <a:srgbClr val="C00000"/>
              </a:buClr>
              <a:buSzPct val="100000"/>
              <a:buNone/>
            </a:pPr>
            <a:endParaRPr lang="en-GB" dirty="0">
              <a:solidFill>
                <a:srgbClr val="0D0D0D"/>
              </a:solidFill>
              <a:highlight>
                <a:srgbClr val="FFFFFF"/>
              </a:highlight>
              <a:latin typeface="Söhne"/>
            </a:endParaRPr>
          </a:p>
        </p:txBody>
      </p:sp>
      <p:graphicFrame>
        <p:nvGraphicFramePr>
          <p:cNvPr id="4" name="Tableau 3"/>
          <p:cNvGraphicFramePr>
            <a:graphicFrameLocks noGrp="1"/>
          </p:cNvGraphicFramePr>
          <p:nvPr>
            <p:extLst>
              <p:ext uri="{D42A27DB-BD31-4B8C-83A1-F6EECF244321}">
                <p14:modId xmlns:p14="http://schemas.microsoft.com/office/powerpoint/2010/main" val="996826432"/>
              </p:ext>
            </p:extLst>
          </p:nvPr>
        </p:nvGraphicFramePr>
        <p:xfrm>
          <a:off x="1090448" y="1963105"/>
          <a:ext cx="10263352" cy="4516525"/>
        </p:xfrm>
        <a:graphic>
          <a:graphicData uri="http://schemas.openxmlformats.org/drawingml/2006/table">
            <a:tbl>
              <a:tblPr firstRow="1" firstCol="1" bandRow="1"/>
              <a:tblGrid>
                <a:gridCol w="2979241">
                  <a:extLst>
                    <a:ext uri="{9D8B030D-6E8A-4147-A177-3AD203B41FA5}">
                      <a16:colId xmlns:a16="http://schemas.microsoft.com/office/drawing/2014/main" val="20000"/>
                    </a:ext>
                  </a:extLst>
                </a:gridCol>
                <a:gridCol w="1041500">
                  <a:extLst>
                    <a:ext uri="{9D8B030D-6E8A-4147-A177-3AD203B41FA5}">
                      <a16:colId xmlns:a16="http://schemas.microsoft.com/office/drawing/2014/main" val="20001"/>
                    </a:ext>
                  </a:extLst>
                </a:gridCol>
                <a:gridCol w="1164838">
                  <a:extLst>
                    <a:ext uri="{9D8B030D-6E8A-4147-A177-3AD203B41FA5}">
                      <a16:colId xmlns:a16="http://schemas.microsoft.com/office/drawing/2014/main" val="20002"/>
                    </a:ext>
                  </a:extLst>
                </a:gridCol>
                <a:gridCol w="1295481">
                  <a:extLst>
                    <a:ext uri="{9D8B030D-6E8A-4147-A177-3AD203B41FA5}">
                      <a16:colId xmlns:a16="http://schemas.microsoft.com/office/drawing/2014/main" val="20003"/>
                    </a:ext>
                  </a:extLst>
                </a:gridCol>
                <a:gridCol w="1294567">
                  <a:extLst>
                    <a:ext uri="{9D8B030D-6E8A-4147-A177-3AD203B41FA5}">
                      <a16:colId xmlns:a16="http://schemas.microsoft.com/office/drawing/2014/main" val="20004"/>
                    </a:ext>
                  </a:extLst>
                </a:gridCol>
                <a:gridCol w="1295481">
                  <a:extLst>
                    <a:ext uri="{9D8B030D-6E8A-4147-A177-3AD203B41FA5}">
                      <a16:colId xmlns:a16="http://schemas.microsoft.com/office/drawing/2014/main" val="20005"/>
                    </a:ext>
                  </a:extLst>
                </a:gridCol>
                <a:gridCol w="1192244">
                  <a:extLst>
                    <a:ext uri="{9D8B030D-6E8A-4147-A177-3AD203B41FA5}">
                      <a16:colId xmlns:a16="http://schemas.microsoft.com/office/drawing/2014/main" val="20006"/>
                    </a:ext>
                  </a:extLst>
                </a:gridCol>
              </a:tblGrid>
              <a:tr h="484766">
                <a:tc>
                  <a:txBody>
                    <a:bodyPr/>
                    <a:lstStyle/>
                    <a:p>
                      <a:pPr>
                        <a:lnSpc>
                          <a:spcPct val="107000"/>
                        </a:lnSpc>
                      </a:pPr>
                      <a:endParaRPr lang="fr-FR" sz="1400" b="1" kern="100" dirty="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Centrale</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Kara</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Maritime</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Plateaux</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Savane</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TOGO</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766">
                <a:tc>
                  <a:txBody>
                    <a:bodyPr/>
                    <a:lstStyle/>
                    <a:p>
                      <a:pPr algn="just">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Total du montant attendu/demandé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8717000 </a:t>
                      </a:r>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9 248 000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24946000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5 092 000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10195700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58198700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9531">
                <a:tc>
                  <a:txBody>
                    <a:bodyPr/>
                    <a:lstStyle/>
                    <a:p>
                      <a:pPr algn="just">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Total du montant perçu pour les enregistrements de 2023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886 000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2 744 000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3 271000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1 227 000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4 070 000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12198 000 </a:t>
                      </a:r>
                      <a:endParaRPr lang="fr-FR" sz="1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9531">
                <a:tc>
                  <a:txBody>
                    <a:bodyPr/>
                    <a:lstStyle/>
                    <a:p>
                      <a:pPr algn="just">
                        <a:lnSpc>
                          <a:spcPct val="107000"/>
                        </a:lnSpc>
                        <a:spcAft>
                          <a:spcPts val="0"/>
                        </a:spcAft>
                      </a:pPr>
                      <a:r>
                        <a:rPr lang="fr-FR" sz="11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Ecart de remboursement pour les enregistrements de 2023 </a:t>
                      </a:r>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7831 000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6 504 000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21675 000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3 865 000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6 125 700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46000700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8399">
                <a:tc>
                  <a:txBody>
                    <a:bodyPr/>
                    <a:lstStyle/>
                    <a:p>
                      <a:pPr algn="just">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Proportion de l’écart  de remboursement</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90%</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70%</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87%</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76%</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60%</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79%</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4766">
                <a:tc>
                  <a:txBody>
                    <a:bodyPr/>
                    <a:lstStyle/>
                    <a:p>
                      <a:pPr algn="just">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Ecart semestriel moyen/commune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652 583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500 308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1 204 167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241 563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765 713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686 578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4766">
                <a:tc>
                  <a:txBody>
                    <a:bodyPr/>
                    <a:lstStyle/>
                    <a:p>
                      <a:pPr algn="just">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Délai moyen de traitement</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149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223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179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148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121 </a:t>
                      </a:r>
                      <a:endParaRPr lang="fr-FR"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b="1"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160</a:t>
                      </a:r>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p:cNvSpPr/>
          <p:nvPr/>
        </p:nvSpPr>
        <p:spPr>
          <a:xfrm>
            <a:off x="1090447" y="1172741"/>
            <a:ext cx="10011103" cy="584775"/>
          </a:xfrm>
          <a:prstGeom prst="rect">
            <a:avLst/>
          </a:prstGeom>
        </p:spPr>
        <p:txBody>
          <a:bodyPr wrap="square">
            <a:spAutoFit/>
          </a:bodyPr>
          <a:lstStyle/>
          <a:p>
            <a:pPr algn="just">
              <a:spcAft>
                <a:spcPts val="1000"/>
              </a:spcAft>
            </a:pPr>
            <a:r>
              <a:rPr lang="fr-SN" sz="1600" b="1" kern="1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Statistiques des remboursements perçus (en CFA) par les communes des différentes régions pour les enregistrements de 2023 (janvier à juin) </a:t>
            </a:r>
            <a:endParaRPr lang="fr-FR" sz="1600" b="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96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139565"/>
            <a:ext cx="10515600" cy="900959"/>
          </a:xfrm>
        </p:spPr>
        <p:txBody>
          <a:bodyPr/>
          <a:lstStyle/>
          <a:p>
            <a:r>
              <a:rPr lang="fr-FR" b="1" dirty="0">
                <a:solidFill>
                  <a:srgbClr val="00B050"/>
                </a:solidFill>
              </a:rPr>
              <a:t>Stratégies pour aborder les obstacles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882870"/>
            <a:ext cx="10515600" cy="5659820"/>
          </a:xfrm>
        </p:spPr>
        <p:txBody>
          <a:bodyPr>
            <a:normAutofit/>
          </a:bodyPr>
          <a:lstStyle/>
          <a:p>
            <a:pPr marL="0" lvl="0" indent="0" algn="just" rtl="0">
              <a:lnSpc>
                <a:spcPct val="100000"/>
              </a:lnSpc>
              <a:spcAft>
                <a:spcPts val="600"/>
              </a:spcAft>
              <a:buClr>
                <a:srgbClr val="C00000"/>
              </a:buClr>
              <a:buSzPct val="100000"/>
              <a:buNone/>
            </a:pPr>
            <a:r>
              <a:rPr lang="en-GB" b="1" dirty="0">
                <a:solidFill>
                  <a:srgbClr val="0D0D0D"/>
                </a:solidFill>
                <a:highlight>
                  <a:srgbClr val="FFFFFF"/>
                </a:highlight>
                <a:latin typeface="Söhne"/>
              </a:rPr>
              <a:t>Le </a:t>
            </a:r>
            <a:r>
              <a:rPr lang="en-GB" b="1" dirty="0" err="1">
                <a:solidFill>
                  <a:srgbClr val="0D0D0D"/>
                </a:solidFill>
                <a:highlight>
                  <a:srgbClr val="FFFFFF"/>
                </a:highlight>
                <a:latin typeface="Söhne"/>
              </a:rPr>
              <a:t>développement</a:t>
            </a:r>
            <a:r>
              <a:rPr lang="en-GB" b="1" dirty="0">
                <a:solidFill>
                  <a:srgbClr val="0D0D0D"/>
                </a:solidFill>
                <a:highlight>
                  <a:srgbClr val="FFFFFF"/>
                </a:highlight>
                <a:latin typeface="Söhne"/>
              </a:rPr>
              <a:t> de </a:t>
            </a:r>
            <a:r>
              <a:rPr lang="en-GB" b="1" dirty="0" err="1">
                <a:solidFill>
                  <a:srgbClr val="0D0D0D"/>
                </a:solidFill>
                <a:highlight>
                  <a:srgbClr val="FFFFFF"/>
                </a:highlight>
                <a:latin typeface="Söhne"/>
              </a:rPr>
              <a:t>l’interopérabilité</a:t>
            </a:r>
            <a:r>
              <a:rPr lang="en-GB" b="1" dirty="0">
                <a:solidFill>
                  <a:srgbClr val="0D0D0D"/>
                </a:solidFill>
                <a:highlight>
                  <a:srgbClr val="FFFFFF"/>
                </a:highlight>
                <a:latin typeface="Söhne"/>
              </a:rPr>
              <a:t> entre les </a:t>
            </a:r>
            <a:r>
              <a:rPr lang="en-GB" b="1" dirty="0" err="1">
                <a:solidFill>
                  <a:srgbClr val="0D0D0D"/>
                </a:solidFill>
                <a:highlight>
                  <a:srgbClr val="FFFFFF"/>
                </a:highlight>
                <a:latin typeface="Söhne"/>
              </a:rPr>
              <a:t>établissements</a:t>
            </a:r>
            <a:r>
              <a:rPr lang="en-GB" b="1" dirty="0">
                <a:solidFill>
                  <a:srgbClr val="0D0D0D"/>
                </a:solidFill>
                <a:highlight>
                  <a:srgbClr val="FFFFFF"/>
                </a:highlight>
                <a:latin typeface="Söhne"/>
              </a:rPr>
              <a:t> de </a:t>
            </a:r>
            <a:r>
              <a:rPr lang="en-GB" b="1" dirty="0" err="1">
                <a:solidFill>
                  <a:srgbClr val="0D0D0D"/>
                </a:solidFill>
                <a:highlight>
                  <a:srgbClr val="FFFFFF"/>
                </a:highlight>
                <a:latin typeface="Söhne"/>
              </a:rPr>
              <a:t>soins</a:t>
            </a:r>
            <a:r>
              <a:rPr lang="en-GB" b="1" dirty="0">
                <a:solidFill>
                  <a:srgbClr val="0D0D0D"/>
                </a:solidFill>
                <a:highlight>
                  <a:srgbClr val="FFFFFF"/>
                </a:highlight>
                <a:latin typeface="Söhne"/>
              </a:rPr>
              <a:t> et les centres d’état civil</a:t>
            </a:r>
          </a:p>
          <a:p>
            <a:pPr marL="0" indent="0" algn="just">
              <a:buNone/>
            </a:pPr>
            <a:r>
              <a:rPr lang="fr-FR" dirty="0"/>
              <a:t> L’implantation de bureaux d’état civil dans les structures de santé permet aux communes de collaborer avec ces structures dans les déclarations de naissance (19,5% des FOSA sont interopérables en 2021). </a:t>
            </a:r>
          </a:p>
          <a:p>
            <a:pPr marL="0" indent="0" algn="just">
              <a:buNone/>
            </a:pPr>
            <a:r>
              <a:rPr lang="fr-FR" dirty="0"/>
              <a:t>Toutes les naissances survenues dans les structures sanitaires ont des chances d’être déclarées dans des bureaux d’état civil de proximité réduisant ainsi les risques de confusion entre les attestations de naissance et les actes de naissance.</a:t>
            </a:r>
          </a:p>
          <a:p>
            <a:pPr marL="0" indent="0" algn="just">
              <a:buNone/>
            </a:pPr>
            <a:r>
              <a:rPr lang="fr-FR" dirty="0"/>
              <a:t>En 2021 la majorité des centres d’état civil (CEC) 89% se situent à moins de 5 km d’une formation sanitaire (FOSA) contre 49,5% en 2012</a:t>
            </a:r>
          </a:p>
          <a:p>
            <a:pPr marL="0" indent="0" algn="just">
              <a:buNone/>
            </a:pPr>
            <a:endParaRPr lang="fr-FR" dirty="0"/>
          </a:p>
          <a:p>
            <a:pPr marL="0" lvl="0" indent="0" algn="just" rtl="0">
              <a:lnSpc>
                <a:spcPct val="100000"/>
              </a:lnSpc>
              <a:spcAft>
                <a:spcPts val="600"/>
              </a:spcAft>
              <a:buClr>
                <a:srgbClr val="C00000"/>
              </a:buClr>
              <a:buSzPct val="100000"/>
              <a:buNone/>
            </a:pPr>
            <a:endParaRPr lang="en-GB" b="1" dirty="0">
              <a:solidFill>
                <a:srgbClr val="0D0D0D"/>
              </a:solidFill>
              <a:highlight>
                <a:srgbClr val="FFFFFF"/>
              </a:highlight>
              <a:latin typeface="Söhne"/>
            </a:endParaRPr>
          </a:p>
          <a:p>
            <a:pPr marL="0" lvl="0" indent="0" algn="just" rtl="0">
              <a:lnSpc>
                <a:spcPct val="100000"/>
              </a:lnSpc>
              <a:spcAft>
                <a:spcPts val="600"/>
              </a:spcAft>
              <a:buClr>
                <a:srgbClr val="C00000"/>
              </a:buClr>
              <a:buSzPct val="100000"/>
              <a:buNone/>
            </a:pPr>
            <a:endParaRPr lang="en-GB" dirty="0">
              <a:solidFill>
                <a:srgbClr val="0D0D0D"/>
              </a:solidFill>
              <a:highlight>
                <a:srgbClr val="FFFFFF"/>
              </a:highlight>
              <a:latin typeface="Söhne"/>
            </a:endParaRPr>
          </a:p>
          <a:p>
            <a:pPr marL="0" lvl="0" indent="0" algn="just" rtl="0">
              <a:lnSpc>
                <a:spcPct val="100000"/>
              </a:lnSpc>
              <a:spcAft>
                <a:spcPts val="600"/>
              </a:spcAft>
              <a:buClr>
                <a:srgbClr val="C00000"/>
              </a:buClr>
              <a:buSzPct val="100000"/>
              <a:buNone/>
            </a:pPr>
            <a:endParaRPr lang="en-GB" dirty="0">
              <a:solidFill>
                <a:srgbClr val="0D0D0D"/>
              </a:solidFill>
              <a:highlight>
                <a:srgbClr val="FFFFFF"/>
              </a:highlight>
              <a:latin typeface="Söhne"/>
            </a:endParaRPr>
          </a:p>
        </p:txBody>
      </p:sp>
    </p:spTree>
    <p:extLst>
      <p:ext uri="{BB962C8B-B14F-4D97-AF65-F5344CB8AC3E}">
        <p14:creationId xmlns:p14="http://schemas.microsoft.com/office/powerpoint/2010/main" val="250229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139565"/>
            <a:ext cx="10515600" cy="790601"/>
          </a:xfrm>
        </p:spPr>
        <p:txBody>
          <a:bodyPr/>
          <a:lstStyle/>
          <a:p>
            <a:r>
              <a:rPr lang="fr-FR" b="1" dirty="0">
                <a:solidFill>
                  <a:srgbClr val="00B050"/>
                </a:solidFill>
              </a:rPr>
              <a:t>Stratégies pour aborder les obstacles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930166"/>
            <a:ext cx="10515600" cy="5927833"/>
          </a:xfrm>
        </p:spPr>
        <p:txBody>
          <a:bodyPr>
            <a:normAutofit fontScale="92500"/>
          </a:bodyPr>
          <a:lstStyle/>
          <a:p>
            <a:pPr marL="0" lvl="0" indent="0" algn="just">
              <a:lnSpc>
                <a:spcPct val="100000"/>
              </a:lnSpc>
              <a:spcAft>
                <a:spcPts val="600"/>
              </a:spcAft>
              <a:buClr>
                <a:srgbClr val="C00000"/>
              </a:buClr>
              <a:buSzPct val="100000"/>
              <a:buNone/>
            </a:pPr>
            <a:r>
              <a:rPr lang="fr-FR" b="1" dirty="0"/>
              <a:t>Télé déclaration des faits d’état civil par les structures sanitaires dans la commune du Golfe 3</a:t>
            </a:r>
          </a:p>
          <a:p>
            <a:pPr marL="0" lvl="0" indent="0" algn="just">
              <a:lnSpc>
                <a:spcPct val="100000"/>
              </a:lnSpc>
              <a:spcAft>
                <a:spcPts val="600"/>
              </a:spcAft>
              <a:buClr>
                <a:srgbClr val="C00000"/>
              </a:buClr>
              <a:buSzPct val="100000"/>
              <a:buNone/>
            </a:pPr>
            <a:r>
              <a:rPr lang="fr-FR" dirty="0"/>
              <a:t>Deux outils conçus : </a:t>
            </a:r>
            <a:r>
              <a:rPr lang="fr-FR" dirty="0" err="1"/>
              <a:t>Hospic-Connect</a:t>
            </a:r>
            <a:r>
              <a:rPr lang="fr-FR" dirty="0"/>
              <a:t> et </a:t>
            </a:r>
            <a:r>
              <a:rPr lang="fr-FR" dirty="0" err="1"/>
              <a:t>Hospic</a:t>
            </a:r>
            <a:r>
              <a:rPr lang="fr-FR" dirty="0"/>
              <a:t>-Gestion qui sont des plateformes indépendantes mais connectées, conçues pour assurer la gestion informatisée de la déclaration des naissances et des décès par les structures sanitaires et les services d’état civil. </a:t>
            </a:r>
          </a:p>
          <a:p>
            <a:pPr marL="0" lvl="0" indent="0" algn="just">
              <a:lnSpc>
                <a:spcPct val="100000"/>
              </a:lnSpc>
              <a:spcAft>
                <a:spcPts val="600"/>
              </a:spcAft>
              <a:buClr>
                <a:srgbClr val="C00000"/>
              </a:buClr>
              <a:buSzPct val="100000"/>
              <a:buNone/>
            </a:pPr>
            <a:r>
              <a:rPr lang="fr-FR" dirty="0" err="1"/>
              <a:t>Hospic</a:t>
            </a:r>
            <a:r>
              <a:rPr lang="fr-FR" dirty="0"/>
              <a:t> </a:t>
            </a:r>
            <a:r>
              <a:rPr lang="fr-FR" dirty="0" err="1"/>
              <a:t>Connect</a:t>
            </a:r>
            <a:r>
              <a:rPr lang="fr-FR" dirty="0"/>
              <a:t> est utilisé par les centres de santé pour procéder à la déclaration des naissances et des décès, récupérer un numéro de déclaration et consulter la liste des déclarations.  </a:t>
            </a:r>
          </a:p>
          <a:p>
            <a:pPr marL="0" lvl="0" indent="0" algn="just">
              <a:lnSpc>
                <a:spcPct val="100000"/>
              </a:lnSpc>
              <a:spcAft>
                <a:spcPts val="600"/>
              </a:spcAft>
              <a:buClr>
                <a:srgbClr val="C00000"/>
              </a:buClr>
              <a:buSzPct val="100000"/>
              <a:buNone/>
            </a:pPr>
            <a:r>
              <a:rPr lang="fr-FR" dirty="0" err="1"/>
              <a:t>Hospic</a:t>
            </a:r>
            <a:r>
              <a:rPr lang="fr-FR" dirty="0"/>
              <a:t>-Gestion est sous la responsabilité des services d’état civil et a pour tâche de réceptionner les déclarations de naissance et décès, de faire le traitement pour établir les actes de naissances en format papier, relancer les citoyens et faire le suivi et la production des statistiques des faits d’état civil.</a:t>
            </a:r>
            <a:endParaRPr lang="en-GB" dirty="0">
              <a:solidFill>
                <a:srgbClr val="0D0D0D"/>
              </a:solidFill>
              <a:highlight>
                <a:srgbClr val="FFFFFF"/>
              </a:highlight>
              <a:latin typeface="Söhne"/>
            </a:endParaRPr>
          </a:p>
        </p:txBody>
      </p:sp>
    </p:spTree>
    <p:extLst>
      <p:ext uri="{BB962C8B-B14F-4D97-AF65-F5344CB8AC3E}">
        <p14:creationId xmlns:p14="http://schemas.microsoft.com/office/powerpoint/2010/main" val="277548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normAutofit fontScale="90000"/>
          </a:bodyPr>
          <a:lstStyle/>
          <a:p>
            <a:r>
              <a:rPr lang="fr-FR" b="1" dirty="0">
                <a:solidFill>
                  <a:srgbClr val="00B050"/>
                </a:solidFill>
              </a:rPr>
              <a:t>Recommandations pour accélérer les progrès vers les objectifs de développement durable (ODD)"</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962526" y="1790299"/>
            <a:ext cx="10391274" cy="3603842"/>
          </a:xfrm>
        </p:spPr>
        <p:txBody>
          <a:bodyPr>
            <a:normAutofit fontScale="92500" lnSpcReduction="10000"/>
          </a:bodyPr>
          <a:lstStyle/>
          <a:p>
            <a:pPr marL="0" indent="0" algn="just">
              <a:lnSpc>
                <a:spcPct val="100000"/>
              </a:lnSpc>
              <a:spcAft>
                <a:spcPts val="600"/>
              </a:spcAft>
              <a:buClr>
                <a:srgbClr val="C00000"/>
              </a:buClr>
              <a:buSzPct val="100000"/>
              <a:buNone/>
              <a:defRPr/>
            </a:pPr>
            <a:r>
              <a:rPr lang="fr-FR" sz="3200" dirty="0"/>
              <a:t>Faire une relecture de la loi 2009 sur l’organisation de l’état civil au Togo.</a:t>
            </a:r>
          </a:p>
          <a:p>
            <a:pPr marL="0" indent="0" algn="just">
              <a:lnSpc>
                <a:spcPct val="100000"/>
              </a:lnSpc>
              <a:spcAft>
                <a:spcPts val="600"/>
              </a:spcAft>
              <a:buClr>
                <a:srgbClr val="C00000"/>
              </a:buClr>
              <a:buSzPct val="100000"/>
              <a:buNone/>
              <a:defRPr/>
            </a:pPr>
            <a:r>
              <a:rPr lang="fr-FR" sz="3200" dirty="0"/>
              <a:t>Mettre en place et animer des cadres de concertation et de suivi en vue de l’amélioration du système d’état civil.</a:t>
            </a:r>
          </a:p>
          <a:p>
            <a:pPr marL="0" indent="0" algn="just">
              <a:lnSpc>
                <a:spcPct val="100000"/>
              </a:lnSpc>
              <a:spcAft>
                <a:spcPts val="600"/>
              </a:spcAft>
              <a:buClr>
                <a:srgbClr val="C00000"/>
              </a:buClr>
              <a:buSzPct val="100000"/>
              <a:buNone/>
              <a:defRPr/>
            </a:pPr>
            <a:r>
              <a:rPr lang="fr-FR" sz="3200" dirty="0"/>
              <a:t>Faire une évaluation complémentaire du système d’état civil qui prennent en compte tous les faits d’état civil en vue d’élaborer une feuille de route </a:t>
            </a:r>
            <a:r>
              <a:rPr lang="fr-FR" sz="3200"/>
              <a:t>du système.</a:t>
            </a:r>
            <a:endParaRPr lang="fr-FR" sz="3200" dirty="0"/>
          </a:p>
          <a:p>
            <a:pPr marL="0" indent="0" algn="just">
              <a:lnSpc>
                <a:spcPct val="100000"/>
              </a:lnSpc>
              <a:spcAft>
                <a:spcPts val="600"/>
              </a:spcAft>
              <a:buClr>
                <a:srgbClr val="C00000"/>
              </a:buClr>
              <a:buSzPct val="100000"/>
              <a:buNone/>
              <a:defRPr/>
            </a:pPr>
            <a:endParaRPr lang="en-GB" sz="3200" dirty="0"/>
          </a:p>
        </p:txBody>
      </p:sp>
    </p:spTree>
    <p:extLst>
      <p:ext uri="{BB962C8B-B14F-4D97-AF65-F5344CB8AC3E}">
        <p14:creationId xmlns:p14="http://schemas.microsoft.com/office/powerpoint/2010/main" val="185666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2"/>
          <a:stretch>
            <a:fillRect/>
          </a:stretch>
        </p:blipFill>
        <p:spPr>
          <a:xfrm>
            <a:off x="8365616" y="2664822"/>
            <a:ext cx="2565240" cy="359687"/>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3"/>
          <a:stretch>
            <a:fillRect/>
          </a:stretch>
        </p:blipFill>
        <p:spPr>
          <a:xfrm>
            <a:off x="9099056" y="4438763"/>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4"/>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5"/>
          <a:stretch>
            <a:fillRect/>
          </a:stretch>
        </p:blipFill>
        <p:spPr>
          <a:xfrm>
            <a:off x="8126715" y="2154555"/>
            <a:ext cx="591683" cy="343188"/>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6"/>
          <a:stretch>
            <a:fillRect/>
          </a:stretch>
        </p:blipFill>
        <p:spPr>
          <a:xfrm>
            <a:off x="10225218" y="1571565"/>
            <a:ext cx="812881" cy="363216"/>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7"/>
          <a:stretch>
            <a:fillRect/>
          </a:stretch>
        </p:blipFill>
        <p:spPr>
          <a:xfrm>
            <a:off x="10204052" y="433602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8"/>
          <a:stretch>
            <a:fillRect/>
          </a:stretch>
        </p:blipFill>
        <p:spPr>
          <a:xfrm>
            <a:off x="9837715" y="5081283"/>
            <a:ext cx="993597" cy="317084"/>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9"/>
          <a:stretch>
            <a:fillRect/>
          </a:stretch>
        </p:blipFill>
        <p:spPr>
          <a:xfrm>
            <a:off x="8983351" y="2169058"/>
            <a:ext cx="1033104" cy="381291"/>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0"/>
          <a:stretch>
            <a:fillRect/>
          </a:stretch>
        </p:blipFill>
        <p:spPr>
          <a:xfrm>
            <a:off x="7889036" y="1415168"/>
            <a:ext cx="2119488" cy="634792"/>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1"/>
          <a:stretch>
            <a:fillRect/>
          </a:stretch>
        </p:blipFill>
        <p:spPr>
          <a:xfrm>
            <a:off x="10665903" y="1985341"/>
            <a:ext cx="642457" cy="641250"/>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2"/>
          <a:stretch>
            <a:fillRect/>
          </a:stretch>
        </p:blipFill>
        <p:spPr>
          <a:xfrm>
            <a:off x="8264556" y="864847"/>
            <a:ext cx="1676856" cy="4106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3"/>
          <a:stretch>
            <a:fillRect/>
          </a:stretch>
        </p:blipFill>
        <p:spPr>
          <a:xfrm>
            <a:off x="9974968" y="890189"/>
            <a:ext cx="889900" cy="339010"/>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4"/>
          <a:stretch>
            <a:fillRect/>
          </a:stretch>
        </p:blipFill>
        <p:spPr>
          <a:xfrm>
            <a:off x="7785435" y="4453190"/>
            <a:ext cx="1192600" cy="391394"/>
          </a:xfrm>
          <a:prstGeom prst="rect">
            <a:avLst/>
          </a:prstGeom>
        </p:spPr>
      </p:pic>
      <p:pic>
        <p:nvPicPr>
          <p:cNvPr id="13" name="Picture 12">
            <a:extLst>
              <a:ext uri="{FF2B5EF4-FFF2-40B4-BE49-F238E27FC236}">
                <a16:creationId xmlns:a16="http://schemas.microsoft.com/office/drawing/2014/main" id="{48A809B1-A5D4-42DF-9532-BF72C4A1645B}"/>
              </a:ext>
            </a:extLst>
          </p:cNvPr>
          <p:cNvPicPr>
            <a:picLocks noChangeAspect="1"/>
          </p:cNvPicPr>
          <p:nvPr/>
        </p:nvPicPr>
        <p:blipFill>
          <a:blip r:embed="rId15"/>
          <a:stretch>
            <a:fillRect/>
          </a:stretch>
        </p:blipFill>
        <p:spPr>
          <a:xfrm>
            <a:off x="10199990" y="2000859"/>
            <a:ext cx="325841" cy="612053"/>
          </a:xfrm>
          <a:prstGeom prst="rect">
            <a:avLst/>
          </a:prstGeom>
        </p:spPr>
      </p:pic>
      <p:pic>
        <p:nvPicPr>
          <p:cNvPr id="14" name="Picture 13">
            <a:extLst>
              <a:ext uri="{FF2B5EF4-FFF2-40B4-BE49-F238E27FC236}">
                <a16:creationId xmlns:a16="http://schemas.microsoft.com/office/drawing/2014/main" id="{5E0A4D6B-685E-4611-8679-AF437695DE0D}"/>
              </a:ext>
            </a:extLst>
          </p:cNvPr>
          <p:cNvPicPr>
            <a:picLocks noChangeAspect="1"/>
          </p:cNvPicPr>
          <p:nvPr/>
        </p:nvPicPr>
        <p:blipFill>
          <a:blip r:embed="rId16"/>
          <a:stretch>
            <a:fillRect/>
          </a:stretch>
        </p:blipFill>
        <p:spPr>
          <a:xfrm>
            <a:off x="8326503" y="5066317"/>
            <a:ext cx="1192601" cy="306038"/>
          </a:xfrm>
          <a:prstGeom prst="rect">
            <a:avLst/>
          </a:prstGeom>
        </p:spPr>
      </p:pic>
      <p:pic>
        <p:nvPicPr>
          <p:cNvPr id="20" name="Picture 19" descr="A logo with text and people in a circle&#10;&#10;Description automatically generated">
            <a:extLst>
              <a:ext uri="{FF2B5EF4-FFF2-40B4-BE49-F238E27FC236}">
                <a16:creationId xmlns:a16="http://schemas.microsoft.com/office/drawing/2014/main" id="{9679FBB4-7AD9-427B-6E93-370825E99DB2}"/>
              </a:ext>
            </a:extLst>
          </p:cNvPr>
          <p:cNvPicPr>
            <a:picLocks noChangeAspect="1"/>
          </p:cNvPicPr>
          <p:nvPr/>
        </p:nvPicPr>
        <p:blipFill>
          <a:blip r:embed="rId17"/>
          <a:stretch>
            <a:fillRect/>
          </a:stretch>
        </p:blipFill>
        <p:spPr>
          <a:xfrm>
            <a:off x="725401" y="2039139"/>
            <a:ext cx="4045639" cy="1665851"/>
          </a:xfrm>
          <a:prstGeom prst="rect">
            <a:avLst/>
          </a:prstGeom>
        </p:spPr>
      </p:pic>
      <p:pic>
        <p:nvPicPr>
          <p:cNvPr id="21" name="Picture 20" descr="A close-up of text&#10;&#10;Description automatically generated">
            <a:extLst>
              <a:ext uri="{FF2B5EF4-FFF2-40B4-BE49-F238E27FC236}">
                <a16:creationId xmlns:a16="http://schemas.microsoft.com/office/drawing/2014/main" id="{5836CDC7-60A4-5FCB-5CC8-938A299DF259}"/>
              </a:ext>
            </a:extLst>
          </p:cNvPr>
          <p:cNvPicPr>
            <a:picLocks noChangeAspect="1"/>
          </p:cNvPicPr>
          <p:nvPr/>
        </p:nvPicPr>
        <p:blipFill>
          <a:blip r:embed="rId18"/>
          <a:stretch>
            <a:fillRect/>
          </a:stretch>
        </p:blipFill>
        <p:spPr>
          <a:xfrm>
            <a:off x="2262106" y="2872064"/>
            <a:ext cx="4045639" cy="1552528"/>
          </a:xfrm>
          <a:prstGeom prst="rect">
            <a:avLst/>
          </a:prstGeom>
        </p:spPr>
      </p:pic>
      <p:graphicFrame>
        <p:nvGraphicFramePr>
          <p:cNvPr id="22" name="Table 21">
            <a:extLst>
              <a:ext uri="{FF2B5EF4-FFF2-40B4-BE49-F238E27FC236}">
                <a16:creationId xmlns:a16="http://schemas.microsoft.com/office/drawing/2014/main" id="{BF7956AC-9967-2191-D1FD-1D77400BC874}"/>
              </a:ext>
            </a:extLst>
          </p:cNvPr>
          <p:cNvGraphicFramePr>
            <a:graphicFrameLocks noGrp="1"/>
          </p:cNvGraphicFramePr>
          <p:nvPr>
            <p:extLst>
              <p:ext uri="{D42A27DB-BD31-4B8C-83A1-F6EECF244321}">
                <p14:modId xmlns:p14="http://schemas.microsoft.com/office/powerpoint/2010/main" val="3792219567"/>
              </p:ext>
            </p:extLst>
          </p:nvPr>
        </p:nvGraphicFramePr>
        <p:xfrm>
          <a:off x="477012" y="4479252"/>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27689" y="0"/>
            <a:ext cx="10515600" cy="1110868"/>
          </a:xfrm>
        </p:spPr>
        <p:txBody>
          <a:bodyPr>
            <a:noAutofit/>
          </a:bodyPr>
          <a:lstStyle/>
          <a:p>
            <a:r>
              <a:rPr lang="fr-FR" sz="3200" b="1" dirty="0">
                <a:solidFill>
                  <a:srgbClr val="00B050"/>
                </a:solidFill>
              </a:rPr>
              <a:t>Le système d'enregistrement des faits d'état civil (CRVS) et de gestion de l'identité au Togo (1/3)</a:t>
            </a:r>
            <a:r>
              <a:rPr lang="en-US" sz="3200" b="1" dirty="0">
                <a:solidFill>
                  <a:srgbClr val="00B050"/>
                </a:solidFill>
              </a:rPr>
              <a:t>  </a:t>
            </a:r>
            <a:endParaRPr lang="en-GB" sz="3200"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157655" y="945931"/>
            <a:ext cx="11855669" cy="5770179"/>
          </a:xfrm>
        </p:spPr>
        <p:txBody>
          <a:bodyPr>
            <a:noAutofit/>
          </a:bodyPr>
          <a:lstStyle/>
          <a:p>
            <a:pPr marL="0" indent="0" algn="just">
              <a:lnSpc>
                <a:spcPct val="100000"/>
              </a:lnSpc>
              <a:buClr>
                <a:srgbClr val="C00000"/>
              </a:buClr>
              <a:buNone/>
            </a:pPr>
            <a:r>
              <a:rPr lang="fr-FR" sz="2750" dirty="0"/>
              <a:t>L'état civil est placé sous la tutelle conjointe du Ministère de l‘Administration Territoriale, de la Décentralisation et du Développement des Territoires et du Ministère de la justice et de la législation qui veillent à son organisation, son fonctionnement et en assurent le contrôle (article 2 de la loi n° 2009 - 010 du 11 juin 2009 relative à l'organisation de l'état civil Togo) ;</a:t>
            </a:r>
          </a:p>
          <a:p>
            <a:pPr marL="0" indent="0" algn="just">
              <a:lnSpc>
                <a:spcPct val="100000"/>
              </a:lnSpc>
              <a:buClr>
                <a:srgbClr val="C00000"/>
              </a:buClr>
              <a:buNone/>
            </a:pPr>
            <a:r>
              <a:rPr lang="fr-FR" sz="2750" dirty="0"/>
              <a:t>L’administration centrale du MATDDT comprend un Secrétariat général, des directions à compétences transversales ou d’appui et d’autres directions spécifiques parmi lesquelles figure la Direction de l’Administration Territoriale et des Frontières (DATF). Au sein de cette direction est logée la Division « état civil » ;</a:t>
            </a:r>
          </a:p>
          <a:p>
            <a:pPr marL="0" indent="0" algn="just">
              <a:lnSpc>
                <a:spcPct val="100000"/>
              </a:lnSpc>
              <a:buClr>
                <a:srgbClr val="C00000"/>
              </a:buClr>
              <a:buNone/>
            </a:pPr>
            <a:r>
              <a:rPr lang="fr-FR" sz="2750" dirty="0"/>
              <a:t>Entre autres prérogatives, la DATF est chargée de mettre en œuvre les orientations du ministre en matière d’organisation, de fonctionnement et de contrôle des services d’état civil. </a:t>
            </a:r>
          </a:p>
          <a:p>
            <a:pPr marL="0" indent="0" algn="just">
              <a:lnSpc>
                <a:spcPct val="100000"/>
              </a:lnSpc>
              <a:buClr>
                <a:srgbClr val="C00000"/>
              </a:buClr>
              <a:buNone/>
            </a:pPr>
            <a:r>
              <a:rPr lang="fr-FR" sz="2750" dirty="0"/>
              <a:t>Au niveau local, l’état civil est délégué aux communes.</a:t>
            </a:r>
            <a:endParaRPr lang="en-US" sz="2750" dirty="0"/>
          </a:p>
        </p:txBody>
      </p:sp>
    </p:spTree>
    <p:extLst>
      <p:ext uri="{BB962C8B-B14F-4D97-AF65-F5344CB8AC3E}">
        <p14:creationId xmlns:p14="http://schemas.microsoft.com/office/powerpoint/2010/main" val="394977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38200" y="229201"/>
            <a:ext cx="10515600" cy="1325563"/>
          </a:xfrm>
        </p:spPr>
        <p:txBody>
          <a:bodyPr>
            <a:normAutofit fontScale="90000"/>
          </a:bodyPr>
          <a:lstStyle/>
          <a:p>
            <a:r>
              <a:rPr lang="fr-FR" b="1" dirty="0">
                <a:solidFill>
                  <a:srgbClr val="00B050"/>
                </a:solidFill>
              </a:rPr>
              <a:t>Le système d'enregistrement des faits d'état civil (CRVS) et de gestion de l'identité au Togo (2/3)</a:t>
            </a:r>
            <a:r>
              <a:rPr lang="en-US" b="1" dirty="0">
                <a:solidFill>
                  <a:srgbClr val="00B050"/>
                </a:solidFill>
              </a:rPr>
              <a:t>  </a:t>
            </a:r>
            <a:endParaRPr lang="en-GB"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838201" y="1554764"/>
            <a:ext cx="10515599" cy="5161346"/>
          </a:xfrm>
        </p:spPr>
        <p:txBody>
          <a:bodyPr>
            <a:noAutofit/>
          </a:bodyPr>
          <a:lstStyle/>
          <a:p>
            <a:pPr marL="0" indent="0" algn="just">
              <a:lnSpc>
                <a:spcPct val="100000"/>
              </a:lnSpc>
              <a:buClr>
                <a:srgbClr val="C00000"/>
              </a:buClr>
              <a:buNone/>
            </a:pPr>
            <a:r>
              <a:rPr lang="fr-FR" dirty="0"/>
              <a:t>Agence Nationale d'Identification Biométrique (ANID) a été créée en 2020 sous tutelle de la Présidence de la République. Dans le cadre de la gestion de l’identité au Togo, l’ANID envisage mettre en place une base de données crédible de l’état civil et un bon système CRVS, avec en perspective deux projets de renforcement de l’état civil : </a:t>
            </a:r>
          </a:p>
          <a:p>
            <a:pPr marL="0" indent="0" algn="just">
              <a:lnSpc>
                <a:spcPct val="100000"/>
              </a:lnSpc>
              <a:buClr>
                <a:srgbClr val="C00000"/>
              </a:buClr>
              <a:buNone/>
            </a:pPr>
            <a:endParaRPr lang="fr-FR" dirty="0"/>
          </a:p>
          <a:p>
            <a:pPr marL="514350" indent="-514350" algn="just">
              <a:lnSpc>
                <a:spcPct val="100000"/>
              </a:lnSpc>
              <a:buClr>
                <a:srgbClr val="C00000"/>
              </a:buClr>
              <a:buAutoNum type="romanLcParenR"/>
            </a:pPr>
            <a:r>
              <a:rPr lang="fr-FR" dirty="0"/>
              <a:t>le projet d’évaluation complète du système d’état civil ; </a:t>
            </a:r>
          </a:p>
          <a:p>
            <a:pPr marL="514350" indent="-514350" algn="just">
              <a:lnSpc>
                <a:spcPct val="100000"/>
              </a:lnSpc>
              <a:buClr>
                <a:srgbClr val="C00000"/>
              </a:buClr>
              <a:buAutoNum type="romanLcParenR"/>
            </a:pPr>
            <a:r>
              <a:rPr lang="fr-FR" dirty="0"/>
              <a:t>ii) le projet d’étude socio-économique qui vise à assurer une assistance sociale, la santé et les mêmes chances d’éducation aux enfants.</a:t>
            </a:r>
          </a:p>
          <a:p>
            <a:pPr marL="0" indent="0" algn="just">
              <a:lnSpc>
                <a:spcPct val="100000"/>
              </a:lnSpc>
              <a:buClr>
                <a:srgbClr val="C00000"/>
              </a:buClr>
              <a:buNone/>
            </a:pPr>
            <a:endParaRPr lang="en-US" dirty="0"/>
          </a:p>
        </p:txBody>
      </p:sp>
    </p:spTree>
    <p:extLst>
      <p:ext uri="{BB962C8B-B14F-4D97-AF65-F5344CB8AC3E}">
        <p14:creationId xmlns:p14="http://schemas.microsoft.com/office/powerpoint/2010/main" val="236752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38201" y="229202"/>
            <a:ext cx="10515600" cy="1173930"/>
          </a:xfrm>
        </p:spPr>
        <p:txBody>
          <a:bodyPr>
            <a:normAutofit fontScale="90000"/>
          </a:bodyPr>
          <a:lstStyle/>
          <a:p>
            <a:r>
              <a:rPr lang="fr-FR" b="1" dirty="0">
                <a:solidFill>
                  <a:srgbClr val="00B050"/>
                </a:solidFill>
              </a:rPr>
              <a:t>Le système d'enregistrement des faits d'état civil (CRVS) et de gestion de l'identité au Togo (3/3)</a:t>
            </a:r>
            <a:r>
              <a:rPr lang="en-US" b="1" dirty="0">
                <a:solidFill>
                  <a:srgbClr val="00B050"/>
                </a:solidFill>
              </a:rPr>
              <a:t>  </a:t>
            </a:r>
            <a:endParaRPr lang="en-GB"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838202" y="1403132"/>
            <a:ext cx="10515599" cy="5454868"/>
          </a:xfrm>
        </p:spPr>
        <p:txBody>
          <a:bodyPr>
            <a:noAutofit/>
          </a:bodyPr>
          <a:lstStyle/>
          <a:p>
            <a:pPr marL="0" indent="0" algn="just">
              <a:buNone/>
            </a:pPr>
            <a:r>
              <a:rPr lang="fr-FR" dirty="0"/>
              <a:t>Le caractère transversal de l’état civil exige la mise en place d’un cadre de concertation multi-acteurs.</a:t>
            </a:r>
          </a:p>
          <a:p>
            <a:pPr marL="0" indent="0" algn="just">
              <a:buNone/>
            </a:pPr>
            <a:r>
              <a:rPr lang="fr-FR" dirty="0"/>
              <a:t>Suite de la participation du Togo à la 5</a:t>
            </a:r>
            <a:r>
              <a:rPr lang="fr-FR" baseline="30000" dirty="0"/>
              <a:t>ème</a:t>
            </a:r>
            <a:r>
              <a:rPr lang="fr-FR" dirty="0"/>
              <a:t> Conférence des Ministres chargés de l’enregistrement des naissances, il a été mis en place un comité technique sur l’état civil par le décret présidentiel n°2018 – 071 /PR en 2018, traduisant la volonté du gouvernement togolais de faire de l’état civil un outil moderne et efficace de développement. </a:t>
            </a:r>
          </a:p>
          <a:p>
            <a:pPr marL="0" indent="0" algn="just">
              <a:buNone/>
            </a:pPr>
            <a:r>
              <a:rPr lang="fr-FR" dirty="0"/>
              <a:t>Ce comité a accompagné la production d’un livre blanc sur l’état civil (diagnostic du système d’état civil et recommandations sur la réforme du système d’état civil).</a:t>
            </a:r>
          </a:p>
          <a:p>
            <a:pPr marL="0" indent="0" algn="just">
              <a:buNone/>
            </a:pPr>
            <a:r>
              <a:rPr lang="fr-FR" dirty="0"/>
              <a:t>Le comité n’est plus fonctionnel. Une note de politique a été introduite au Ministre en guise de plaidoyer pour la mise en place de ce cadre pour accompagner les initiatives d’amélioration.</a:t>
            </a:r>
          </a:p>
          <a:p>
            <a:pPr marL="0" indent="0" algn="just">
              <a:lnSpc>
                <a:spcPct val="100000"/>
              </a:lnSpc>
              <a:buClr>
                <a:srgbClr val="C00000"/>
              </a:buClr>
              <a:buNone/>
            </a:pPr>
            <a:endParaRPr lang="en-US" dirty="0"/>
          </a:p>
        </p:txBody>
      </p:sp>
    </p:spTree>
    <p:extLst>
      <p:ext uri="{BB962C8B-B14F-4D97-AF65-F5344CB8AC3E}">
        <p14:creationId xmlns:p14="http://schemas.microsoft.com/office/powerpoint/2010/main" val="142067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191706"/>
            <a:ext cx="10515600" cy="722696"/>
          </a:xfrm>
        </p:spPr>
        <p:txBody>
          <a:bodyPr>
            <a:normAutofit fontScale="90000"/>
          </a:bodyPr>
          <a:lstStyle/>
          <a:p>
            <a:r>
              <a:rPr lang="fr-FR" b="1" dirty="0">
                <a:solidFill>
                  <a:srgbClr val="00B050"/>
                </a:solidFill>
              </a:rPr>
              <a:t>Progrès dans l'enregistrement des naissances (1/3)</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763905" y="898635"/>
            <a:ext cx="10307595" cy="5486400"/>
          </a:xfrm>
        </p:spPr>
        <p:txBody>
          <a:bodyPr>
            <a:normAutofit/>
          </a:bodyPr>
          <a:lstStyle/>
          <a:p>
            <a:pPr marL="0" lvl="0" indent="0" algn="just">
              <a:lnSpc>
                <a:spcPct val="100000"/>
              </a:lnSpc>
              <a:spcAft>
                <a:spcPts val="600"/>
              </a:spcAft>
              <a:buClr>
                <a:srgbClr val="C00000"/>
              </a:buClr>
              <a:buSzPct val="100000"/>
              <a:buNone/>
            </a:pPr>
            <a:r>
              <a:rPr lang="fr-FR" dirty="0"/>
              <a:t>Evolution des déclarations mensuelles de naissance dans le délai légal entre 2021 et 2023 (janvier-juin) dans les 5 régions du Togo</a:t>
            </a:r>
            <a:endParaRPr lang="fr-FR" dirty="0">
              <a:solidFill>
                <a:srgbClr val="0D0D0D"/>
              </a:solidFill>
              <a:highlight>
                <a:srgbClr val="FFFFFF"/>
              </a:highlight>
              <a:latin typeface="Söhne"/>
            </a:endParaRPr>
          </a:p>
        </p:txBody>
      </p:sp>
      <p:sp>
        <p:nvSpPr>
          <p:cNvPr id="7" name="Rectangle 5"/>
          <p:cNvSpPr>
            <a:spLocks noChangeArrowheads="1"/>
          </p:cNvSpPr>
          <p:nvPr/>
        </p:nvSpPr>
        <p:spPr bwMode="auto">
          <a:xfrm>
            <a:off x="-74295" y="-1734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Graphique 7">
            <a:extLst>
              <a:ext uri="{FF2B5EF4-FFF2-40B4-BE49-F238E27FC236}">
                <a16:creationId xmlns:a16="http://schemas.microsoft.com/office/drawing/2014/main" id="{4B987E5E-BEC9-C891-FCF4-14A31CEAA9A4}"/>
              </a:ext>
            </a:extLst>
          </p:cNvPr>
          <p:cNvGraphicFramePr/>
          <p:nvPr>
            <p:extLst>
              <p:ext uri="{D42A27DB-BD31-4B8C-83A1-F6EECF244321}">
                <p14:modId xmlns:p14="http://schemas.microsoft.com/office/powerpoint/2010/main" val="3180348322"/>
              </p:ext>
            </p:extLst>
          </p:nvPr>
        </p:nvGraphicFramePr>
        <p:xfrm>
          <a:off x="481605" y="2050788"/>
          <a:ext cx="8268257" cy="4334247"/>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p:cNvSpPr txBox="1"/>
          <p:nvPr/>
        </p:nvSpPr>
        <p:spPr>
          <a:xfrm>
            <a:off x="8923283" y="1751243"/>
            <a:ext cx="3194422" cy="5324535"/>
          </a:xfrm>
          <a:prstGeom prst="rect">
            <a:avLst/>
          </a:prstGeom>
          <a:noFill/>
        </p:spPr>
        <p:txBody>
          <a:bodyPr wrap="square" rtlCol="0">
            <a:spAutoFit/>
          </a:bodyPr>
          <a:lstStyle/>
          <a:p>
            <a:pPr algn="just"/>
            <a:r>
              <a:rPr lang="fr-FR" sz="2000" dirty="0"/>
              <a:t>Il a été retenu de comparer les moyennes mensuelles des déclarations de naissances de 2021, 2022 et 2023 (janvier-juin). On constate que les déclarations mensuelles de naissance dans le délai légal ont globalement augmenté de 17% entre 2021 et 2023 (janvier-juin).</a:t>
            </a:r>
          </a:p>
          <a:p>
            <a:pPr algn="just"/>
            <a:r>
              <a:rPr lang="fr-FR" sz="2000" dirty="0"/>
              <a:t>Cette croissance a été constatée dans toutes les régions du Togo à l’exception de la région centrale où il y a eu un statu quo (OIF, 2024).  </a:t>
            </a:r>
          </a:p>
          <a:p>
            <a:pPr algn="just"/>
            <a:endParaRPr lang="fr-FR" sz="2000" dirty="0"/>
          </a:p>
        </p:txBody>
      </p:sp>
    </p:spTree>
    <p:extLst>
      <p:ext uri="{BB962C8B-B14F-4D97-AF65-F5344CB8AC3E}">
        <p14:creationId xmlns:p14="http://schemas.microsoft.com/office/powerpoint/2010/main" val="38179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801523"/>
          </a:xfrm>
        </p:spPr>
        <p:txBody>
          <a:bodyPr>
            <a:normAutofit fontScale="90000"/>
          </a:bodyPr>
          <a:lstStyle/>
          <a:p>
            <a:r>
              <a:rPr lang="fr-FR" b="1" dirty="0">
                <a:solidFill>
                  <a:srgbClr val="00B050"/>
                </a:solidFill>
              </a:rPr>
              <a:t>Progrès dans l'enregistrement des naissances (2/3)</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457200" y="1166648"/>
            <a:ext cx="11366938" cy="5470635"/>
          </a:xfrm>
        </p:spPr>
        <p:txBody>
          <a:bodyPr>
            <a:noAutofit/>
          </a:bodyPr>
          <a:lstStyle/>
          <a:p>
            <a:pPr marL="0" indent="0" algn="just">
              <a:buNone/>
            </a:pPr>
            <a:r>
              <a:rPr lang="fr-FR" sz="3000" b="1" dirty="0"/>
              <a:t>La mesure de gratuité a eu un effet positif sur l’enregistrement et la délivrance des actes de naissance dans le délai légal (OIF, 2024)</a:t>
            </a:r>
            <a:r>
              <a:rPr lang="fr-FR" sz="3000" dirty="0"/>
              <a:t>. </a:t>
            </a:r>
          </a:p>
          <a:p>
            <a:pPr marL="0" indent="0" algn="just">
              <a:buNone/>
            </a:pPr>
            <a:endParaRPr lang="fr-FR" sz="3000" dirty="0"/>
          </a:p>
          <a:p>
            <a:pPr marL="0" indent="0" algn="just">
              <a:buNone/>
            </a:pPr>
            <a:r>
              <a:rPr lang="fr-FR" sz="3000" dirty="0"/>
              <a:t>La gratuité de l’enregistrement et la délivrance des actes de naissances a été instituée par le décret N°2021-134/PR du 14 décembre 2021 et est effective depuis le 1er janvier 2022. </a:t>
            </a:r>
          </a:p>
          <a:p>
            <a:pPr marL="0" indent="0" algn="just">
              <a:buNone/>
            </a:pPr>
            <a:endParaRPr lang="fr-FR" sz="3000" dirty="0"/>
          </a:p>
          <a:p>
            <a:pPr marL="0" indent="0" algn="just">
              <a:buNone/>
            </a:pPr>
            <a:r>
              <a:rPr lang="fr-FR" sz="3000" b="1" dirty="0"/>
              <a:t>La mesure de gratuité est alignée sur plusieurs référentiels de développement national</a:t>
            </a:r>
            <a:r>
              <a:rPr lang="fr-FR" sz="3000" dirty="0"/>
              <a:t> (PND 2018-2022 ; Feuille de route gouvernementale 2020-2025 ; politique intégrée de protection de l’enfant) </a:t>
            </a:r>
            <a:r>
              <a:rPr lang="fr-FR" sz="3000" b="1" dirty="0"/>
              <a:t>et international </a:t>
            </a:r>
            <a:r>
              <a:rPr lang="fr-FR" sz="3000" dirty="0"/>
              <a:t>(Agenda 2030 : cible 16.9 ; Convention relative aux Droits de l’Enfant) </a:t>
            </a:r>
          </a:p>
          <a:p>
            <a:pPr marL="0" indent="0" algn="just">
              <a:buNone/>
            </a:pPr>
            <a:endParaRPr lang="fr-FR" sz="3000" dirty="0"/>
          </a:p>
          <a:p>
            <a:pPr marL="0" indent="0" algn="just">
              <a:buNone/>
            </a:pPr>
            <a:endParaRPr lang="fr-FR" sz="3000" dirty="0"/>
          </a:p>
        </p:txBody>
      </p:sp>
    </p:spTree>
    <p:extLst>
      <p:ext uri="{BB962C8B-B14F-4D97-AF65-F5344CB8AC3E}">
        <p14:creationId xmlns:p14="http://schemas.microsoft.com/office/powerpoint/2010/main" val="120318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801523"/>
          </a:xfrm>
        </p:spPr>
        <p:txBody>
          <a:bodyPr>
            <a:normAutofit fontScale="90000"/>
          </a:bodyPr>
          <a:lstStyle/>
          <a:p>
            <a:r>
              <a:rPr lang="fr-FR" b="1" dirty="0">
                <a:solidFill>
                  <a:srgbClr val="00B050"/>
                </a:solidFill>
              </a:rPr>
              <a:t>Progrès dans l'enregistrement des naissances (3/3)</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166648"/>
            <a:ext cx="10515600" cy="5470635"/>
          </a:xfrm>
        </p:spPr>
        <p:txBody>
          <a:bodyPr>
            <a:noAutofit/>
          </a:bodyPr>
          <a:lstStyle/>
          <a:p>
            <a:pPr marL="0" indent="0" algn="just">
              <a:buNone/>
            </a:pPr>
            <a:r>
              <a:rPr lang="fr-FR" sz="3600" b="1" dirty="0"/>
              <a:t>La mesure de gratuité répond aux besoins prioritaires des groupes cibles (</a:t>
            </a:r>
            <a:r>
              <a:rPr lang="fr-FR" sz="3600" dirty="0"/>
              <a:t>l’article 18 de la loi N° 2009-10 rend obligatoire l’EN).</a:t>
            </a:r>
          </a:p>
          <a:p>
            <a:pPr marL="0" indent="0" algn="just">
              <a:buNone/>
            </a:pPr>
            <a:endParaRPr lang="fr-FR" sz="3600" b="1" dirty="0"/>
          </a:p>
          <a:p>
            <a:pPr marL="0" indent="0" algn="just">
              <a:buNone/>
            </a:pPr>
            <a:r>
              <a:rPr lang="fr-FR" sz="3600" b="1" dirty="0"/>
              <a:t>La mesure de gratuité est assez incitative puisqu’elle supprime l’obstacle économique que pouvait constituer le coût du service de délivrance d’acte de naissance.</a:t>
            </a:r>
          </a:p>
          <a:p>
            <a:pPr marL="0" indent="0" algn="just">
              <a:buNone/>
            </a:pPr>
            <a:endParaRPr lang="fr-FR" sz="3600" b="1" dirty="0"/>
          </a:p>
          <a:p>
            <a:pPr marL="0" indent="0" algn="just">
              <a:buNone/>
            </a:pPr>
            <a:endParaRPr lang="fr-FR" sz="3200" dirty="0"/>
          </a:p>
        </p:txBody>
      </p:sp>
    </p:spTree>
    <p:extLst>
      <p:ext uri="{BB962C8B-B14F-4D97-AF65-F5344CB8AC3E}">
        <p14:creationId xmlns:p14="http://schemas.microsoft.com/office/powerpoint/2010/main" val="31272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lstStyle/>
          <a:p>
            <a:r>
              <a:rPr lang="fr-FR" b="1" dirty="0">
                <a:solidFill>
                  <a:srgbClr val="00B050"/>
                </a:solidFill>
              </a:rPr>
              <a:t>Progrès dans l'enregistrement des décès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392487"/>
            <a:ext cx="9932469" cy="3891783"/>
          </a:xfrm>
        </p:spPr>
        <p:txBody>
          <a:bodyPr>
            <a:normAutofit lnSpcReduction="10000"/>
          </a:bodyPr>
          <a:lstStyle/>
          <a:p>
            <a:pPr marL="0" lvl="0" indent="0" algn="just">
              <a:lnSpc>
                <a:spcPct val="100000"/>
              </a:lnSpc>
              <a:spcAft>
                <a:spcPts val="600"/>
              </a:spcAft>
              <a:buClr>
                <a:srgbClr val="C00000"/>
              </a:buClr>
              <a:buSzPct val="100000"/>
              <a:buNone/>
            </a:pPr>
            <a:endParaRPr lang="fr-FR" dirty="0">
              <a:solidFill>
                <a:srgbClr val="0D0D0D"/>
              </a:solidFill>
              <a:highlight>
                <a:srgbClr val="FFFFFF"/>
              </a:highlight>
              <a:latin typeface="Söhne"/>
            </a:endParaRPr>
          </a:p>
          <a:p>
            <a:pPr marL="0" lvl="0" indent="0" algn="just">
              <a:lnSpc>
                <a:spcPct val="100000"/>
              </a:lnSpc>
              <a:spcAft>
                <a:spcPts val="600"/>
              </a:spcAft>
              <a:buClr>
                <a:srgbClr val="C00000"/>
              </a:buClr>
              <a:buSzPct val="100000"/>
              <a:buNone/>
            </a:pPr>
            <a:r>
              <a:rPr lang="fr-FR" dirty="0">
                <a:solidFill>
                  <a:srgbClr val="0D0D0D"/>
                </a:solidFill>
                <a:highlight>
                  <a:srgbClr val="FFFFFF"/>
                </a:highlight>
                <a:latin typeface="Söhne"/>
              </a:rPr>
              <a:t>Les statistiques disponibles mettent en évidence des lacunes dans l’enregistrement des décès. De manière générale, l’enregistrement des décès, constitue un maillon faible du système d’état civil au Togo.</a:t>
            </a:r>
          </a:p>
          <a:p>
            <a:pPr marL="0" lvl="0" indent="0" algn="just">
              <a:lnSpc>
                <a:spcPct val="100000"/>
              </a:lnSpc>
              <a:spcAft>
                <a:spcPts val="600"/>
              </a:spcAft>
              <a:buClr>
                <a:srgbClr val="C00000"/>
              </a:buClr>
              <a:buSzPct val="100000"/>
              <a:buNone/>
            </a:pPr>
            <a:endParaRPr lang="fr-FR" dirty="0">
              <a:solidFill>
                <a:srgbClr val="0D0D0D"/>
              </a:solidFill>
              <a:highlight>
                <a:srgbClr val="FFFFFF"/>
              </a:highlight>
              <a:latin typeface="Söhne"/>
            </a:endParaRPr>
          </a:p>
          <a:p>
            <a:pPr marL="0" lvl="0" indent="0" algn="just">
              <a:lnSpc>
                <a:spcPct val="100000"/>
              </a:lnSpc>
              <a:spcAft>
                <a:spcPts val="600"/>
              </a:spcAft>
              <a:buClr>
                <a:srgbClr val="C00000"/>
              </a:buClr>
              <a:buSzPct val="100000"/>
              <a:buNone/>
            </a:pPr>
            <a:r>
              <a:rPr lang="fr-FR" dirty="0">
                <a:solidFill>
                  <a:srgbClr val="0D0D0D"/>
                </a:solidFill>
                <a:highlight>
                  <a:srgbClr val="FFFFFF"/>
                </a:highlight>
                <a:latin typeface="Söhne"/>
              </a:rPr>
              <a:t>Toutefois, le Togo a participé à l’atelier régional sur l’analyse des données de mortalité, organisé à Dakar en mars 2024</a:t>
            </a:r>
            <a:endParaRPr lang="en-GB" dirty="0">
              <a:solidFill>
                <a:srgbClr val="0D0D0D"/>
              </a:solidFill>
              <a:highlight>
                <a:srgbClr val="FFFFFF"/>
              </a:highlight>
              <a:latin typeface="Söhne"/>
            </a:endParaRPr>
          </a:p>
        </p:txBody>
      </p:sp>
    </p:spTree>
    <p:extLst>
      <p:ext uri="{BB962C8B-B14F-4D97-AF65-F5344CB8AC3E}">
        <p14:creationId xmlns:p14="http://schemas.microsoft.com/office/powerpoint/2010/main" val="110709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normAutofit/>
          </a:bodyPr>
          <a:lstStyle/>
          <a:p>
            <a:r>
              <a:rPr lang="fr-FR" b="1" dirty="0">
                <a:solidFill>
                  <a:srgbClr val="00B050"/>
                </a:solidFill>
              </a:rPr>
              <a:t>Progrès dans d'autres événements vitaux (mariages/divorces)</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1165784" y="1817177"/>
            <a:ext cx="9860431" cy="3361214"/>
          </a:xfrm>
        </p:spPr>
        <p:txBody>
          <a:bodyPr>
            <a:normAutofit/>
          </a:bodyPr>
          <a:lstStyle/>
          <a:p>
            <a:pPr marL="0" indent="0" algn="just">
              <a:lnSpc>
                <a:spcPct val="100000"/>
              </a:lnSpc>
              <a:spcAft>
                <a:spcPts val="600"/>
              </a:spcAft>
              <a:buClr>
                <a:srgbClr val="C00000"/>
              </a:buClr>
              <a:buSzPct val="100000"/>
              <a:buNone/>
            </a:pPr>
            <a:endParaRPr lang="fr-FR" sz="3200" b="1" dirty="0">
              <a:solidFill>
                <a:srgbClr val="0D0D0D"/>
              </a:solidFill>
              <a:highlight>
                <a:srgbClr val="FFFFFF"/>
              </a:highlight>
              <a:latin typeface="Söhne"/>
            </a:endParaRPr>
          </a:p>
          <a:p>
            <a:pPr marL="0" indent="0" algn="just">
              <a:lnSpc>
                <a:spcPct val="100000"/>
              </a:lnSpc>
              <a:spcAft>
                <a:spcPts val="600"/>
              </a:spcAft>
              <a:buClr>
                <a:srgbClr val="C00000"/>
              </a:buClr>
              <a:buSzPct val="100000"/>
              <a:buNone/>
            </a:pPr>
            <a:r>
              <a:rPr lang="fr-FR" sz="3200" b="1" dirty="0">
                <a:solidFill>
                  <a:srgbClr val="0D0D0D"/>
                </a:solidFill>
                <a:highlight>
                  <a:srgbClr val="FFFFFF"/>
                </a:highlight>
                <a:latin typeface="Söhne"/>
              </a:rPr>
              <a:t>S’agissant des mariages, l’enregistrement varie d’une localité à une autre</a:t>
            </a:r>
          </a:p>
          <a:p>
            <a:pPr marL="0" indent="0" algn="just">
              <a:lnSpc>
                <a:spcPct val="100000"/>
              </a:lnSpc>
              <a:spcAft>
                <a:spcPts val="600"/>
              </a:spcAft>
              <a:buClr>
                <a:srgbClr val="C00000"/>
              </a:buClr>
              <a:buSzPct val="100000"/>
              <a:buNone/>
            </a:pPr>
            <a:endParaRPr lang="fr-FR" sz="3200" b="1" dirty="0">
              <a:solidFill>
                <a:srgbClr val="0D0D0D"/>
              </a:solidFill>
              <a:highlight>
                <a:srgbClr val="FFFFFF"/>
              </a:highlight>
              <a:latin typeface="Söhne"/>
            </a:endParaRPr>
          </a:p>
          <a:p>
            <a:pPr marL="0" lvl="0" indent="0" algn="just" rtl="0">
              <a:lnSpc>
                <a:spcPct val="100000"/>
              </a:lnSpc>
              <a:spcAft>
                <a:spcPts val="600"/>
              </a:spcAft>
              <a:buClr>
                <a:srgbClr val="C00000"/>
              </a:buClr>
              <a:buSzPct val="100000"/>
              <a:buNone/>
            </a:pPr>
            <a:endParaRPr lang="en-GB" sz="3200" b="1" dirty="0"/>
          </a:p>
        </p:txBody>
      </p:sp>
    </p:spTree>
    <p:extLst>
      <p:ext uri="{BB962C8B-B14F-4D97-AF65-F5344CB8AC3E}">
        <p14:creationId xmlns:p14="http://schemas.microsoft.com/office/powerpoint/2010/main" val="38881971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2897</TotalTime>
  <Words>1658</Words>
  <Application>Microsoft Office PowerPoint</Application>
  <PresentationFormat>Grand écran</PresentationFormat>
  <Paragraphs>167</Paragraphs>
  <Slides>17</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Calibri Light</vt:lpstr>
      <vt:lpstr>Open Sans</vt:lpstr>
      <vt:lpstr>Söhne</vt:lpstr>
      <vt:lpstr>1_Office Theme</vt:lpstr>
      <vt:lpstr>           Le progrès de l'Afrique vers l'objectif de développement durable 16.9 : Identité légale pour tous, y compris l'enregistrement des naissances.</vt:lpstr>
      <vt:lpstr>Le système d'enregistrement des faits d'état civil (CRVS) et de gestion de l'identité au Togo (1/3)  </vt:lpstr>
      <vt:lpstr>Le système d'enregistrement des faits d'état civil (CRVS) et de gestion de l'identité au Togo (2/3)  </vt:lpstr>
      <vt:lpstr>Le système d'enregistrement des faits d'état civil (CRVS) et de gestion de l'identité au Togo (3/3)  </vt:lpstr>
      <vt:lpstr>Progrès dans l'enregistrement des naissances (1/3)</vt:lpstr>
      <vt:lpstr>Progrès dans l'enregistrement des naissances (2/3)</vt:lpstr>
      <vt:lpstr>Progrès dans l'enregistrement des naissances (3/3)</vt:lpstr>
      <vt:lpstr>Progrès dans l'enregistrement des décès</vt:lpstr>
      <vt:lpstr>Progrès dans d'autres événements vitaux (mariages/divorces)</vt:lpstr>
      <vt:lpstr>Principaux obstacles</vt:lpstr>
      <vt:lpstr>Stratégies pour aborder les obstacles</vt:lpstr>
      <vt:lpstr>Stratégies pour aborder les obstacles</vt:lpstr>
      <vt:lpstr>Stratégies pour aborder les obstacles</vt:lpstr>
      <vt:lpstr>Stratégies pour aborder les obstacles</vt:lpstr>
      <vt:lpstr>Stratégies pour aborder les obstacles</vt:lpstr>
      <vt:lpstr>Recommandations pour accélérer les progrès vers les objectifs de développement durable (ODD)"</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DIRECTEUR</cp:lastModifiedBy>
  <cp:revision>73</cp:revision>
  <dcterms:created xsi:type="dcterms:W3CDTF">2022-09-20T01:45:54Z</dcterms:created>
  <dcterms:modified xsi:type="dcterms:W3CDTF">2024-04-12T15:26:18Z</dcterms:modified>
</cp:coreProperties>
</file>