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80" r:id="rId2"/>
    <p:sldId id="370" r:id="rId3"/>
    <p:sldId id="381" r:id="rId4"/>
    <p:sldId id="389" r:id="rId5"/>
    <p:sldId id="384" r:id="rId6"/>
    <p:sldId id="386" r:id="rId7"/>
    <p:sldId id="385" r:id="rId8"/>
    <p:sldId id="388" r:id="rId9"/>
    <p:sldId id="399" r:id="rId10"/>
    <p:sldId id="390" r:id="rId11"/>
    <p:sldId id="258" r:id="rId12"/>
    <p:sldId id="261" r:id="rId13"/>
    <p:sldId id="260" r:id="rId14"/>
    <p:sldId id="256" r:id="rId15"/>
    <p:sldId id="392" r:id="rId16"/>
    <p:sldId id="391" r:id="rId17"/>
    <p:sldId id="393" r:id="rId18"/>
    <p:sldId id="397" r:id="rId19"/>
    <p:sldId id="396" r:id="rId20"/>
    <p:sldId id="3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8CEA2-9ED4-489E-BA5D-CC21FAAAE97F}" v="18" dt="2024-01-28T15:31:34.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4660"/>
  </p:normalViewPr>
  <p:slideViewPr>
    <p:cSldViewPr snapToGrid="0">
      <p:cViewPr varScale="1">
        <p:scale>
          <a:sx n="72" d="100"/>
          <a:sy n="72" d="100"/>
        </p:scale>
        <p:origin x="1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hyperlink" Target="mailto:risa.arai@undp.org" TargetMode="Externa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mailto:risa.arai@undp.org" TargetMode="External"/><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DBA98-509E-4AF9-B4EE-6E6A973AFCB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3E8FA0-3FE4-4032-A982-58985AAB68CB}">
      <dgm:prSet/>
      <dgm:spPr/>
      <dgm:t>
        <a:bodyPr/>
        <a:lstStyle/>
        <a:p>
          <a:r>
            <a:rPr lang="en-US" dirty="0"/>
            <a:t>UNDP is calling for countries who want to implement this model governance framework in 2024!</a:t>
          </a:r>
        </a:p>
      </dgm:t>
    </dgm:pt>
    <dgm:pt modelId="{2D96B838-C175-4B39-B0E0-6C4E4D977121}" type="parTrans" cxnId="{8F8D4FF5-7AFD-47E2-9C03-47E6F0F65A44}">
      <dgm:prSet/>
      <dgm:spPr/>
      <dgm:t>
        <a:bodyPr/>
        <a:lstStyle/>
        <a:p>
          <a:endParaRPr lang="en-US"/>
        </a:p>
      </dgm:t>
    </dgm:pt>
    <dgm:pt modelId="{B84E9990-FEB9-4AD6-9629-C987DC6357C9}" type="sibTrans" cxnId="{8F8D4FF5-7AFD-47E2-9C03-47E6F0F65A44}">
      <dgm:prSet/>
      <dgm:spPr/>
      <dgm:t>
        <a:bodyPr/>
        <a:lstStyle/>
        <a:p>
          <a:endParaRPr lang="en-US"/>
        </a:p>
      </dgm:t>
    </dgm:pt>
    <dgm:pt modelId="{AA642F0F-AC80-43D6-AC83-2F77F8954595}">
      <dgm:prSet/>
      <dgm:spPr/>
      <dgm:t>
        <a:bodyPr/>
        <a:lstStyle/>
        <a:p>
          <a:r>
            <a:rPr lang="en-US" dirty="0"/>
            <a:t>Approx. 7 weeks project from desk review, mission, and production of reports with recommendations</a:t>
          </a:r>
        </a:p>
      </dgm:t>
    </dgm:pt>
    <dgm:pt modelId="{D6EC4BE2-4784-497B-89E8-B226AF6A91F4}" type="parTrans" cxnId="{EB62C5C1-90EB-4C34-A524-FBD3C0C4033C}">
      <dgm:prSet/>
      <dgm:spPr/>
      <dgm:t>
        <a:bodyPr/>
        <a:lstStyle/>
        <a:p>
          <a:endParaRPr lang="en-US"/>
        </a:p>
      </dgm:t>
    </dgm:pt>
    <dgm:pt modelId="{456AFE28-C6D4-45D1-9B0E-14DB4CC67339}" type="sibTrans" cxnId="{EB62C5C1-90EB-4C34-A524-FBD3C0C4033C}">
      <dgm:prSet/>
      <dgm:spPr/>
      <dgm:t>
        <a:bodyPr/>
        <a:lstStyle/>
        <a:p>
          <a:endParaRPr lang="en-US"/>
        </a:p>
      </dgm:t>
    </dgm:pt>
    <dgm:pt modelId="{ADACFD40-EE2D-4CBD-91EE-339ED1D6021C}">
      <dgm:prSet/>
      <dgm:spPr/>
      <dgm:t>
        <a:bodyPr/>
        <a:lstStyle/>
        <a:p>
          <a:r>
            <a:rPr lang="en-US"/>
            <a:t>If you are interested, please contact: </a:t>
          </a:r>
          <a:r>
            <a:rPr lang="en-US">
              <a:hlinkClick xmlns:r="http://schemas.openxmlformats.org/officeDocument/2006/relationships" r:id="rId1"/>
            </a:rPr>
            <a:t>risa.arai@undp.org</a:t>
          </a:r>
          <a:endParaRPr lang="en-US"/>
        </a:p>
      </dgm:t>
    </dgm:pt>
    <dgm:pt modelId="{1868CFE7-231E-4547-8EFE-3C586A6EED49}" type="parTrans" cxnId="{10A5CA69-8451-411A-9612-2A679872CF45}">
      <dgm:prSet/>
      <dgm:spPr/>
      <dgm:t>
        <a:bodyPr/>
        <a:lstStyle/>
        <a:p>
          <a:endParaRPr lang="en-US"/>
        </a:p>
      </dgm:t>
    </dgm:pt>
    <dgm:pt modelId="{F798E9A4-8CE5-4A16-B292-78B785DCA1B6}" type="sibTrans" cxnId="{10A5CA69-8451-411A-9612-2A679872CF45}">
      <dgm:prSet/>
      <dgm:spPr/>
      <dgm:t>
        <a:bodyPr/>
        <a:lstStyle/>
        <a:p>
          <a:endParaRPr lang="en-US"/>
        </a:p>
      </dgm:t>
    </dgm:pt>
    <dgm:pt modelId="{5BA8FC85-44DC-4527-8B06-EDDBC9A0528B}" type="pres">
      <dgm:prSet presAssocID="{58EDBA98-509E-4AF9-B4EE-6E6A973AFCB6}" presName="root" presStyleCnt="0">
        <dgm:presLayoutVars>
          <dgm:dir/>
          <dgm:resizeHandles val="exact"/>
        </dgm:presLayoutVars>
      </dgm:prSet>
      <dgm:spPr/>
    </dgm:pt>
    <dgm:pt modelId="{20ACBCBE-4914-40FE-B474-101D452B07BF}" type="pres">
      <dgm:prSet presAssocID="{463E8FA0-3FE4-4032-A982-58985AAB68CB}" presName="compNode" presStyleCnt="0"/>
      <dgm:spPr/>
    </dgm:pt>
    <dgm:pt modelId="{C4BF240E-2399-4082-9FBA-6D2463306644}" type="pres">
      <dgm:prSet presAssocID="{463E8FA0-3FE4-4032-A982-58985AAB68CB}" presName="iconRect" presStyleLbl="node1" presStyleIdx="0" presStyleCnt="3" custLinFactNeighborX="-789" custLinFactNeighborY="4475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eting"/>
        </a:ext>
      </dgm:extLst>
    </dgm:pt>
    <dgm:pt modelId="{796D4E7D-4C73-44FB-BA83-00001806F1FB}" type="pres">
      <dgm:prSet presAssocID="{463E8FA0-3FE4-4032-A982-58985AAB68CB}" presName="spaceRect" presStyleCnt="0"/>
      <dgm:spPr/>
    </dgm:pt>
    <dgm:pt modelId="{AFD9A6DD-E99E-4E56-A70B-61BB286DA316}" type="pres">
      <dgm:prSet presAssocID="{463E8FA0-3FE4-4032-A982-58985AAB68CB}" presName="textRect" presStyleLbl="revTx" presStyleIdx="0" presStyleCnt="3">
        <dgm:presLayoutVars>
          <dgm:chMax val="1"/>
          <dgm:chPref val="1"/>
        </dgm:presLayoutVars>
      </dgm:prSet>
      <dgm:spPr/>
    </dgm:pt>
    <dgm:pt modelId="{5A5DF0E0-91F9-4CC1-9711-5D97D1EE063E}" type="pres">
      <dgm:prSet presAssocID="{B84E9990-FEB9-4AD6-9629-C987DC6357C9}" presName="sibTrans" presStyleCnt="0"/>
      <dgm:spPr/>
    </dgm:pt>
    <dgm:pt modelId="{7D64F6F9-EF5F-4ED0-BAF9-E4F34667B979}" type="pres">
      <dgm:prSet presAssocID="{AA642F0F-AC80-43D6-AC83-2F77F8954595}" presName="compNode" presStyleCnt="0"/>
      <dgm:spPr/>
    </dgm:pt>
    <dgm:pt modelId="{2DDCE80A-38B5-4339-B9CC-03AEB1FCE47C}" type="pres">
      <dgm:prSet presAssocID="{AA642F0F-AC80-43D6-AC83-2F77F8954595}" presName="iconRect" presStyleLbl="node1" presStyleIdx="1" presStyleCnt="3" custLinFactNeighborX="3945" custLinFactNeighborY="3404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onthly calendar"/>
        </a:ext>
      </dgm:extLst>
    </dgm:pt>
    <dgm:pt modelId="{374CB822-E3CD-4603-B21B-6B2B4E2287F6}" type="pres">
      <dgm:prSet presAssocID="{AA642F0F-AC80-43D6-AC83-2F77F8954595}" presName="spaceRect" presStyleCnt="0"/>
      <dgm:spPr/>
    </dgm:pt>
    <dgm:pt modelId="{0BD5997D-F098-49C9-AA75-E75522D7B0C4}" type="pres">
      <dgm:prSet presAssocID="{AA642F0F-AC80-43D6-AC83-2F77F8954595}" presName="textRect" presStyleLbl="revTx" presStyleIdx="1" presStyleCnt="3">
        <dgm:presLayoutVars>
          <dgm:chMax val="1"/>
          <dgm:chPref val="1"/>
        </dgm:presLayoutVars>
      </dgm:prSet>
      <dgm:spPr/>
    </dgm:pt>
    <dgm:pt modelId="{E67CB5CA-B386-414C-B871-B8A5A30C9B90}" type="pres">
      <dgm:prSet presAssocID="{456AFE28-C6D4-45D1-9B0E-14DB4CC67339}" presName="sibTrans" presStyleCnt="0"/>
      <dgm:spPr/>
    </dgm:pt>
    <dgm:pt modelId="{8CF3B054-9CC3-4058-883B-48138E523936}" type="pres">
      <dgm:prSet presAssocID="{ADACFD40-EE2D-4CBD-91EE-339ED1D6021C}" presName="compNode" presStyleCnt="0"/>
      <dgm:spPr/>
    </dgm:pt>
    <dgm:pt modelId="{22C3218F-CCA8-460B-B542-97EF60A077D3}" type="pres">
      <dgm:prSet presAssocID="{ADACFD40-EE2D-4CBD-91EE-339ED1D6021C}" presName="iconRect" presStyleLbl="node1" presStyleIdx="2" presStyleCnt="3" custLinFactNeighborX="2367" custLinFactNeighborY="4260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9B774EA3-FC6C-4AE4-89C8-2089DDA411C5}" type="pres">
      <dgm:prSet presAssocID="{ADACFD40-EE2D-4CBD-91EE-339ED1D6021C}" presName="spaceRect" presStyleCnt="0"/>
      <dgm:spPr/>
    </dgm:pt>
    <dgm:pt modelId="{360CA8A9-A6A3-4DAF-A630-68D081F9F4A2}" type="pres">
      <dgm:prSet presAssocID="{ADACFD40-EE2D-4CBD-91EE-339ED1D6021C}" presName="textRect" presStyleLbl="revTx" presStyleIdx="2" presStyleCnt="3">
        <dgm:presLayoutVars>
          <dgm:chMax val="1"/>
          <dgm:chPref val="1"/>
        </dgm:presLayoutVars>
      </dgm:prSet>
      <dgm:spPr/>
    </dgm:pt>
  </dgm:ptLst>
  <dgm:cxnLst>
    <dgm:cxn modelId="{10A5CA69-8451-411A-9612-2A679872CF45}" srcId="{58EDBA98-509E-4AF9-B4EE-6E6A973AFCB6}" destId="{ADACFD40-EE2D-4CBD-91EE-339ED1D6021C}" srcOrd="2" destOrd="0" parTransId="{1868CFE7-231E-4547-8EFE-3C586A6EED49}" sibTransId="{F798E9A4-8CE5-4A16-B292-78B785DCA1B6}"/>
    <dgm:cxn modelId="{03790A58-ABAD-4754-9BCE-A42C26AFD7F9}" type="presOf" srcId="{463E8FA0-3FE4-4032-A982-58985AAB68CB}" destId="{AFD9A6DD-E99E-4E56-A70B-61BB286DA316}" srcOrd="0" destOrd="0" presId="urn:microsoft.com/office/officeart/2018/2/layout/IconLabelList"/>
    <dgm:cxn modelId="{89551E7F-F4E9-4A95-825A-69D2C0BF05F7}" type="presOf" srcId="{58EDBA98-509E-4AF9-B4EE-6E6A973AFCB6}" destId="{5BA8FC85-44DC-4527-8B06-EDDBC9A0528B}" srcOrd="0" destOrd="0" presId="urn:microsoft.com/office/officeart/2018/2/layout/IconLabelList"/>
    <dgm:cxn modelId="{5FA729A3-08C3-4399-BE78-7BE26A8D1F82}" type="presOf" srcId="{AA642F0F-AC80-43D6-AC83-2F77F8954595}" destId="{0BD5997D-F098-49C9-AA75-E75522D7B0C4}" srcOrd="0" destOrd="0" presId="urn:microsoft.com/office/officeart/2018/2/layout/IconLabelList"/>
    <dgm:cxn modelId="{EB62C5C1-90EB-4C34-A524-FBD3C0C4033C}" srcId="{58EDBA98-509E-4AF9-B4EE-6E6A973AFCB6}" destId="{AA642F0F-AC80-43D6-AC83-2F77F8954595}" srcOrd="1" destOrd="0" parTransId="{D6EC4BE2-4784-497B-89E8-B226AF6A91F4}" sibTransId="{456AFE28-C6D4-45D1-9B0E-14DB4CC67339}"/>
    <dgm:cxn modelId="{0119CBEC-203C-426C-BEB0-45ECF3BEEACE}" type="presOf" srcId="{ADACFD40-EE2D-4CBD-91EE-339ED1D6021C}" destId="{360CA8A9-A6A3-4DAF-A630-68D081F9F4A2}" srcOrd="0" destOrd="0" presId="urn:microsoft.com/office/officeart/2018/2/layout/IconLabelList"/>
    <dgm:cxn modelId="{8F8D4FF5-7AFD-47E2-9C03-47E6F0F65A44}" srcId="{58EDBA98-509E-4AF9-B4EE-6E6A973AFCB6}" destId="{463E8FA0-3FE4-4032-A982-58985AAB68CB}" srcOrd="0" destOrd="0" parTransId="{2D96B838-C175-4B39-B0E0-6C4E4D977121}" sibTransId="{B84E9990-FEB9-4AD6-9629-C987DC6357C9}"/>
    <dgm:cxn modelId="{89DF461A-F2B0-4872-9AAC-A266508C9B66}" type="presParOf" srcId="{5BA8FC85-44DC-4527-8B06-EDDBC9A0528B}" destId="{20ACBCBE-4914-40FE-B474-101D452B07BF}" srcOrd="0" destOrd="0" presId="urn:microsoft.com/office/officeart/2018/2/layout/IconLabelList"/>
    <dgm:cxn modelId="{9BCD48F5-AAB9-459D-BA0E-3FC9B6A011EA}" type="presParOf" srcId="{20ACBCBE-4914-40FE-B474-101D452B07BF}" destId="{C4BF240E-2399-4082-9FBA-6D2463306644}" srcOrd="0" destOrd="0" presId="urn:microsoft.com/office/officeart/2018/2/layout/IconLabelList"/>
    <dgm:cxn modelId="{6587ACD0-EE6C-4145-87FA-90E6AAE3B781}" type="presParOf" srcId="{20ACBCBE-4914-40FE-B474-101D452B07BF}" destId="{796D4E7D-4C73-44FB-BA83-00001806F1FB}" srcOrd="1" destOrd="0" presId="urn:microsoft.com/office/officeart/2018/2/layout/IconLabelList"/>
    <dgm:cxn modelId="{F1211AD9-6D8F-4EE9-9FD8-C1CA157C2E63}" type="presParOf" srcId="{20ACBCBE-4914-40FE-B474-101D452B07BF}" destId="{AFD9A6DD-E99E-4E56-A70B-61BB286DA316}" srcOrd="2" destOrd="0" presId="urn:microsoft.com/office/officeart/2018/2/layout/IconLabelList"/>
    <dgm:cxn modelId="{6DBFC19E-2AB9-40E6-8F08-793E552A3336}" type="presParOf" srcId="{5BA8FC85-44DC-4527-8B06-EDDBC9A0528B}" destId="{5A5DF0E0-91F9-4CC1-9711-5D97D1EE063E}" srcOrd="1" destOrd="0" presId="urn:microsoft.com/office/officeart/2018/2/layout/IconLabelList"/>
    <dgm:cxn modelId="{35269BD6-FB5F-4D8E-BD16-32CDDA1F4BE4}" type="presParOf" srcId="{5BA8FC85-44DC-4527-8B06-EDDBC9A0528B}" destId="{7D64F6F9-EF5F-4ED0-BAF9-E4F34667B979}" srcOrd="2" destOrd="0" presId="urn:microsoft.com/office/officeart/2018/2/layout/IconLabelList"/>
    <dgm:cxn modelId="{67574B5E-EEE1-47C9-A92D-89A4408CC985}" type="presParOf" srcId="{7D64F6F9-EF5F-4ED0-BAF9-E4F34667B979}" destId="{2DDCE80A-38B5-4339-B9CC-03AEB1FCE47C}" srcOrd="0" destOrd="0" presId="urn:microsoft.com/office/officeart/2018/2/layout/IconLabelList"/>
    <dgm:cxn modelId="{1FD231D8-F3C5-41F7-8CF1-48A22CAD04CD}" type="presParOf" srcId="{7D64F6F9-EF5F-4ED0-BAF9-E4F34667B979}" destId="{374CB822-E3CD-4603-B21B-6B2B4E2287F6}" srcOrd="1" destOrd="0" presId="urn:microsoft.com/office/officeart/2018/2/layout/IconLabelList"/>
    <dgm:cxn modelId="{C8F614DD-2CA9-4BF0-AA59-A30D9D76A3AD}" type="presParOf" srcId="{7D64F6F9-EF5F-4ED0-BAF9-E4F34667B979}" destId="{0BD5997D-F098-49C9-AA75-E75522D7B0C4}" srcOrd="2" destOrd="0" presId="urn:microsoft.com/office/officeart/2018/2/layout/IconLabelList"/>
    <dgm:cxn modelId="{4E8434A7-AC59-422A-A856-FF3783521FFA}" type="presParOf" srcId="{5BA8FC85-44DC-4527-8B06-EDDBC9A0528B}" destId="{E67CB5CA-B386-414C-B871-B8A5A30C9B90}" srcOrd="3" destOrd="0" presId="urn:microsoft.com/office/officeart/2018/2/layout/IconLabelList"/>
    <dgm:cxn modelId="{48168C2A-E241-4AE2-B80D-F787B42DD3A3}" type="presParOf" srcId="{5BA8FC85-44DC-4527-8B06-EDDBC9A0528B}" destId="{8CF3B054-9CC3-4058-883B-48138E523936}" srcOrd="4" destOrd="0" presId="urn:microsoft.com/office/officeart/2018/2/layout/IconLabelList"/>
    <dgm:cxn modelId="{65406815-34EF-49E0-A1C6-46B2BB54A288}" type="presParOf" srcId="{8CF3B054-9CC3-4058-883B-48138E523936}" destId="{22C3218F-CCA8-460B-B542-97EF60A077D3}" srcOrd="0" destOrd="0" presId="urn:microsoft.com/office/officeart/2018/2/layout/IconLabelList"/>
    <dgm:cxn modelId="{088D97A9-3C5A-4543-BBA1-4374772DD4CA}" type="presParOf" srcId="{8CF3B054-9CC3-4058-883B-48138E523936}" destId="{9B774EA3-FC6C-4AE4-89C8-2089DDA411C5}" srcOrd="1" destOrd="0" presId="urn:microsoft.com/office/officeart/2018/2/layout/IconLabelList"/>
    <dgm:cxn modelId="{DBC16A50-6001-4208-91D1-CF731F5E6C01}" type="presParOf" srcId="{8CF3B054-9CC3-4058-883B-48138E523936}" destId="{360CA8A9-A6A3-4DAF-A630-68D081F9F4A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F240E-2399-4082-9FBA-6D2463306644}">
      <dsp:nvSpPr>
        <dsp:cNvPr id="0" name=""/>
        <dsp:cNvSpPr/>
      </dsp:nvSpPr>
      <dsp:spPr>
        <a:xfrm>
          <a:off x="1536272" y="981354"/>
          <a:ext cx="1207375" cy="1207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D9A6DD-E99E-4E56-A70B-61BB286DA316}">
      <dsp:nvSpPr>
        <dsp:cNvPr id="0" name=""/>
        <dsp:cNvSpPr/>
      </dsp:nvSpPr>
      <dsp:spPr>
        <a:xfrm>
          <a:off x="807957" y="2017089"/>
          <a:ext cx="268305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UNDP is calling for countries who want to implement this model governance framework in 2024!</a:t>
          </a:r>
        </a:p>
      </dsp:txBody>
      <dsp:txXfrm>
        <a:off x="807957" y="2017089"/>
        <a:ext cx="2683057" cy="720000"/>
      </dsp:txXfrm>
    </dsp:sp>
    <dsp:sp modelId="{2DDCE80A-38B5-4339-B9CC-03AEB1FCE47C}">
      <dsp:nvSpPr>
        <dsp:cNvPr id="0" name=""/>
        <dsp:cNvSpPr/>
      </dsp:nvSpPr>
      <dsp:spPr>
        <a:xfrm>
          <a:off x="4746021" y="852092"/>
          <a:ext cx="1207375" cy="1207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D5997D-F098-49C9-AA75-E75522D7B0C4}">
      <dsp:nvSpPr>
        <dsp:cNvPr id="0" name=""/>
        <dsp:cNvSpPr/>
      </dsp:nvSpPr>
      <dsp:spPr>
        <a:xfrm>
          <a:off x="3960549" y="2017089"/>
          <a:ext cx="268305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Approx. 7 weeks project from desk review, mission, and production of reports with recommendations</a:t>
          </a:r>
        </a:p>
      </dsp:txBody>
      <dsp:txXfrm>
        <a:off x="3960549" y="2017089"/>
        <a:ext cx="2683057" cy="720000"/>
      </dsp:txXfrm>
    </dsp:sp>
    <dsp:sp modelId="{22C3218F-CCA8-460B-B542-97EF60A077D3}">
      <dsp:nvSpPr>
        <dsp:cNvPr id="0" name=""/>
        <dsp:cNvSpPr/>
      </dsp:nvSpPr>
      <dsp:spPr>
        <a:xfrm>
          <a:off x="3150673" y="3922208"/>
          <a:ext cx="1207375" cy="1207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0CA8A9-A6A3-4DAF-A630-68D081F9F4A2}">
      <dsp:nvSpPr>
        <dsp:cNvPr id="0" name=""/>
        <dsp:cNvSpPr/>
      </dsp:nvSpPr>
      <dsp:spPr>
        <a:xfrm>
          <a:off x="2384253" y="4983926"/>
          <a:ext cx="268305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If you are interested, please contact: </a:t>
          </a:r>
          <a:r>
            <a:rPr lang="en-US" sz="1500" kern="1200">
              <a:hlinkClick xmlns:r="http://schemas.openxmlformats.org/officeDocument/2006/relationships" r:id="rId7"/>
            </a:rPr>
            <a:t>risa.arai@undp.org</a:t>
          </a:r>
          <a:endParaRPr lang="en-US" sz="1500" kern="1200"/>
        </a:p>
      </dsp:txBody>
      <dsp:txXfrm>
        <a:off x="2384253" y="4983926"/>
        <a:ext cx="268305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worldbank.org/digital-development/850-million-people-globally-dont-have-id-why-matters-and-what-we-can-do-about"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www.mckinsey.com/capabilities/mckinsey-digital/our-insights/digital-identification-a-key-to-inclusive-growth" TargetMode="External"/><Relationship Id="rId4" Type="http://schemas.openxmlformats.org/officeDocument/2006/relationships/hyperlink" Target="https://www.biometricupdate.com/202103/massive-gender-disparities-in-digital-id-systems-persist-id4africa-panel-say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7.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4.png"/><Relationship Id="rId2" Type="http://schemas.openxmlformats.org/officeDocument/2006/relationships/image" Target="../media/image42.png"/><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2195718" y="2516738"/>
            <a:ext cx="7797515" cy="1665851"/>
          </a:xfrm>
        </p:spPr>
        <p:txBody>
          <a:bodyPr anchor="b">
            <a:noAutofit/>
          </a:bodyPr>
          <a:lstStyle/>
          <a:p>
            <a:r>
              <a:rPr lang="en-US" sz="3200" b="1" dirty="0">
                <a:solidFill>
                  <a:schemeClr val="accent2"/>
                </a:solidFill>
              </a:rPr>
              <a:t>Existing technical resources: Organization, Management and governance of CRVS systems</a:t>
            </a:r>
            <a:br>
              <a:rPr lang="en-US" sz="3200" b="1" dirty="0">
                <a:solidFill>
                  <a:schemeClr val="accent2"/>
                </a:solidFill>
              </a:rPr>
            </a:br>
            <a:r>
              <a:rPr lang="en-US" sz="2000" b="1" dirty="0">
                <a:solidFill>
                  <a:schemeClr val="accent2"/>
                </a:solidFill>
              </a:rPr>
              <a:t>- Strengthening interlinkage of CRVS and (Digital) Legal ID System-</a:t>
            </a:r>
            <a:endParaRPr lang="en-GB" sz="3200"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2703473" y="4636936"/>
            <a:ext cx="5780999" cy="1620824"/>
          </a:xfrm>
        </p:spPr>
        <p:txBody>
          <a:bodyPr anchor="t">
            <a:noAutofit/>
          </a:bodyPr>
          <a:lstStyle/>
          <a:p>
            <a:r>
              <a:rPr lang="en-US" sz="2800" b="1" dirty="0"/>
              <a:t>Risa Arai</a:t>
            </a:r>
            <a:endParaRPr lang="en-US" sz="2800" dirty="0"/>
          </a:p>
          <a:p>
            <a:r>
              <a:rPr lang="en-US" sz="2800" dirty="0"/>
              <a:t>UNDP</a:t>
            </a:r>
          </a:p>
        </p:txBody>
      </p:sp>
      <p:pic>
        <p:nvPicPr>
          <p:cNvPr id="17" name="Picture 16" descr="A logo with text and people in a circle&#10;&#10;Description automatically generated">
            <a:extLst>
              <a:ext uri="{FF2B5EF4-FFF2-40B4-BE49-F238E27FC236}">
                <a16:creationId xmlns:a16="http://schemas.microsoft.com/office/drawing/2014/main" id="{A36AE2AC-D5D4-4600-A046-3BC0985245F4}"/>
              </a:ext>
            </a:extLst>
          </p:cNvPr>
          <p:cNvPicPr>
            <a:picLocks noChangeAspect="1"/>
          </p:cNvPicPr>
          <p:nvPr/>
        </p:nvPicPr>
        <p:blipFill>
          <a:blip r:embed="rId2"/>
          <a:stretch>
            <a:fillRect/>
          </a:stretch>
        </p:blipFill>
        <p:spPr>
          <a:xfrm>
            <a:off x="125789" y="454347"/>
            <a:ext cx="4045639" cy="1665851"/>
          </a:xfrm>
          <a:prstGeom prst="rect">
            <a:avLst/>
          </a:prstGeom>
        </p:spPr>
      </p:pic>
      <p:graphicFrame>
        <p:nvGraphicFramePr>
          <p:cNvPr id="2" name="Table 1">
            <a:extLst>
              <a:ext uri="{FF2B5EF4-FFF2-40B4-BE49-F238E27FC236}">
                <a16:creationId xmlns:a16="http://schemas.microsoft.com/office/drawing/2014/main" id="{3BB4A5F2-B1F7-7303-DEE4-65E90F599601}"/>
              </a:ext>
            </a:extLst>
          </p:cNvPr>
          <p:cNvGraphicFramePr>
            <a:graphicFrameLocks noGrp="1"/>
          </p:cNvGraphicFramePr>
          <p:nvPr>
            <p:extLst>
              <p:ext uri="{D42A27DB-BD31-4B8C-83A1-F6EECF244321}">
                <p14:modId xmlns:p14="http://schemas.microsoft.com/office/powerpoint/2010/main" val="1209761187"/>
              </p:ext>
            </p:extLst>
          </p:nvPr>
        </p:nvGraphicFramePr>
        <p:xfrm>
          <a:off x="0" y="2074186"/>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pic>
        <p:nvPicPr>
          <p:cNvPr id="4" name="Picture 3">
            <a:extLst>
              <a:ext uri="{FF2B5EF4-FFF2-40B4-BE49-F238E27FC236}">
                <a16:creationId xmlns:a16="http://schemas.microsoft.com/office/drawing/2014/main" id="{20F68EB1-858D-010E-1C8D-C2696AADD24E}"/>
              </a:ext>
            </a:extLst>
          </p:cNvPr>
          <p:cNvPicPr>
            <a:picLocks noChangeAspect="1"/>
          </p:cNvPicPr>
          <p:nvPr/>
        </p:nvPicPr>
        <p:blipFill>
          <a:blip r:embed="rId3"/>
          <a:stretch>
            <a:fillRect/>
          </a:stretch>
        </p:blipFill>
        <p:spPr>
          <a:xfrm>
            <a:off x="10515232" y="4636936"/>
            <a:ext cx="1015129" cy="2059470"/>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48F8-5060-CB01-714C-C7A8D39AB132}"/>
              </a:ext>
            </a:extLst>
          </p:cNvPr>
          <p:cNvSpPr>
            <a:spLocks noGrp="1"/>
          </p:cNvSpPr>
          <p:nvPr>
            <p:ph type="title"/>
          </p:nvPr>
        </p:nvSpPr>
        <p:spPr>
          <a:xfrm>
            <a:off x="962025" y="2651125"/>
            <a:ext cx="10515600" cy="1325563"/>
          </a:xfrm>
        </p:spPr>
        <p:txBody>
          <a:bodyPr/>
          <a:lstStyle/>
          <a:p>
            <a:r>
              <a:rPr lang="en-US" b="1" dirty="0">
                <a:solidFill>
                  <a:srgbClr val="00B050"/>
                </a:solidFill>
              </a:rPr>
              <a:t>Governance of Digital Legal Identity System</a:t>
            </a:r>
          </a:p>
        </p:txBody>
      </p:sp>
      <p:pic>
        <p:nvPicPr>
          <p:cNvPr id="3" name="Picture 2">
            <a:extLst>
              <a:ext uri="{FF2B5EF4-FFF2-40B4-BE49-F238E27FC236}">
                <a16:creationId xmlns:a16="http://schemas.microsoft.com/office/drawing/2014/main" id="{37CB99FF-0FD5-AA48-DA1A-65869A8A5D59}"/>
              </a:ext>
            </a:extLst>
          </p:cNvPr>
          <p:cNvPicPr>
            <a:picLocks noChangeAspect="1"/>
          </p:cNvPicPr>
          <p:nvPr/>
        </p:nvPicPr>
        <p:blipFill>
          <a:blip r:embed="rId2"/>
          <a:stretch>
            <a:fillRect/>
          </a:stretch>
        </p:blipFill>
        <p:spPr>
          <a:xfrm>
            <a:off x="237307" y="0"/>
            <a:ext cx="5858693" cy="2267266"/>
          </a:xfrm>
          <a:prstGeom prst="rect">
            <a:avLst/>
          </a:prstGeom>
        </p:spPr>
      </p:pic>
      <p:pic>
        <p:nvPicPr>
          <p:cNvPr id="4" name="Picture 3">
            <a:extLst>
              <a:ext uri="{FF2B5EF4-FFF2-40B4-BE49-F238E27FC236}">
                <a16:creationId xmlns:a16="http://schemas.microsoft.com/office/drawing/2014/main" id="{C7B25429-47E5-6A84-285F-78AD9BFEE546}"/>
              </a:ext>
            </a:extLst>
          </p:cNvPr>
          <p:cNvPicPr>
            <a:picLocks noChangeAspect="1"/>
          </p:cNvPicPr>
          <p:nvPr/>
        </p:nvPicPr>
        <p:blipFill>
          <a:blip r:embed="rId3"/>
          <a:stretch>
            <a:fillRect/>
          </a:stretch>
        </p:blipFill>
        <p:spPr>
          <a:xfrm>
            <a:off x="10712002" y="4360547"/>
            <a:ext cx="1015129" cy="2059470"/>
          </a:xfrm>
          <a:prstGeom prst="rect">
            <a:avLst/>
          </a:prstGeom>
        </p:spPr>
      </p:pic>
    </p:spTree>
    <p:extLst>
      <p:ext uri="{BB962C8B-B14F-4D97-AF65-F5344CB8AC3E}">
        <p14:creationId xmlns:p14="http://schemas.microsoft.com/office/powerpoint/2010/main" val="289230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38AB-E744-80FD-5E14-92BAF08A6B67}"/>
              </a:ext>
            </a:extLst>
          </p:cNvPr>
          <p:cNvSpPr>
            <a:spLocks noGrp="1"/>
          </p:cNvSpPr>
          <p:nvPr>
            <p:ph type="title"/>
          </p:nvPr>
        </p:nvSpPr>
        <p:spPr>
          <a:xfrm>
            <a:off x="838200" y="681038"/>
            <a:ext cx="10282238" cy="633412"/>
          </a:xfrm>
        </p:spPr>
        <p:txBody>
          <a:bodyPr rtlCol="0" anchor="t">
            <a:normAutofit fontScale="90000"/>
          </a:bodyPr>
          <a:lstStyle/>
          <a:p>
            <a:pPr eaLnBrk="1" fontAlgn="auto" hangingPunct="1">
              <a:spcAft>
                <a:spcPts val="0"/>
              </a:spcAft>
              <a:defRPr/>
            </a:pPr>
            <a:r>
              <a:rPr lang="en-GB" dirty="0">
                <a:solidFill>
                  <a:schemeClr val="accent2"/>
                </a:solidFill>
              </a:rPr>
              <a:t>Digital ID </a:t>
            </a:r>
            <a:r>
              <a:rPr lang="en-GB" dirty="0"/>
              <a:t>has proven an effective enabler for development, but we are not at SDG 16:9</a:t>
            </a:r>
          </a:p>
        </p:txBody>
      </p:sp>
      <p:sp>
        <p:nvSpPr>
          <p:cNvPr id="12" name="Partial Circle 23">
            <a:extLst>
              <a:ext uri="{FF2B5EF4-FFF2-40B4-BE49-F238E27FC236}">
                <a16:creationId xmlns:a16="http://schemas.microsoft.com/office/drawing/2014/main" id="{053269C4-6B38-D3B8-835C-50A5807F1BBC}"/>
              </a:ext>
            </a:extLst>
          </p:cNvPr>
          <p:cNvSpPr/>
          <p:nvPr/>
        </p:nvSpPr>
        <p:spPr>
          <a:xfrm rot="10800000">
            <a:off x="6486525" y="3281363"/>
            <a:ext cx="1204913" cy="1206500"/>
          </a:xfrm>
          <a:prstGeom prst="pie">
            <a:avLst>
              <a:gd name="adj1" fmla="val 0"/>
              <a:gd name="adj2" fmla="val 10821089"/>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Calibri" panose="020F0502020204030204" pitchFamily="34" charset="0"/>
              <a:sym typeface="Calibri" panose="020F0502020204030204" pitchFamily="34" charset="0"/>
            </a:endParaRPr>
          </a:p>
        </p:txBody>
      </p:sp>
      <p:sp>
        <p:nvSpPr>
          <p:cNvPr id="13" name="Rectangle 12">
            <a:extLst>
              <a:ext uri="{FF2B5EF4-FFF2-40B4-BE49-F238E27FC236}">
                <a16:creationId xmlns:a16="http://schemas.microsoft.com/office/drawing/2014/main" id="{37E4AD41-08E4-1961-4123-B65BBE42C1D3}"/>
              </a:ext>
            </a:extLst>
          </p:cNvPr>
          <p:cNvSpPr/>
          <p:nvPr/>
        </p:nvSpPr>
        <p:spPr>
          <a:xfrm>
            <a:off x="5756275" y="3984625"/>
            <a:ext cx="3062288" cy="417513"/>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D51D33"/>
                </a:solidFill>
                <a:effectLst/>
                <a:uLnTx/>
                <a:uFillTx/>
                <a:latin typeface="Calibri" panose="020F0502020204030204"/>
                <a:ea typeface="Calibri" panose="020F0502020204030204" pitchFamily="34" charset="0"/>
                <a:cs typeface="Calibri" panose="020F0502020204030204" pitchFamily="34" charset="0"/>
                <a:sym typeface="Calibri" panose="020F0502020204030204" pitchFamily="34" charset="0"/>
              </a:rPr>
              <a:t>850 Mn people</a:t>
            </a:r>
          </a:p>
        </p:txBody>
      </p:sp>
      <p:pic>
        <p:nvPicPr>
          <p:cNvPr id="14340" name="Graphic 13">
            <a:extLst>
              <a:ext uri="{FF2B5EF4-FFF2-40B4-BE49-F238E27FC236}">
                <a16:creationId xmlns:a16="http://schemas.microsoft.com/office/drawing/2014/main" id="{4BCE7A7F-75BE-8608-427F-67C03A87DD0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8113" y="2936875"/>
            <a:ext cx="10160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F0A1DE6A-0DFD-F7A4-59CE-330E04F9E68C}"/>
              </a:ext>
            </a:extLst>
          </p:cNvPr>
          <p:cNvSpPr/>
          <p:nvPr/>
        </p:nvSpPr>
        <p:spPr>
          <a:xfrm>
            <a:off x="5956300" y="4378325"/>
            <a:ext cx="2676525" cy="857250"/>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GB" altLang="en-DK" sz="1800" b="1" i="0" u="none" strike="noStrike" kern="1200" cap="none" spc="0" normalizeH="0" baseline="0" noProof="0" dirty="0">
                <a:ln>
                  <a:noFill/>
                </a:ln>
                <a:solidFill>
                  <a:srgbClr val="1F1C19"/>
                </a:solidFill>
                <a:effectLst/>
                <a:uLnTx/>
                <a:uFillTx/>
                <a:latin typeface="Calibri" panose="020F0502020204030204" pitchFamily="34" charset="0"/>
                <a:ea typeface="+mn-ea"/>
                <a:cs typeface="Calibri" panose="020F0502020204030204" pitchFamily="34" charset="0"/>
                <a:sym typeface="Calibri" panose="020F0502020204030204" pitchFamily="34" charset="0"/>
              </a:rPr>
              <a:t>do not have any official form of identification</a:t>
            </a:r>
            <a:r>
              <a:rPr kumimoji="0" lang="en-GB" altLang="en-DK" sz="1800" b="0" i="0" u="none" strike="noStrike" kern="1200" cap="none" spc="0" normalizeH="0" baseline="0" noProof="0" dirty="0">
                <a:ln>
                  <a:noFill/>
                </a:ln>
                <a:solidFill>
                  <a:srgbClr val="1F1C19"/>
                </a:solidFill>
                <a:effectLst/>
                <a:uLnTx/>
                <a:uFillTx/>
                <a:latin typeface="Calibri" panose="020F0502020204030204" pitchFamily="34" charset="0"/>
                <a:ea typeface="+mn-ea"/>
                <a:cs typeface="Calibri" panose="020F0502020204030204" pitchFamily="34" charset="0"/>
                <a:sym typeface="Calibri" panose="020F0502020204030204" pitchFamily="34" charset="0"/>
              </a:rPr>
              <a:t>, and therefore have limited access to public services and economic mobility</a:t>
            </a:r>
            <a:r>
              <a:rPr kumimoji="0" lang="en-GB" altLang="en-DK" sz="1800" b="0" i="0" u="none" strike="noStrike" kern="1200" cap="none" spc="0" normalizeH="0" baseline="30000" noProof="0" dirty="0">
                <a:ln>
                  <a:noFill/>
                </a:ln>
                <a:solidFill>
                  <a:srgbClr val="1F1C19"/>
                </a:solidFill>
                <a:effectLst/>
                <a:uLnTx/>
                <a:uFillTx/>
                <a:latin typeface="Calibri" panose="020F0502020204030204" pitchFamily="34" charset="0"/>
                <a:ea typeface="+mn-ea"/>
                <a:cs typeface="Calibri" panose="020F0502020204030204" pitchFamily="34" charset="0"/>
                <a:sym typeface="Calibri" panose="020F0502020204030204" pitchFamily="34" charset="0"/>
              </a:rPr>
              <a:t>1</a:t>
            </a:r>
            <a:endParaRPr kumimoji="0" lang="en-GB" altLang="en-DK" sz="1800" b="0" i="1" u="none" strike="noStrike" kern="1200" cap="none" spc="0" normalizeH="0" baseline="30000" noProof="0" dirty="0">
              <a:ln>
                <a:noFill/>
              </a:ln>
              <a:solidFill>
                <a:srgbClr val="1F1C19"/>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6" name="Partial Circle 57360">
            <a:extLst>
              <a:ext uri="{FF2B5EF4-FFF2-40B4-BE49-F238E27FC236}">
                <a16:creationId xmlns:a16="http://schemas.microsoft.com/office/drawing/2014/main" id="{C6256F6B-74F7-3B78-DF7D-8D3307D68D7D}"/>
              </a:ext>
            </a:extLst>
          </p:cNvPr>
          <p:cNvSpPr>
            <a:spLocks/>
          </p:cNvSpPr>
          <p:nvPr/>
        </p:nvSpPr>
        <p:spPr>
          <a:xfrm rot="10800000">
            <a:off x="9674225" y="3330575"/>
            <a:ext cx="1204913" cy="1206500"/>
          </a:xfrm>
          <a:prstGeom prst="pie">
            <a:avLst>
              <a:gd name="adj1" fmla="val 0"/>
              <a:gd name="adj2" fmla="val 10821089"/>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Calibri" panose="020F0502020204030204" pitchFamily="34" charset="0"/>
              <a:sym typeface="Calibri" panose="020F0502020204030204" pitchFamily="34" charset="0"/>
            </a:endParaRPr>
          </a:p>
        </p:txBody>
      </p:sp>
      <p:sp>
        <p:nvSpPr>
          <p:cNvPr id="17" name="Rectangle 16">
            <a:extLst>
              <a:ext uri="{FF2B5EF4-FFF2-40B4-BE49-F238E27FC236}">
                <a16:creationId xmlns:a16="http://schemas.microsoft.com/office/drawing/2014/main" id="{E918FA7E-D947-191D-2212-8FA45BF02C17}"/>
              </a:ext>
            </a:extLst>
          </p:cNvPr>
          <p:cNvSpPr/>
          <p:nvPr/>
        </p:nvSpPr>
        <p:spPr>
          <a:xfrm>
            <a:off x="9083675" y="4024313"/>
            <a:ext cx="2401888" cy="857250"/>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FF3A21"/>
                </a:solidFill>
                <a:effectLst/>
                <a:uLnTx/>
                <a:uFillTx/>
                <a:latin typeface="Calibri" panose="020F0502020204030204"/>
                <a:ea typeface="Calibri" panose="020F0502020204030204" pitchFamily="34" charset="0"/>
                <a:cs typeface="Calibri" panose="020F0502020204030204" pitchFamily="34" charset="0"/>
                <a:sym typeface="Calibri" panose="020F0502020204030204" pitchFamily="34" charset="0"/>
              </a:rPr>
              <a:t>16% more women than men</a:t>
            </a:r>
          </a:p>
        </p:txBody>
      </p:sp>
      <p:sp>
        <p:nvSpPr>
          <p:cNvPr id="18" name="Rectangle 17">
            <a:extLst>
              <a:ext uri="{FF2B5EF4-FFF2-40B4-BE49-F238E27FC236}">
                <a16:creationId xmlns:a16="http://schemas.microsoft.com/office/drawing/2014/main" id="{6644A8F2-4763-2E8A-4DDD-CD6BF749C10E}"/>
              </a:ext>
            </a:extLst>
          </p:cNvPr>
          <p:cNvSpPr/>
          <p:nvPr/>
        </p:nvSpPr>
        <p:spPr>
          <a:xfrm>
            <a:off x="8928100" y="4654550"/>
            <a:ext cx="2713038" cy="858838"/>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GB" altLang="en-DK"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don’t have access to ID </a:t>
            </a:r>
            <a:r>
              <a:rPr kumimoji="0" lang="en-GB" altLang="en-DK"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resulting in limited legal status and access to asset ownership</a:t>
            </a:r>
            <a:r>
              <a:rPr kumimoji="0" lang="en-GB" altLang="en-DK" sz="1800"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t>2</a:t>
            </a:r>
            <a:endParaRPr kumimoji="0" lang="en-GB" altLang="en-DK" sz="1800" b="0" i="1"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4345" name="Freeform: Shape 57366">
            <a:extLst>
              <a:ext uri="{FF2B5EF4-FFF2-40B4-BE49-F238E27FC236}">
                <a16:creationId xmlns:a16="http://schemas.microsoft.com/office/drawing/2014/main" id="{16A99A1C-D832-C332-59A7-D67A2025A6F5}"/>
              </a:ext>
            </a:extLst>
          </p:cNvPr>
          <p:cNvSpPr>
            <a:spLocks noChangeAspect="1"/>
          </p:cNvSpPr>
          <p:nvPr/>
        </p:nvSpPr>
        <p:spPr bwMode="auto">
          <a:xfrm>
            <a:off x="9805988" y="3097213"/>
            <a:ext cx="836612" cy="836612"/>
          </a:xfrm>
          <a:custGeom>
            <a:avLst/>
            <a:gdLst>
              <a:gd name="T0" fmla="*/ 120567 w 4878342"/>
              <a:gd name="T1" fmla="*/ 112381 h 4878486"/>
              <a:gd name="T2" fmla="*/ 110757 w 4878342"/>
              <a:gd name="T3" fmla="*/ 143214 h 4878486"/>
              <a:gd name="T4" fmla="*/ 106282 w 4878342"/>
              <a:gd name="T5" fmla="*/ 140480 h 4878486"/>
              <a:gd name="T6" fmla="*/ 116336 w 4878342"/>
              <a:gd name="T7" fmla="*/ 108158 h 4878486"/>
              <a:gd name="T8" fmla="*/ 137156 w 4878342"/>
              <a:gd name="T9" fmla="*/ 55320 h 4878486"/>
              <a:gd name="T10" fmla="*/ 132244 w 4878342"/>
              <a:gd name="T11" fmla="*/ 55555 h 4878486"/>
              <a:gd name="T12" fmla="*/ 109086 w 4878342"/>
              <a:gd name="T13" fmla="*/ 101516 h 4878486"/>
              <a:gd name="T14" fmla="*/ 115202 w 4878342"/>
              <a:gd name="T15" fmla="*/ 77615 h 4878486"/>
              <a:gd name="T16" fmla="*/ 106259 w 4878342"/>
              <a:gd name="T17" fmla="*/ 81951 h 4878486"/>
              <a:gd name="T18" fmla="*/ 80692 w 4878342"/>
              <a:gd name="T19" fmla="*/ 115654 h 4878486"/>
              <a:gd name="T20" fmla="*/ 82181 w 4878342"/>
              <a:gd name="T21" fmla="*/ 143318 h 4878486"/>
              <a:gd name="T22" fmla="*/ 91429 w 4878342"/>
              <a:gd name="T23" fmla="*/ 90955 h 4878486"/>
              <a:gd name="T24" fmla="*/ 116475 w 4878342"/>
              <a:gd name="T25" fmla="*/ 71490 h 4878486"/>
              <a:gd name="T26" fmla="*/ 137607 w 4878342"/>
              <a:gd name="T27" fmla="*/ 48315 h 4878486"/>
              <a:gd name="T28" fmla="*/ 142948 w 4878342"/>
              <a:gd name="T29" fmla="*/ 59869 h 4878486"/>
              <a:gd name="T30" fmla="*/ 31182 w 4878342"/>
              <a:gd name="T31" fmla="*/ 70550 h 4878486"/>
              <a:gd name="T32" fmla="*/ 8338 w 4878342"/>
              <a:gd name="T33" fmla="*/ 47834 h 4878486"/>
              <a:gd name="T34" fmla="*/ 524 w 4878342"/>
              <a:gd name="T35" fmla="*/ 59867 h 4878486"/>
              <a:gd name="T36" fmla="*/ 36885 w 4878342"/>
              <a:gd name="T37" fmla="*/ 126397 h 4878486"/>
              <a:gd name="T38" fmla="*/ 33918 w 4878342"/>
              <a:gd name="T39" fmla="*/ 143471 h 4878486"/>
              <a:gd name="T40" fmla="*/ 43180 w 4878342"/>
              <a:gd name="T41" fmla="*/ 126946 h 4878486"/>
              <a:gd name="T42" fmla="*/ 20094 w 4878342"/>
              <a:gd name="T43" fmla="*/ 97002 h 4878486"/>
              <a:gd name="T44" fmla="*/ 7750 w 4878342"/>
              <a:gd name="T45" fmla="*/ 53982 h 4878486"/>
              <a:gd name="T46" fmla="*/ 22523 w 4878342"/>
              <a:gd name="T47" fmla="*/ 75754 h 4878486"/>
              <a:gd name="T48" fmla="*/ 35961 w 4878342"/>
              <a:gd name="T49" fmla="*/ 101064 h 4878486"/>
              <a:gd name="T50" fmla="*/ 31400 w 4878342"/>
              <a:gd name="T51" fmla="*/ 76527 h 4878486"/>
              <a:gd name="T52" fmla="*/ 47730 w 4878342"/>
              <a:gd name="T53" fmla="*/ 95148 h 4878486"/>
              <a:gd name="T54" fmla="*/ 59381 w 4878342"/>
              <a:gd name="T55" fmla="*/ 139543 h 4878486"/>
              <a:gd name="T56" fmla="*/ 65056 w 4878342"/>
              <a:gd name="T57" fmla="*/ 141425 h 4878486"/>
              <a:gd name="T58" fmla="*/ 52026 w 4878342"/>
              <a:gd name="T59" fmla="*/ 90952 h 4878486"/>
              <a:gd name="T60" fmla="*/ 101628 w 4878342"/>
              <a:gd name="T61" fmla="*/ 6486 h 4878486"/>
              <a:gd name="T62" fmla="*/ 98640 w 4878342"/>
              <a:gd name="T63" fmla="*/ 9476 h 4878486"/>
              <a:gd name="T64" fmla="*/ 75265 w 4878342"/>
              <a:gd name="T65" fmla="*/ 76370 h 4878486"/>
              <a:gd name="T66" fmla="*/ 71740 w 4878342"/>
              <a:gd name="T67" fmla="*/ 65759 h 4878486"/>
              <a:gd name="T68" fmla="*/ 68209 w 4878342"/>
              <a:gd name="T69" fmla="*/ 76370 h 4878486"/>
              <a:gd name="T70" fmla="*/ 68746 w 4878342"/>
              <a:gd name="T71" fmla="*/ 6683 h 4878486"/>
              <a:gd name="T72" fmla="*/ 74724 w 4878342"/>
              <a:gd name="T73" fmla="*/ 11955 h 4878486"/>
              <a:gd name="T74" fmla="*/ 82826 w 4878342"/>
              <a:gd name="T75" fmla="*/ 5409 h 4878486"/>
              <a:gd name="T76" fmla="*/ 80554 w 4878342"/>
              <a:gd name="T77" fmla="*/ 1853 h 4878486"/>
              <a:gd name="T78" fmla="*/ 71737 w 4878342"/>
              <a:gd name="T79" fmla="*/ 0 h 4878486"/>
              <a:gd name="T80" fmla="*/ 41218 w 4878342"/>
              <a:gd name="T81" fmla="*/ 6547 h 4878486"/>
              <a:gd name="T82" fmla="*/ 54936 w 4878342"/>
              <a:gd name="T83" fmla="*/ 75503 h 4878486"/>
              <a:gd name="T84" fmla="*/ 71109 w 4878342"/>
              <a:gd name="T85" fmla="*/ 83634 h 4878486"/>
              <a:gd name="T86" fmla="*/ 72331 w 4878342"/>
              <a:gd name="T87" fmla="*/ 83634 h 4878486"/>
              <a:gd name="T88" fmla="*/ 88537 w 4878342"/>
              <a:gd name="T89" fmla="*/ 75503 h 4878486"/>
              <a:gd name="T90" fmla="*/ 90956 w 4878342"/>
              <a:gd name="T91" fmla="*/ 10222 h 4878486"/>
              <a:gd name="T92" fmla="*/ 94513 w 4878342"/>
              <a:gd name="T93" fmla="*/ 7920 h 4878486"/>
              <a:gd name="T94" fmla="*/ 88685 w 4878342"/>
              <a:gd name="T95" fmla="*/ 6661 h 4878486"/>
              <a:gd name="T96" fmla="*/ 90956 w 4878342"/>
              <a:gd name="T97" fmla="*/ 10222 h 4878486"/>
              <a:gd name="T98" fmla="*/ 74724 w 4878342"/>
              <a:gd name="T99" fmla="*/ 46980 h 4878486"/>
              <a:gd name="T100" fmla="*/ 77714 w 4878342"/>
              <a:gd name="T101" fmla="*/ 52959 h 4878486"/>
              <a:gd name="T102" fmla="*/ 71737 w 4878342"/>
              <a:gd name="T103" fmla="*/ 58937 h 4878486"/>
              <a:gd name="T104" fmla="*/ 65759 w 4878342"/>
              <a:gd name="T105" fmla="*/ 52959 h 4878486"/>
              <a:gd name="T106" fmla="*/ 68746 w 4878342"/>
              <a:gd name="T107" fmla="*/ 46980 h 4878486"/>
              <a:gd name="T108" fmla="*/ 71737 w 4878342"/>
              <a:gd name="T109" fmla="*/ 20080 h 4878486"/>
              <a:gd name="T110" fmla="*/ 74724 w 4878342"/>
              <a:gd name="T111" fmla="*/ 43599 h 4878486"/>
              <a:gd name="T112" fmla="*/ 77714 w 4878342"/>
              <a:gd name="T113" fmla="*/ 32036 h 4878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878342" h="4878486">
                <a:moveTo>
                  <a:pt x="4860427" y="2035757"/>
                </a:moveTo>
                <a:lnTo>
                  <a:pt x="4386598" y="3366476"/>
                </a:lnTo>
                <a:cubicBezTo>
                  <a:pt x="4326055" y="3536482"/>
                  <a:pt x="4226711" y="3693713"/>
                  <a:pt x="4099438" y="3821320"/>
                </a:cubicBezTo>
                <a:lnTo>
                  <a:pt x="3623924" y="4297892"/>
                </a:lnTo>
                <a:lnTo>
                  <a:pt x="3817646" y="4735608"/>
                </a:lnTo>
                <a:cubicBezTo>
                  <a:pt x="3840379" y="4786949"/>
                  <a:pt x="3817268" y="4847017"/>
                  <a:pt x="3765883" y="4869760"/>
                </a:cubicBezTo>
                <a:cubicBezTo>
                  <a:pt x="3752589" y="4875624"/>
                  <a:pt x="3738550" y="4878454"/>
                  <a:pt x="3724878" y="4878454"/>
                </a:cubicBezTo>
                <a:cubicBezTo>
                  <a:pt x="3685859" y="4878454"/>
                  <a:pt x="3648687" y="4855883"/>
                  <a:pt x="3631947" y="4817912"/>
                </a:cubicBezTo>
                <a:lnTo>
                  <a:pt x="3613718" y="4776787"/>
                </a:lnTo>
                <a:lnTo>
                  <a:pt x="3410049" y="4316543"/>
                </a:lnTo>
                <a:cubicBezTo>
                  <a:pt x="3393051" y="4278151"/>
                  <a:pt x="3401399" y="4233268"/>
                  <a:pt x="3430979" y="4203570"/>
                </a:cubicBezTo>
                <a:lnTo>
                  <a:pt x="3955599" y="3677729"/>
                </a:lnTo>
                <a:cubicBezTo>
                  <a:pt x="4061780" y="3571332"/>
                  <a:pt x="4144591" y="3440182"/>
                  <a:pt x="4195089" y="3298352"/>
                </a:cubicBezTo>
                <a:lnTo>
                  <a:pt x="4668962" y="1967525"/>
                </a:lnTo>
                <a:cubicBezTo>
                  <a:pt x="4678703" y="1940224"/>
                  <a:pt x="4676717" y="1907955"/>
                  <a:pt x="4663476" y="1881043"/>
                </a:cubicBezTo>
                <a:cubicBezTo>
                  <a:pt x="4657234" y="1868051"/>
                  <a:pt x="4642428" y="1844799"/>
                  <a:pt x="4614749" y="1835566"/>
                </a:cubicBezTo>
                <a:cubicBezTo>
                  <a:pt x="4604543" y="1832110"/>
                  <a:pt x="4593992" y="1830123"/>
                  <a:pt x="4583192" y="1829529"/>
                </a:cubicBezTo>
                <a:cubicBezTo>
                  <a:pt x="4550545" y="1826624"/>
                  <a:pt x="4515231" y="1851592"/>
                  <a:pt x="4496461" y="1889056"/>
                </a:cubicBezTo>
                <a:lnTo>
                  <a:pt x="4112365" y="2575798"/>
                </a:lnTo>
                <a:cubicBezTo>
                  <a:pt x="4163112" y="2790731"/>
                  <a:pt x="3883296" y="3262962"/>
                  <a:pt x="3795420" y="3403993"/>
                </a:cubicBezTo>
                <a:cubicBezTo>
                  <a:pt x="3776186" y="3434912"/>
                  <a:pt x="3743064" y="3451878"/>
                  <a:pt x="3709067" y="3451878"/>
                </a:cubicBezTo>
                <a:cubicBezTo>
                  <a:pt x="3690676" y="3451878"/>
                  <a:pt x="3672198" y="3446900"/>
                  <a:pt x="3655361" y="3436522"/>
                </a:cubicBezTo>
                <a:cubicBezTo>
                  <a:pt x="3607822" y="3406823"/>
                  <a:pt x="3593264" y="3344175"/>
                  <a:pt x="3622876" y="3296506"/>
                </a:cubicBezTo>
                <a:cubicBezTo>
                  <a:pt x="3791197" y="3026431"/>
                  <a:pt x="3921343" y="2732899"/>
                  <a:pt x="3917034" y="2639170"/>
                </a:cubicBezTo>
                <a:cubicBezTo>
                  <a:pt x="3904766" y="2629299"/>
                  <a:pt x="3868317" y="2604190"/>
                  <a:pt x="3810475" y="2602171"/>
                </a:cubicBezTo>
                <a:lnTo>
                  <a:pt x="3810053" y="2602171"/>
                </a:lnTo>
                <a:cubicBezTo>
                  <a:pt x="3793854" y="2602171"/>
                  <a:pt x="3724715" y="2635542"/>
                  <a:pt x="3612962" y="2786605"/>
                </a:cubicBezTo>
                <a:lnTo>
                  <a:pt x="3255055" y="3235337"/>
                </a:lnTo>
                <a:cubicBezTo>
                  <a:pt x="3246285" y="3246266"/>
                  <a:pt x="3235227" y="3255456"/>
                  <a:pt x="3222742" y="3262001"/>
                </a:cubicBezTo>
                <a:cubicBezTo>
                  <a:pt x="3217980" y="3264528"/>
                  <a:pt x="2743642" y="3518825"/>
                  <a:pt x="2743642" y="3932631"/>
                </a:cubicBezTo>
                <a:cubicBezTo>
                  <a:pt x="2743642" y="4391233"/>
                  <a:pt x="2857588" y="4741462"/>
                  <a:pt x="2858809" y="4744961"/>
                </a:cubicBezTo>
                <a:cubicBezTo>
                  <a:pt x="2862308" y="4755545"/>
                  <a:pt x="2863528" y="4766301"/>
                  <a:pt x="2863452" y="4776895"/>
                </a:cubicBezTo>
                <a:cubicBezTo>
                  <a:pt x="2863452" y="4819456"/>
                  <a:pt x="2836962" y="4859198"/>
                  <a:pt x="2794260" y="4873281"/>
                </a:cubicBezTo>
                <a:cubicBezTo>
                  <a:pt x="2741116" y="4890755"/>
                  <a:pt x="2683478" y="4862233"/>
                  <a:pt x="2665799" y="4808948"/>
                </a:cubicBezTo>
                <a:cubicBezTo>
                  <a:pt x="2660745" y="4793602"/>
                  <a:pt x="2540298" y="4425824"/>
                  <a:pt x="2540298" y="3932631"/>
                </a:cubicBezTo>
                <a:cubicBezTo>
                  <a:pt x="2540298" y="3444837"/>
                  <a:pt x="3004387" y="3152364"/>
                  <a:pt x="3108710" y="3092783"/>
                </a:cubicBezTo>
                <a:lnTo>
                  <a:pt x="3451725" y="2662864"/>
                </a:lnTo>
                <a:cubicBezTo>
                  <a:pt x="3585153" y="2482350"/>
                  <a:pt x="3705600" y="2397563"/>
                  <a:pt x="3817602" y="2399086"/>
                </a:cubicBezTo>
                <a:cubicBezTo>
                  <a:pt x="3874386" y="2401148"/>
                  <a:pt x="3922099" y="2414432"/>
                  <a:pt x="3960318" y="2430890"/>
                </a:cubicBezTo>
                <a:lnTo>
                  <a:pt x="4316530" y="1794139"/>
                </a:lnTo>
                <a:cubicBezTo>
                  <a:pt x="4369524" y="1687623"/>
                  <a:pt x="4480046" y="1621011"/>
                  <a:pt x="4594403" y="1626660"/>
                </a:cubicBezTo>
                <a:cubicBezTo>
                  <a:pt x="4623388" y="1628344"/>
                  <a:pt x="4651737" y="1633787"/>
                  <a:pt x="4678822" y="1642859"/>
                </a:cubicBezTo>
                <a:cubicBezTo>
                  <a:pt x="4751590" y="1667115"/>
                  <a:pt x="4810901" y="1720140"/>
                  <a:pt x="4845967" y="1792195"/>
                </a:cubicBezTo>
                <a:cubicBezTo>
                  <a:pt x="4883463" y="1868256"/>
                  <a:pt x="4888528" y="1957104"/>
                  <a:pt x="4860438" y="2035778"/>
                </a:cubicBezTo>
                <a:lnTo>
                  <a:pt x="4860427" y="2035757"/>
                </a:lnTo>
                <a:close/>
                <a:moveTo>
                  <a:pt x="1768952" y="3092675"/>
                </a:moveTo>
                <a:lnTo>
                  <a:pt x="1428345" y="2665759"/>
                </a:lnTo>
                <a:cubicBezTo>
                  <a:pt x="1292682" y="2482037"/>
                  <a:pt x="1168779" y="2396872"/>
                  <a:pt x="1060232" y="2398935"/>
                </a:cubicBezTo>
                <a:cubicBezTo>
                  <a:pt x="1003449" y="2400997"/>
                  <a:pt x="955866" y="2414292"/>
                  <a:pt x="917517" y="2430739"/>
                </a:cubicBezTo>
                <a:lnTo>
                  <a:pt x="563702" y="1798210"/>
                </a:lnTo>
                <a:cubicBezTo>
                  <a:pt x="508311" y="1687601"/>
                  <a:pt x="397152" y="1620687"/>
                  <a:pt x="283508" y="1626519"/>
                </a:cubicBezTo>
                <a:cubicBezTo>
                  <a:pt x="254825" y="1628172"/>
                  <a:pt x="226433" y="1633615"/>
                  <a:pt x="199099" y="1642719"/>
                </a:cubicBezTo>
                <a:cubicBezTo>
                  <a:pt x="126451" y="1666974"/>
                  <a:pt x="67053" y="1720000"/>
                  <a:pt x="32041" y="1792055"/>
                </a:cubicBezTo>
                <a:cubicBezTo>
                  <a:pt x="-5088" y="1868202"/>
                  <a:pt x="-10110" y="1957082"/>
                  <a:pt x="17818" y="2035681"/>
                </a:cubicBezTo>
                <a:lnTo>
                  <a:pt x="491648" y="3366508"/>
                </a:lnTo>
                <a:cubicBezTo>
                  <a:pt x="552233" y="3536385"/>
                  <a:pt x="651448" y="3693702"/>
                  <a:pt x="778721" y="3821309"/>
                </a:cubicBezTo>
                <a:lnTo>
                  <a:pt x="1254149" y="4297925"/>
                </a:lnTo>
                <a:lnTo>
                  <a:pt x="1060394" y="4735641"/>
                </a:lnTo>
                <a:cubicBezTo>
                  <a:pt x="1037661" y="4786982"/>
                  <a:pt x="1060816" y="4847049"/>
                  <a:pt x="1112243" y="4869793"/>
                </a:cubicBezTo>
                <a:cubicBezTo>
                  <a:pt x="1125526" y="4875657"/>
                  <a:pt x="1139534" y="4878486"/>
                  <a:pt x="1153249" y="4878486"/>
                </a:cubicBezTo>
                <a:cubicBezTo>
                  <a:pt x="1192268" y="4878486"/>
                  <a:pt x="1229515" y="4855915"/>
                  <a:pt x="1246265" y="4817955"/>
                </a:cubicBezTo>
                <a:lnTo>
                  <a:pt x="1264495" y="4776820"/>
                </a:lnTo>
                <a:lnTo>
                  <a:pt x="1468163" y="4316576"/>
                </a:lnTo>
                <a:cubicBezTo>
                  <a:pt x="1485075" y="4278183"/>
                  <a:pt x="1476803" y="4233301"/>
                  <a:pt x="1447234" y="4203645"/>
                </a:cubicBezTo>
                <a:lnTo>
                  <a:pt x="922657" y="3677805"/>
                </a:lnTo>
                <a:cubicBezTo>
                  <a:pt x="816563" y="3571364"/>
                  <a:pt x="733665" y="3440128"/>
                  <a:pt x="683210" y="3298385"/>
                </a:cubicBezTo>
                <a:lnTo>
                  <a:pt x="209294" y="1967450"/>
                </a:lnTo>
                <a:cubicBezTo>
                  <a:pt x="199682" y="1940278"/>
                  <a:pt x="201658" y="1908009"/>
                  <a:pt x="214866" y="1881010"/>
                </a:cubicBezTo>
                <a:cubicBezTo>
                  <a:pt x="221109" y="1868018"/>
                  <a:pt x="235915" y="1844853"/>
                  <a:pt x="263507" y="1835577"/>
                </a:cubicBezTo>
                <a:cubicBezTo>
                  <a:pt x="273843" y="1832078"/>
                  <a:pt x="284264" y="1830134"/>
                  <a:pt x="294934" y="1829540"/>
                </a:cubicBezTo>
                <a:cubicBezTo>
                  <a:pt x="328391" y="1827725"/>
                  <a:pt x="363101" y="1851689"/>
                  <a:pt x="384074" y="1893289"/>
                </a:cubicBezTo>
                <a:lnTo>
                  <a:pt x="765815" y="2575896"/>
                </a:lnTo>
                <a:cubicBezTo>
                  <a:pt x="715274" y="2790958"/>
                  <a:pt x="994798" y="3262973"/>
                  <a:pt x="1082674" y="3404004"/>
                </a:cubicBezTo>
                <a:cubicBezTo>
                  <a:pt x="1101908" y="3434923"/>
                  <a:pt x="1135030" y="3451878"/>
                  <a:pt x="1169027" y="3451878"/>
                </a:cubicBezTo>
                <a:cubicBezTo>
                  <a:pt x="1187419" y="3451878"/>
                  <a:pt x="1205983" y="3446900"/>
                  <a:pt x="1222733" y="3436522"/>
                </a:cubicBezTo>
                <a:cubicBezTo>
                  <a:pt x="1270402" y="3406823"/>
                  <a:pt x="1284830" y="3344185"/>
                  <a:pt x="1255207" y="3296506"/>
                </a:cubicBezTo>
                <a:cubicBezTo>
                  <a:pt x="1086843" y="3026431"/>
                  <a:pt x="956740" y="2732867"/>
                  <a:pt x="961211" y="2639041"/>
                </a:cubicBezTo>
                <a:cubicBezTo>
                  <a:pt x="973620" y="2629127"/>
                  <a:pt x="1010069" y="2604201"/>
                  <a:pt x="1067652" y="2602171"/>
                </a:cubicBezTo>
                <a:lnTo>
                  <a:pt x="1068073" y="2602171"/>
                </a:lnTo>
                <a:cubicBezTo>
                  <a:pt x="1084229" y="2602171"/>
                  <a:pt x="1153411" y="2635542"/>
                  <a:pt x="1267270" y="2789521"/>
                </a:cubicBezTo>
                <a:lnTo>
                  <a:pt x="1622899" y="3235337"/>
                </a:lnTo>
                <a:cubicBezTo>
                  <a:pt x="1631711" y="3246396"/>
                  <a:pt x="1642727" y="3255543"/>
                  <a:pt x="1655384" y="3262087"/>
                </a:cubicBezTo>
                <a:cubicBezTo>
                  <a:pt x="1660147" y="3264571"/>
                  <a:pt x="2134063" y="3516589"/>
                  <a:pt x="2134063" y="3932587"/>
                </a:cubicBezTo>
                <a:cubicBezTo>
                  <a:pt x="2134063" y="4391190"/>
                  <a:pt x="2020247" y="4741419"/>
                  <a:pt x="2019026" y="4744918"/>
                </a:cubicBezTo>
                <a:cubicBezTo>
                  <a:pt x="2015527" y="4755501"/>
                  <a:pt x="2014296" y="4766258"/>
                  <a:pt x="2014382" y="4776852"/>
                </a:cubicBezTo>
                <a:cubicBezTo>
                  <a:pt x="2014382" y="4819413"/>
                  <a:pt x="2040917" y="4859155"/>
                  <a:pt x="2083521" y="4873249"/>
                </a:cubicBezTo>
                <a:cubicBezTo>
                  <a:pt x="2136763" y="4890917"/>
                  <a:pt x="2194173" y="4862104"/>
                  <a:pt x="2211982" y="4808916"/>
                </a:cubicBezTo>
                <a:cubicBezTo>
                  <a:pt x="2217046" y="4793472"/>
                  <a:pt x="2337278" y="4425781"/>
                  <a:pt x="2337278" y="3932587"/>
                </a:cubicBezTo>
                <a:cubicBezTo>
                  <a:pt x="2337159" y="3444751"/>
                  <a:pt x="1873276" y="3152278"/>
                  <a:pt x="1768952" y="3092708"/>
                </a:cubicBezTo>
                <a:lnTo>
                  <a:pt x="1768952" y="3092675"/>
                </a:lnTo>
                <a:close/>
                <a:moveTo>
                  <a:pt x="3557139" y="1381165"/>
                </a:moveTo>
                <a:lnTo>
                  <a:pt x="3557139" y="322140"/>
                </a:lnTo>
                <a:cubicBezTo>
                  <a:pt x="3557139" y="266202"/>
                  <a:pt x="3511371" y="220558"/>
                  <a:pt x="3455472" y="220558"/>
                </a:cubicBezTo>
                <a:cubicBezTo>
                  <a:pt x="3406497" y="220558"/>
                  <a:pt x="3366085" y="254897"/>
                  <a:pt x="3356171" y="300331"/>
                </a:cubicBezTo>
                <a:cubicBezTo>
                  <a:pt x="3354778" y="306744"/>
                  <a:pt x="3353935" y="313408"/>
                  <a:pt x="3353892" y="320158"/>
                </a:cubicBezTo>
                <a:lnTo>
                  <a:pt x="3353892" y="322225"/>
                </a:lnTo>
                <a:lnTo>
                  <a:pt x="3353892" y="1381251"/>
                </a:lnTo>
                <a:cubicBezTo>
                  <a:pt x="3352920" y="1816267"/>
                  <a:pt x="3194307" y="2161809"/>
                  <a:pt x="2884360" y="2407801"/>
                </a:cubicBezTo>
                <a:cubicBezTo>
                  <a:pt x="2762358" y="2503355"/>
                  <a:pt x="2640399" y="2563293"/>
                  <a:pt x="2559111" y="2596836"/>
                </a:cubicBezTo>
                <a:cubicBezTo>
                  <a:pt x="2552988" y="2599363"/>
                  <a:pt x="2546961" y="2601393"/>
                  <a:pt x="2540838" y="2603791"/>
                </a:cubicBezTo>
                <a:lnTo>
                  <a:pt x="2540838" y="2337679"/>
                </a:lnTo>
                <a:cubicBezTo>
                  <a:pt x="2540838" y="2281576"/>
                  <a:pt x="2495404" y="2236013"/>
                  <a:pt x="2439258" y="2236013"/>
                </a:cubicBezTo>
                <a:cubicBezTo>
                  <a:pt x="2383068" y="2236013"/>
                  <a:pt x="2337591" y="2281490"/>
                  <a:pt x="2337591" y="2337679"/>
                </a:cubicBezTo>
                <a:lnTo>
                  <a:pt x="2337591" y="2604083"/>
                </a:lnTo>
                <a:cubicBezTo>
                  <a:pt x="2331478" y="2601685"/>
                  <a:pt x="2325733" y="2599525"/>
                  <a:pt x="2319199" y="2596825"/>
                </a:cubicBezTo>
                <a:cubicBezTo>
                  <a:pt x="1957415" y="2442295"/>
                  <a:pt x="1525476" y="2105911"/>
                  <a:pt x="1524461" y="1381229"/>
                </a:cubicBezTo>
                <a:lnTo>
                  <a:pt x="1524418" y="403412"/>
                </a:lnTo>
                <a:lnTo>
                  <a:pt x="2337461" y="227250"/>
                </a:lnTo>
                <a:lnTo>
                  <a:pt x="2337461" y="406501"/>
                </a:lnTo>
                <a:cubicBezTo>
                  <a:pt x="2337461" y="462608"/>
                  <a:pt x="2382938" y="508087"/>
                  <a:pt x="2439128" y="508087"/>
                </a:cubicBezTo>
                <a:cubicBezTo>
                  <a:pt x="2495318" y="508087"/>
                  <a:pt x="2540709" y="462608"/>
                  <a:pt x="2540709" y="406501"/>
                </a:cubicBezTo>
                <a:lnTo>
                  <a:pt x="2540709" y="227423"/>
                </a:lnTo>
                <a:lnTo>
                  <a:pt x="2695153" y="261172"/>
                </a:lnTo>
                <a:cubicBezTo>
                  <a:pt x="2750079" y="272308"/>
                  <a:pt x="2804919" y="236746"/>
                  <a:pt x="2816183" y="183930"/>
                </a:cubicBezTo>
                <a:cubicBezTo>
                  <a:pt x="2816183" y="183761"/>
                  <a:pt x="2816183" y="183508"/>
                  <a:pt x="2816226" y="183339"/>
                </a:cubicBezTo>
                <a:cubicBezTo>
                  <a:pt x="2822090" y="156130"/>
                  <a:pt x="2817025" y="129932"/>
                  <a:pt x="2802986" y="106730"/>
                </a:cubicBezTo>
                <a:cubicBezTo>
                  <a:pt x="2787672" y="84371"/>
                  <a:pt x="2765350" y="68088"/>
                  <a:pt x="2738945" y="63025"/>
                </a:cubicBezTo>
                <a:lnTo>
                  <a:pt x="2459679" y="2025"/>
                </a:lnTo>
                <a:lnTo>
                  <a:pt x="2459388" y="2025"/>
                </a:lnTo>
                <a:cubicBezTo>
                  <a:pt x="2452800" y="717"/>
                  <a:pt x="2446094" y="0"/>
                  <a:pt x="2439139" y="0"/>
                </a:cubicBezTo>
                <a:cubicBezTo>
                  <a:pt x="2432259" y="0"/>
                  <a:pt x="2425467" y="717"/>
                  <a:pt x="2418922" y="2067"/>
                </a:cubicBezTo>
                <a:lnTo>
                  <a:pt x="2417788" y="2067"/>
                </a:lnTo>
                <a:lnTo>
                  <a:pt x="1401455" y="222615"/>
                </a:lnTo>
                <a:cubicBezTo>
                  <a:pt x="1353613" y="232782"/>
                  <a:pt x="1321128" y="273406"/>
                  <a:pt x="1321128" y="322216"/>
                </a:cubicBezTo>
                <a:lnTo>
                  <a:pt x="1321128" y="1381240"/>
                </a:lnTo>
                <a:cubicBezTo>
                  <a:pt x="1319022" y="2009341"/>
                  <a:pt x="1617899" y="2373199"/>
                  <a:pt x="1867897" y="2567353"/>
                </a:cubicBezTo>
                <a:cubicBezTo>
                  <a:pt x="2118943" y="2763559"/>
                  <a:pt x="2367927" y="2831650"/>
                  <a:pt x="2414754" y="2842828"/>
                </a:cubicBezTo>
                <a:lnTo>
                  <a:pt x="2416827" y="2843843"/>
                </a:lnTo>
                <a:lnTo>
                  <a:pt x="2417799" y="2843843"/>
                </a:lnTo>
                <a:lnTo>
                  <a:pt x="2418933" y="2843843"/>
                </a:lnTo>
                <a:cubicBezTo>
                  <a:pt x="2425477" y="2845193"/>
                  <a:pt x="2432184" y="2845906"/>
                  <a:pt x="2439139" y="2845906"/>
                </a:cubicBezTo>
                <a:cubicBezTo>
                  <a:pt x="2446018" y="2845906"/>
                  <a:pt x="2452811" y="2845193"/>
                  <a:pt x="2459345" y="2843843"/>
                </a:cubicBezTo>
                <a:lnTo>
                  <a:pt x="2461505" y="2843843"/>
                </a:lnTo>
                <a:lnTo>
                  <a:pt x="2463611" y="2842828"/>
                </a:lnTo>
                <a:cubicBezTo>
                  <a:pt x="2510351" y="2831650"/>
                  <a:pt x="2759291" y="2763559"/>
                  <a:pt x="3010380" y="2567353"/>
                </a:cubicBezTo>
                <a:cubicBezTo>
                  <a:pt x="3260368" y="2373134"/>
                  <a:pt x="3559126" y="2009320"/>
                  <a:pt x="3557150" y="1381132"/>
                </a:cubicBezTo>
                <a:lnTo>
                  <a:pt x="3557139" y="1381165"/>
                </a:lnTo>
                <a:close/>
                <a:moveTo>
                  <a:pt x="3092630" y="347573"/>
                </a:moveTo>
                <a:cubicBezTo>
                  <a:pt x="3099757" y="348585"/>
                  <a:pt x="3107857" y="349640"/>
                  <a:pt x="3114941" y="349640"/>
                </a:cubicBezTo>
                <a:cubicBezTo>
                  <a:pt x="3161682" y="349640"/>
                  <a:pt x="3203282" y="316145"/>
                  <a:pt x="3213574" y="269445"/>
                </a:cubicBezTo>
                <a:lnTo>
                  <a:pt x="3213574" y="269319"/>
                </a:lnTo>
                <a:cubicBezTo>
                  <a:pt x="3219610" y="242911"/>
                  <a:pt x="3214545" y="216460"/>
                  <a:pt x="3200366" y="193047"/>
                </a:cubicBezTo>
                <a:cubicBezTo>
                  <a:pt x="3186110" y="170689"/>
                  <a:pt x="3162740" y="154447"/>
                  <a:pt x="3136249" y="148373"/>
                </a:cubicBezTo>
                <a:cubicBezTo>
                  <a:pt x="3082500" y="137193"/>
                  <a:pt x="3026655" y="172672"/>
                  <a:pt x="3015424" y="226501"/>
                </a:cubicBezTo>
                <a:cubicBezTo>
                  <a:pt x="3015381" y="226501"/>
                  <a:pt x="3015381" y="226627"/>
                  <a:pt x="3015381" y="226627"/>
                </a:cubicBezTo>
                <a:cubicBezTo>
                  <a:pt x="3009225" y="253035"/>
                  <a:pt x="3014409" y="280456"/>
                  <a:pt x="3029603" y="302899"/>
                </a:cubicBezTo>
                <a:cubicBezTo>
                  <a:pt x="3043902" y="326185"/>
                  <a:pt x="3066214" y="341457"/>
                  <a:pt x="3092619" y="347573"/>
                </a:cubicBezTo>
                <a:lnTo>
                  <a:pt x="3092630" y="347573"/>
                </a:lnTo>
                <a:close/>
                <a:moveTo>
                  <a:pt x="2540719" y="1482497"/>
                </a:moveTo>
                <a:lnTo>
                  <a:pt x="2540719" y="1597458"/>
                </a:lnTo>
                <a:lnTo>
                  <a:pt x="2642386" y="1597458"/>
                </a:lnTo>
                <a:cubicBezTo>
                  <a:pt x="2698576" y="1597458"/>
                  <a:pt x="2743966" y="1643021"/>
                  <a:pt x="2743966" y="1699124"/>
                </a:cubicBezTo>
                <a:cubicBezTo>
                  <a:pt x="2743966" y="1755228"/>
                  <a:pt x="2698533" y="1800791"/>
                  <a:pt x="2642386" y="1800791"/>
                </a:cubicBezTo>
                <a:lnTo>
                  <a:pt x="2540719" y="1800791"/>
                </a:lnTo>
                <a:lnTo>
                  <a:pt x="2540719" y="1902372"/>
                </a:lnTo>
                <a:cubicBezTo>
                  <a:pt x="2540719" y="1958486"/>
                  <a:pt x="2495286" y="2004049"/>
                  <a:pt x="2439139" y="2004049"/>
                </a:cubicBezTo>
                <a:cubicBezTo>
                  <a:pt x="2382949" y="2004049"/>
                  <a:pt x="2337472" y="1958573"/>
                  <a:pt x="2337472" y="1902372"/>
                </a:cubicBezTo>
                <a:lnTo>
                  <a:pt x="2337472" y="1800791"/>
                </a:lnTo>
                <a:lnTo>
                  <a:pt x="2235892" y="1800791"/>
                </a:lnTo>
                <a:cubicBezTo>
                  <a:pt x="2179691" y="1800791"/>
                  <a:pt x="2134214" y="1755228"/>
                  <a:pt x="2134214" y="1699124"/>
                </a:cubicBezTo>
                <a:cubicBezTo>
                  <a:pt x="2134214" y="1643021"/>
                  <a:pt x="2179691" y="1597458"/>
                  <a:pt x="2235892" y="1597458"/>
                </a:cubicBezTo>
                <a:lnTo>
                  <a:pt x="2337472" y="1597458"/>
                </a:lnTo>
                <a:lnTo>
                  <a:pt x="2337472" y="1482497"/>
                </a:lnTo>
                <a:cubicBezTo>
                  <a:pt x="2162401" y="1437193"/>
                  <a:pt x="2032601" y="1278321"/>
                  <a:pt x="2032601" y="1089329"/>
                </a:cubicBezTo>
                <a:cubicBezTo>
                  <a:pt x="2032601" y="865152"/>
                  <a:pt x="2214886" y="682780"/>
                  <a:pt x="2439150" y="682780"/>
                </a:cubicBezTo>
                <a:cubicBezTo>
                  <a:pt x="2663327" y="682780"/>
                  <a:pt x="2845698" y="865195"/>
                  <a:pt x="2845698" y="1089329"/>
                </a:cubicBezTo>
                <a:cubicBezTo>
                  <a:pt x="2845698" y="1278321"/>
                  <a:pt x="2715888" y="1437193"/>
                  <a:pt x="2540741" y="1482497"/>
                </a:cubicBezTo>
                <a:lnTo>
                  <a:pt x="2540719" y="1482497"/>
                </a:lnTo>
                <a:close/>
                <a:moveTo>
                  <a:pt x="2235881" y="1089329"/>
                </a:moveTo>
                <a:cubicBezTo>
                  <a:pt x="2235881" y="1201460"/>
                  <a:pt x="2327083" y="1292576"/>
                  <a:pt x="2439128" y="1292576"/>
                </a:cubicBezTo>
                <a:cubicBezTo>
                  <a:pt x="2551173" y="1292576"/>
                  <a:pt x="2642375" y="1201460"/>
                  <a:pt x="2642375" y="1089329"/>
                </a:cubicBezTo>
                <a:cubicBezTo>
                  <a:pt x="2642375" y="977197"/>
                  <a:pt x="2551173" y="886081"/>
                  <a:pt x="2439128" y="886081"/>
                </a:cubicBezTo>
                <a:cubicBezTo>
                  <a:pt x="2327083" y="886081"/>
                  <a:pt x="2235881" y="977283"/>
                  <a:pt x="2235881" y="1089329"/>
                </a:cubicBezTo>
                <a:close/>
              </a:path>
            </a:pathLst>
          </a:custGeom>
          <a:solidFill>
            <a:srgbClr val="FF3A21"/>
          </a:solidFill>
          <a:ln>
            <a:noFill/>
          </a:ln>
          <a:extLst>
            <a:ext uri="{91240B29-F687-4F45-9708-019B960494DF}">
              <a14:hiddenLine xmlns:a14="http://schemas.microsoft.com/office/drawing/2010/main" w="10790"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 name="Rectangle 19">
            <a:extLst>
              <a:ext uri="{FF2B5EF4-FFF2-40B4-BE49-F238E27FC236}">
                <a16:creationId xmlns:a16="http://schemas.microsoft.com/office/drawing/2014/main" id="{5FC10D95-05D9-4191-5917-09CBB5A0D02A}"/>
              </a:ext>
            </a:extLst>
          </p:cNvPr>
          <p:cNvSpPr/>
          <p:nvPr/>
        </p:nvSpPr>
        <p:spPr>
          <a:xfrm>
            <a:off x="5626100" y="2690813"/>
            <a:ext cx="6015038" cy="3352800"/>
          </a:xfrm>
          <a:prstGeom prst="rect">
            <a:avLst/>
          </a:prstGeom>
          <a:noFill/>
          <a:ln>
            <a:solidFill>
              <a:srgbClr val="232E3D"/>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E7704BE-CBDB-791E-0CB4-F39F508EBABA}"/>
              </a:ext>
            </a:extLst>
          </p:cNvPr>
          <p:cNvSpPr/>
          <p:nvPr/>
        </p:nvSpPr>
        <p:spPr>
          <a:xfrm>
            <a:off x="1082675" y="2219325"/>
            <a:ext cx="3079750" cy="376238"/>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GB" altLang="en-DK" sz="1800" b="1" i="0" u="none" strike="noStrike" kern="1200" cap="none" spc="0" normalizeH="0" baseline="0" noProof="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rPr>
              <a:t>The potential of digital ID…</a:t>
            </a:r>
            <a:endParaRPr kumimoji="0" lang="en-GB" altLang="en-DK" sz="1800" b="1" i="0" u="none" strike="noStrike" kern="1200" cap="none" spc="0" normalizeH="0" baseline="30000" noProof="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endParaRPr>
          </a:p>
        </p:txBody>
      </p:sp>
      <p:sp>
        <p:nvSpPr>
          <p:cNvPr id="26" name="Rectangle 25">
            <a:extLst>
              <a:ext uri="{FF2B5EF4-FFF2-40B4-BE49-F238E27FC236}">
                <a16:creationId xmlns:a16="http://schemas.microsoft.com/office/drawing/2014/main" id="{8D96C308-3695-DDD8-FB31-8EA7E1E1D71A}"/>
              </a:ext>
            </a:extLst>
          </p:cNvPr>
          <p:cNvSpPr/>
          <p:nvPr/>
        </p:nvSpPr>
        <p:spPr>
          <a:xfrm>
            <a:off x="5546725" y="2219325"/>
            <a:ext cx="6094413" cy="376238"/>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1F1C19"/>
                </a:solidFill>
                <a:effectLst/>
                <a:uLnTx/>
                <a:uFillTx/>
                <a:latin typeface="FontsFreeNetProximaNovaBold" panose="02000506030000020004" pitchFamily="2" charset="77"/>
                <a:ea typeface="Calibri" panose="020F0502020204030204" pitchFamily="34" charset="0"/>
                <a:cs typeface="Calibri" panose="020F0502020204030204" pitchFamily="34" charset="0"/>
                <a:sym typeface="Calibri" panose="020F0502020204030204" pitchFamily="34" charset="0"/>
              </a:rPr>
              <a:t>…and the work ahead for (digital) identity for everyone</a:t>
            </a:r>
          </a:p>
        </p:txBody>
      </p:sp>
      <p:sp>
        <p:nvSpPr>
          <p:cNvPr id="27" name="TextBox 26">
            <a:extLst>
              <a:ext uri="{FF2B5EF4-FFF2-40B4-BE49-F238E27FC236}">
                <a16:creationId xmlns:a16="http://schemas.microsoft.com/office/drawing/2014/main" id="{21EFCA23-612A-1E58-0444-8C52A71CAF83}"/>
              </a:ext>
            </a:extLst>
          </p:cNvPr>
          <p:cNvSpPr txBox="1"/>
          <p:nvPr/>
        </p:nvSpPr>
        <p:spPr>
          <a:xfrm>
            <a:off x="1082675" y="6249988"/>
            <a:ext cx="10558463"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 World Bank, </a:t>
            </a:r>
            <a:r>
              <a:rPr kumimoji="0" lang="en-GB" sz="9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3"/>
              </a:rPr>
              <a:t>850 million people globally don’t have ID</a:t>
            </a:r>
            <a:r>
              <a:rPr kumimoji="0" lang="en-GB" sz="9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2023; (2) Biometric Update, </a:t>
            </a:r>
            <a:r>
              <a:rPr kumimoji="0" lang="en-GB" sz="9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4"/>
              </a:rPr>
              <a:t>Massive gender disparities in digital ID systems persist</a:t>
            </a:r>
            <a:r>
              <a:rPr kumimoji="0" lang="en-GB" sz="900" b="0" i="0" u="none" strike="noStrike" kern="1200" cap="none" spc="0" normalizeH="0" baseline="0" noProof="0" dirty="0">
                <a:ln>
                  <a:noFill/>
                </a:ln>
                <a:solidFill>
                  <a:prstClr val="white">
                    <a:lumMod val="75000"/>
                  </a:prstClr>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2021; (3) McKinsey, </a:t>
            </a:r>
            <a:r>
              <a:rPr kumimoji="0" lang="en-US" altLang="en-DK" sz="900" b="0" i="0" u="none" strike="noStrike" kern="1200" cap="none" spc="0" normalizeH="0" baseline="0" noProof="0" dirty="0">
                <a:ln>
                  <a:noFill/>
                </a:ln>
                <a:solidFill>
                  <a:srgbClr val="333333"/>
                </a:solidFill>
                <a:effectLst/>
                <a:uLnTx/>
                <a:uFillTx/>
                <a:latin typeface="McKinsey Sans"/>
                <a:ea typeface="+mn-ea"/>
                <a:cs typeface="+mn-cs"/>
                <a:hlinkClick r:id="rId5"/>
              </a:rPr>
              <a:t>https://www.mckinsey.com/capabilities/mckinsey-digital/our-insights/digital-identification-a-key-to-inclusive-growth</a:t>
            </a:r>
            <a:r>
              <a:rPr kumimoji="0" lang="en-US" altLang="en-DK" sz="900" b="0" i="0" u="none" strike="noStrike" kern="1200" cap="none" spc="0" normalizeH="0" baseline="0" noProof="0" dirty="0">
                <a:ln>
                  <a:noFill/>
                </a:ln>
                <a:solidFill>
                  <a:srgbClr val="333333"/>
                </a:solidFill>
                <a:effectLst/>
                <a:uLnTx/>
                <a:uFillTx/>
                <a:latin typeface="McKinsey Sans"/>
                <a:ea typeface="+mn-ea"/>
                <a:cs typeface="+mn-cs"/>
              </a:rPr>
              <a:t>, </a:t>
            </a:r>
            <a:r>
              <a:rPr kumimoji="0" lang="en-US" altLang="en-DK" sz="900" b="0" i="0" u="none" strike="noStrike" kern="1200" cap="none" spc="0" normalizeH="0" baseline="0" noProof="0" dirty="0">
                <a:ln>
                  <a:noFill/>
                </a:ln>
                <a:solidFill>
                  <a:prstClr val="white">
                    <a:lumMod val="65000"/>
                  </a:prstClr>
                </a:solidFill>
                <a:effectLst/>
                <a:uLnTx/>
                <a:uFillTx/>
                <a:latin typeface="McKinsey Sans"/>
                <a:ea typeface="+mn-ea"/>
                <a:cs typeface="+mn-cs"/>
              </a:rPr>
              <a:t>2019</a:t>
            </a:r>
            <a:endParaRPr kumimoji="0" lang="en-GB" sz="9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4350" name="TextBox 2">
            <a:extLst>
              <a:ext uri="{FF2B5EF4-FFF2-40B4-BE49-F238E27FC236}">
                <a16:creationId xmlns:a16="http://schemas.microsoft.com/office/drawing/2014/main" id="{46D9E373-1BC8-7371-151E-659AF869FDB1}"/>
              </a:ext>
            </a:extLst>
          </p:cNvPr>
          <p:cNvSpPr txBox="1">
            <a:spLocks noChangeArrowheads="1"/>
          </p:cNvSpPr>
          <p:nvPr/>
        </p:nvSpPr>
        <p:spPr bwMode="auto">
          <a:xfrm>
            <a:off x="1449388" y="4427538"/>
            <a:ext cx="2943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PROXIMA NOVA RG"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PROXIMA NOVA RG"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PROXIMA NOVA RG"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PROXIMA NOVA RG"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PROXIMA NOVA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PROXIMA NOVA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PROXIMA NOVA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PROXIMA NOVA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PROXIMA NOVA RG"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333333"/>
                </a:solidFill>
                <a:effectLst/>
                <a:uLnTx/>
                <a:uFillTx/>
                <a:latin typeface="McKinsey Sans"/>
                <a:ea typeface="+mn-ea"/>
                <a:cs typeface="+mn-cs"/>
              </a:rPr>
              <a:t>could be unlocked in individual countries by </a:t>
            </a:r>
            <a:r>
              <a:rPr kumimoji="0" lang="en-US" altLang="en-US" sz="1800" b="0" i="0" u="none" strike="noStrike" kern="1200" cap="none" spc="0" normalizeH="0" baseline="0" noProof="0" dirty="0">
                <a:ln>
                  <a:noFill/>
                </a:ln>
                <a:solidFill>
                  <a:srgbClr val="333333"/>
                </a:solidFill>
                <a:effectLst/>
                <a:uLnTx/>
                <a:uFillTx/>
                <a:latin typeface="McKinsey Sans"/>
                <a:ea typeface="+mn-ea"/>
                <a:cs typeface="+mn-cs"/>
              </a:rPr>
              <a:t>2030 from the implementation of digital ID programs</a:t>
            </a:r>
            <a:r>
              <a:rPr kumimoji="0" lang="en-US" altLang="en-US" sz="1800" b="0" i="0" u="none" strike="noStrike" kern="1200" cap="none" spc="0" normalizeH="0" baseline="30000" noProof="0" dirty="0">
                <a:ln>
                  <a:noFill/>
                </a:ln>
                <a:solidFill>
                  <a:srgbClr val="333333"/>
                </a:solidFill>
                <a:effectLst/>
                <a:uLnTx/>
                <a:uFillTx/>
                <a:latin typeface="McKinsey Sans"/>
                <a:ea typeface="+mn-ea"/>
                <a:cs typeface="+mn-cs"/>
              </a:rPr>
              <a:t>3</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Rectangle 2">
            <a:extLst>
              <a:ext uri="{FF2B5EF4-FFF2-40B4-BE49-F238E27FC236}">
                <a16:creationId xmlns:a16="http://schemas.microsoft.com/office/drawing/2014/main" id="{32357229-AE38-1196-1F14-07FB3C0A4CF7}"/>
              </a:ext>
            </a:extLst>
          </p:cNvPr>
          <p:cNvSpPr/>
          <p:nvPr/>
        </p:nvSpPr>
        <p:spPr>
          <a:xfrm>
            <a:off x="1117600" y="2708275"/>
            <a:ext cx="3746500" cy="3352800"/>
          </a:xfrm>
          <a:prstGeom prst="rect">
            <a:avLst/>
          </a:prstGeom>
          <a:noFill/>
          <a:ln>
            <a:solidFill>
              <a:srgbClr val="232E3D"/>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0C79839-E37C-C4D2-73AB-8BE20C3177CD}"/>
              </a:ext>
            </a:extLst>
          </p:cNvPr>
          <p:cNvSpPr/>
          <p:nvPr/>
        </p:nvSpPr>
        <p:spPr>
          <a:xfrm>
            <a:off x="1415671" y="4024521"/>
            <a:ext cx="3062288" cy="417513"/>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solidFill>
                    <a:srgbClr val="ED7D31"/>
                  </a:solidFill>
                </a:ln>
                <a:solidFill>
                  <a:srgbClr val="D51D33"/>
                </a:solidFill>
                <a:effectLst/>
                <a:uLnTx/>
                <a:uFillTx/>
                <a:latin typeface="Calibri" panose="020F0502020204030204"/>
                <a:ea typeface="Calibri" panose="020F0502020204030204" pitchFamily="34" charset="0"/>
                <a:cs typeface="Calibri" panose="020F0502020204030204" pitchFamily="34" charset="0"/>
                <a:sym typeface="Calibri" panose="020F0502020204030204" pitchFamily="34" charset="0"/>
              </a:rPr>
              <a:t>3 - 13% GDP growth</a:t>
            </a:r>
          </a:p>
        </p:txBody>
      </p:sp>
      <p:sp>
        <p:nvSpPr>
          <p:cNvPr id="5" name="Partial Circle 23">
            <a:extLst>
              <a:ext uri="{FF2B5EF4-FFF2-40B4-BE49-F238E27FC236}">
                <a16:creationId xmlns:a16="http://schemas.microsoft.com/office/drawing/2014/main" id="{CB63E7CA-6F9F-E072-7B06-2535DDCEB47D}"/>
              </a:ext>
            </a:extLst>
          </p:cNvPr>
          <p:cNvSpPr/>
          <p:nvPr/>
        </p:nvSpPr>
        <p:spPr>
          <a:xfrm rot="10800000">
            <a:off x="2270125" y="3246438"/>
            <a:ext cx="1204913" cy="1206500"/>
          </a:xfrm>
          <a:prstGeom prst="pie">
            <a:avLst>
              <a:gd name="adj1" fmla="val 0"/>
              <a:gd name="adj2" fmla="val 10821089"/>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Calibri" panose="020F0502020204030204" pitchFamily="34" charset="0"/>
              <a:sym typeface="Calibri" panose="020F0502020204030204" pitchFamily="34" charset="0"/>
            </a:endParaRPr>
          </a:p>
        </p:txBody>
      </p:sp>
      <p:cxnSp>
        <p:nvCxnSpPr>
          <p:cNvPr id="11" name="Straight Connector 10">
            <a:extLst>
              <a:ext uri="{FF2B5EF4-FFF2-40B4-BE49-F238E27FC236}">
                <a16:creationId xmlns:a16="http://schemas.microsoft.com/office/drawing/2014/main" id="{4876E0A4-E346-F394-49B2-FDD0A485FC6C}"/>
              </a:ext>
            </a:extLst>
          </p:cNvPr>
          <p:cNvCxnSpPr>
            <a:cxnSpLocks/>
          </p:cNvCxnSpPr>
          <p:nvPr/>
        </p:nvCxnSpPr>
        <p:spPr>
          <a:xfrm>
            <a:off x="2201863" y="3757613"/>
            <a:ext cx="10699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303524-8E37-6F73-25F9-F6D3D0BB93F3}"/>
              </a:ext>
            </a:extLst>
          </p:cNvPr>
          <p:cNvCxnSpPr>
            <a:cxnSpLocks/>
          </p:cNvCxnSpPr>
          <p:nvPr/>
        </p:nvCxnSpPr>
        <p:spPr>
          <a:xfrm flipV="1">
            <a:off x="2354263" y="3281363"/>
            <a:ext cx="0" cy="609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Arc 27">
            <a:extLst>
              <a:ext uri="{FF2B5EF4-FFF2-40B4-BE49-F238E27FC236}">
                <a16:creationId xmlns:a16="http://schemas.microsoft.com/office/drawing/2014/main" id="{80AB8A5C-B6A3-1131-64AC-A0A2E5CCFF01}"/>
              </a:ext>
            </a:extLst>
          </p:cNvPr>
          <p:cNvSpPr/>
          <p:nvPr/>
        </p:nvSpPr>
        <p:spPr>
          <a:xfrm rot="6483252">
            <a:off x="1723231" y="2001044"/>
            <a:ext cx="1541463" cy="1654175"/>
          </a:xfrm>
          <a:prstGeom prst="arc">
            <a:avLst>
              <a:gd name="adj1" fmla="val 16719808"/>
              <a:gd name="adj2" fmla="val 20278515"/>
            </a:avLst>
          </a:prstGeom>
          <a:ln w="28575">
            <a:solidFill>
              <a:schemeClr val="accent2"/>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4AF3-1256-A971-AD94-3762363FD35B}"/>
              </a:ext>
            </a:extLst>
          </p:cNvPr>
          <p:cNvSpPr>
            <a:spLocks noGrp="1"/>
          </p:cNvSpPr>
          <p:nvPr>
            <p:ph type="title"/>
          </p:nvPr>
        </p:nvSpPr>
        <p:spPr>
          <a:xfrm>
            <a:off x="838200" y="681038"/>
            <a:ext cx="10271125" cy="633412"/>
          </a:xfrm>
        </p:spPr>
        <p:txBody>
          <a:bodyPr rtlCol="0" anchor="t">
            <a:normAutofit fontScale="90000"/>
          </a:bodyPr>
          <a:lstStyle/>
          <a:p>
            <a:pPr eaLnBrk="1" fontAlgn="auto" hangingPunct="1">
              <a:spcAft>
                <a:spcPts val="0"/>
              </a:spcAft>
              <a:defRPr/>
            </a:pPr>
            <a:r>
              <a:rPr lang="en-GB" dirty="0">
                <a:solidFill>
                  <a:schemeClr val="accent2"/>
                </a:solidFill>
              </a:rPr>
              <a:t>But ID is hard to get right: </a:t>
            </a:r>
            <a:r>
              <a:rPr lang="en-GB" dirty="0"/>
              <a:t>Complexity is compounded by the many stakeholders and wide-ranging nature of ID programming</a:t>
            </a:r>
          </a:p>
        </p:txBody>
      </p:sp>
      <p:grpSp>
        <p:nvGrpSpPr>
          <p:cNvPr id="15362" name="Group 20">
            <a:extLst>
              <a:ext uri="{FF2B5EF4-FFF2-40B4-BE49-F238E27FC236}">
                <a16:creationId xmlns:a16="http://schemas.microsoft.com/office/drawing/2014/main" id="{E0F4E0CA-334D-7FEA-5C95-88358E4A8E3B}"/>
              </a:ext>
            </a:extLst>
          </p:cNvPr>
          <p:cNvGrpSpPr>
            <a:grpSpLocks/>
          </p:cNvGrpSpPr>
          <p:nvPr/>
        </p:nvGrpSpPr>
        <p:grpSpPr bwMode="auto">
          <a:xfrm>
            <a:off x="5329238" y="3832225"/>
            <a:ext cx="1747837" cy="1624013"/>
            <a:chOff x="4522733" y="3496003"/>
            <a:chExt cx="2502776" cy="2325414"/>
          </a:xfrm>
        </p:grpSpPr>
        <p:cxnSp>
          <p:nvCxnSpPr>
            <p:cNvPr id="11" name="Straight Connector 10">
              <a:extLst>
                <a:ext uri="{FF2B5EF4-FFF2-40B4-BE49-F238E27FC236}">
                  <a16:creationId xmlns:a16="http://schemas.microsoft.com/office/drawing/2014/main" id="{A86D0F06-1935-D768-9303-99DAD1FEA15A}"/>
                </a:ext>
              </a:extLst>
            </p:cNvPr>
            <p:cNvCxnSpPr/>
            <p:nvPr/>
          </p:nvCxnSpPr>
          <p:spPr>
            <a:xfrm>
              <a:off x="4793241" y="3827880"/>
              <a:ext cx="1954939" cy="166166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1821EA-A653-5533-085B-1E0F4D8F5B37}"/>
                </a:ext>
              </a:extLst>
            </p:cNvPr>
            <p:cNvCxnSpPr>
              <a:cxnSpLocks/>
            </p:cNvCxnSpPr>
            <p:nvPr/>
          </p:nvCxnSpPr>
          <p:spPr>
            <a:xfrm>
              <a:off x="5775257" y="3496003"/>
              <a:ext cx="0" cy="2325414"/>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4685B7-3336-CAD3-D48F-F3091DB32F8E}"/>
                </a:ext>
              </a:extLst>
            </p:cNvPr>
            <p:cNvCxnSpPr>
              <a:cxnSpLocks/>
            </p:cNvCxnSpPr>
            <p:nvPr/>
          </p:nvCxnSpPr>
          <p:spPr>
            <a:xfrm flipV="1">
              <a:off x="4818247" y="3880163"/>
              <a:ext cx="1939026" cy="149572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4A12E4-BD72-EA9E-203E-C9CD6F8FEFF0}"/>
                </a:ext>
              </a:extLst>
            </p:cNvPr>
            <p:cNvCxnSpPr>
              <a:cxnSpLocks/>
            </p:cNvCxnSpPr>
            <p:nvPr/>
          </p:nvCxnSpPr>
          <p:spPr>
            <a:xfrm flipH="1">
              <a:off x="4522733" y="4648481"/>
              <a:ext cx="2502776"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E8ED554-7502-C606-62C5-D96BEBD484B4}"/>
                </a:ext>
              </a:extLst>
            </p:cNvPr>
            <p:cNvSpPr/>
            <p:nvPr/>
          </p:nvSpPr>
          <p:spPr>
            <a:xfrm>
              <a:off x="4954638" y="3827880"/>
              <a:ext cx="1659425" cy="1661660"/>
            </a:xfrm>
            <a:custGeom>
              <a:avLst/>
              <a:gdLst>
                <a:gd name="connsiteX0" fmla="*/ 0 w 1159557"/>
                <a:gd name="connsiteY0" fmla="*/ 579779 h 1159557"/>
                <a:gd name="connsiteX1" fmla="*/ 579779 w 1159557"/>
                <a:gd name="connsiteY1" fmla="*/ 0 h 1159557"/>
                <a:gd name="connsiteX2" fmla="*/ 1159558 w 1159557"/>
                <a:gd name="connsiteY2" fmla="*/ 579779 h 1159557"/>
                <a:gd name="connsiteX3" fmla="*/ 579779 w 1159557"/>
                <a:gd name="connsiteY3" fmla="*/ 1159558 h 1159557"/>
                <a:gd name="connsiteX4" fmla="*/ 0 w 1159557"/>
                <a:gd name="connsiteY4" fmla="*/ 579779 h 115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557" h="1159557" fill="none" extrusionOk="0">
                  <a:moveTo>
                    <a:pt x="0" y="579779"/>
                  </a:moveTo>
                  <a:cubicBezTo>
                    <a:pt x="12564" y="247634"/>
                    <a:pt x="290270" y="2025"/>
                    <a:pt x="579779" y="0"/>
                  </a:cubicBezTo>
                  <a:cubicBezTo>
                    <a:pt x="939858" y="68161"/>
                    <a:pt x="1152600" y="259426"/>
                    <a:pt x="1159558" y="579779"/>
                  </a:cubicBezTo>
                  <a:cubicBezTo>
                    <a:pt x="1213827" y="907852"/>
                    <a:pt x="883144" y="1151874"/>
                    <a:pt x="579779" y="1159558"/>
                  </a:cubicBezTo>
                  <a:cubicBezTo>
                    <a:pt x="180489" y="1183158"/>
                    <a:pt x="47164" y="836047"/>
                    <a:pt x="0" y="579779"/>
                  </a:cubicBezTo>
                  <a:close/>
                </a:path>
                <a:path w="1159557" h="1159557" stroke="0" extrusionOk="0">
                  <a:moveTo>
                    <a:pt x="0" y="579779"/>
                  </a:moveTo>
                  <a:cubicBezTo>
                    <a:pt x="-16770" y="288998"/>
                    <a:pt x="246527" y="-5389"/>
                    <a:pt x="579779" y="0"/>
                  </a:cubicBezTo>
                  <a:cubicBezTo>
                    <a:pt x="958234" y="-8600"/>
                    <a:pt x="1144454" y="287085"/>
                    <a:pt x="1159558" y="579779"/>
                  </a:cubicBezTo>
                  <a:cubicBezTo>
                    <a:pt x="1109852" y="916595"/>
                    <a:pt x="888962" y="1172589"/>
                    <a:pt x="579779" y="1159558"/>
                  </a:cubicBezTo>
                  <a:cubicBezTo>
                    <a:pt x="318013" y="1121741"/>
                    <a:pt x="-85541" y="919604"/>
                    <a:pt x="0" y="579779"/>
                  </a:cubicBezTo>
                  <a:close/>
                </a:path>
              </a:pathLst>
            </a:custGeom>
            <a:solidFill>
              <a:schemeClr val="bg1"/>
            </a:solidFill>
            <a:ln w="762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F46764AC-7E15-EFB2-5F5D-D2348379AEFE}"/>
              </a:ext>
            </a:extLst>
          </p:cNvPr>
          <p:cNvSpPr/>
          <p:nvPr/>
        </p:nvSpPr>
        <p:spPr>
          <a:xfrm>
            <a:off x="1109663" y="2719388"/>
            <a:ext cx="3008312" cy="1262062"/>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E3D"/>
                </a:solidFill>
                <a:effectLst/>
                <a:uLnTx/>
                <a:uFillTx/>
                <a:latin typeface="Proxima"/>
                <a:ea typeface="+mn-ea"/>
                <a:cs typeface="+mn-cs"/>
              </a:rPr>
              <a:t>How are existing systems for </a:t>
            </a:r>
            <a:r>
              <a:rPr kumimoji="0" lang="en-GB" sz="1400" b="1" i="0" u="none" strike="noStrike" kern="1200" cap="none" spc="0" normalizeH="0" baseline="0" noProof="0" dirty="0">
                <a:ln>
                  <a:noFill/>
                </a:ln>
                <a:solidFill>
                  <a:srgbClr val="232E3D"/>
                </a:solidFill>
                <a:effectLst/>
                <a:uLnTx/>
                <a:uFillTx/>
                <a:latin typeface="Proxima"/>
                <a:ea typeface="+mn-ea"/>
                <a:cs typeface="+mn-cs"/>
              </a:rPr>
              <a:t>refugee status and stateless person</a:t>
            </a:r>
            <a:r>
              <a:rPr kumimoji="0" lang="en-GB" sz="1400" b="0" i="0" u="none" strike="noStrike" kern="1200" cap="none" spc="0" normalizeH="0" baseline="0" noProof="0" dirty="0">
                <a:ln>
                  <a:noFill/>
                </a:ln>
                <a:solidFill>
                  <a:srgbClr val="232E3D"/>
                </a:solidFill>
                <a:effectLst/>
                <a:uLnTx/>
                <a:uFillTx/>
                <a:latin typeface="Proxima"/>
                <a:ea typeface="+mn-ea"/>
                <a:cs typeface="+mn-cs"/>
              </a:rPr>
              <a:t> determination integrated into the digital legal ID? </a:t>
            </a:r>
            <a:br>
              <a:rPr kumimoji="0" lang="en-GB" sz="1400" b="0" i="0" u="none" strike="noStrike" kern="1200" cap="none" spc="0" normalizeH="0" baseline="0" noProof="0" dirty="0">
                <a:ln>
                  <a:noFill/>
                </a:ln>
                <a:solidFill>
                  <a:srgbClr val="232E3D"/>
                </a:solidFill>
                <a:effectLst/>
                <a:uLnTx/>
                <a:uFillTx/>
                <a:latin typeface="Proxima"/>
                <a:ea typeface="+mn-ea"/>
                <a:cs typeface="+mn-cs"/>
              </a:rPr>
            </a:br>
            <a:r>
              <a:rPr kumimoji="0" lang="en-GB" sz="1400" b="0" i="0" u="none" strike="noStrike" kern="1200" cap="none" spc="0" normalizeH="0" baseline="0" noProof="0" dirty="0">
                <a:ln>
                  <a:noFill/>
                </a:ln>
                <a:solidFill>
                  <a:srgbClr val="ED7D31"/>
                </a:solidFill>
                <a:effectLst/>
                <a:uLnTx/>
                <a:uFillTx/>
                <a:latin typeface="Proxima"/>
                <a:ea typeface="+mn-ea"/>
                <a:cs typeface="+mn-cs"/>
              </a:rPr>
              <a:t>(Equality and non-discrimination)</a:t>
            </a:r>
            <a:endParaRPr kumimoji="0" lang="en-GB" sz="14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F6FB801-20DF-8996-6725-A3213EE3D2DA}"/>
              </a:ext>
            </a:extLst>
          </p:cNvPr>
          <p:cNvSpPr/>
          <p:nvPr/>
        </p:nvSpPr>
        <p:spPr>
          <a:xfrm>
            <a:off x="1109663" y="4003675"/>
            <a:ext cx="3013075" cy="1262063"/>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E3D"/>
                </a:solidFill>
                <a:effectLst/>
                <a:uLnTx/>
                <a:uFillTx/>
                <a:latin typeface="Proxima"/>
                <a:ea typeface="+mn-ea"/>
                <a:cs typeface="+mn-cs"/>
              </a:rPr>
              <a:t>How do rights to administrative appeal apply to </a:t>
            </a:r>
            <a:r>
              <a:rPr kumimoji="0" lang="en-GB" sz="1400" b="1" i="0" u="none" strike="noStrike" kern="1200" cap="none" spc="0" normalizeH="0" baseline="0" noProof="0" dirty="0">
                <a:ln>
                  <a:noFill/>
                </a:ln>
                <a:solidFill>
                  <a:srgbClr val="232E3D"/>
                </a:solidFill>
                <a:effectLst/>
                <a:uLnTx/>
                <a:uFillTx/>
                <a:latin typeface="Proxima"/>
                <a:ea typeface="+mn-ea"/>
                <a:cs typeface="+mn-cs"/>
              </a:rPr>
              <a:t>private sector bodies </a:t>
            </a:r>
            <a:r>
              <a:rPr kumimoji="0" lang="en-GB" sz="1400" b="0" i="0" u="none" strike="noStrike" kern="1200" cap="none" spc="0" normalizeH="0" baseline="0" noProof="0" dirty="0">
                <a:ln>
                  <a:noFill/>
                </a:ln>
                <a:solidFill>
                  <a:srgbClr val="232E3D"/>
                </a:solidFill>
                <a:effectLst/>
                <a:uLnTx/>
                <a:uFillTx/>
                <a:latin typeface="Proxima"/>
                <a:ea typeface="+mn-ea"/>
                <a:cs typeface="+mn-cs"/>
              </a:rPr>
              <a:t>involved in the ID system?</a:t>
            </a:r>
            <a:br>
              <a:rPr kumimoji="0" lang="en-GB" sz="1400" b="0" i="0" u="none" strike="noStrike" kern="1200" cap="none" spc="0" normalizeH="0" baseline="0" noProof="0" dirty="0">
                <a:ln>
                  <a:noFill/>
                </a:ln>
                <a:solidFill>
                  <a:srgbClr val="232E3D"/>
                </a:solidFill>
                <a:effectLst/>
                <a:uLnTx/>
                <a:uFillTx/>
                <a:latin typeface="Proxima"/>
                <a:ea typeface="+mn-ea"/>
                <a:cs typeface="+mn-cs"/>
              </a:rPr>
            </a:br>
            <a:r>
              <a:rPr kumimoji="0" lang="en-GB" sz="1400" b="0" i="0" u="none" strike="noStrike" kern="1200" cap="none" spc="0" normalizeH="0" baseline="0" noProof="0" dirty="0">
                <a:ln>
                  <a:noFill/>
                </a:ln>
                <a:solidFill>
                  <a:srgbClr val="ED7D31"/>
                </a:solidFill>
                <a:effectLst/>
                <a:uLnTx/>
                <a:uFillTx/>
                <a:latin typeface="Proxima"/>
                <a:ea typeface="+mn-ea"/>
                <a:cs typeface="+mn-cs"/>
              </a:rPr>
              <a:t>(Accountability and the rule of law)</a:t>
            </a:r>
            <a:endParaRPr kumimoji="0" lang="en-GB" sz="14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E5E5698-ECA0-F172-08A3-B1066C92F6D3}"/>
              </a:ext>
            </a:extLst>
          </p:cNvPr>
          <p:cNvSpPr/>
          <p:nvPr/>
        </p:nvSpPr>
        <p:spPr>
          <a:xfrm>
            <a:off x="1109663" y="5278438"/>
            <a:ext cx="3008312" cy="1262062"/>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E3D"/>
                </a:solidFill>
                <a:effectLst/>
                <a:uLnTx/>
                <a:uFillTx/>
                <a:latin typeface="Proxima"/>
                <a:ea typeface="+mn-ea"/>
                <a:cs typeface="+mn-cs"/>
              </a:rPr>
              <a:t>Has a </a:t>
            </a:r>
            <a:r>
              <a:rPr kumimoji="0" lang="en-GB" sz="1400" b="1" i="0" u="none" strike="noStrike" kern="1200" cap="none" spc="0" normalizeH="0" baseline="0" noProof="0" dirty="0">
                <a:ln>
                  <a:noFill/>
                </a:ln>
                <a:solidFill>
                  <a:srgbClr val="232E3D"/>
                </a:solidFill>
                <a:effectLst/>
                <a:uLnTx/>
                <a:uFillTx/>
                <a:latin typeface="Proxima"/>
                <a:ea typeface="+mn-ea"/>
                <a:cs typeface="+mn-cs"/>
              </a:rPr>
              <a:t>data protection impact assessment </a:t>
            </a:r>
            <a:r>
              <a:rPr kumimoji="0" lang="en-GB" sz="1400" b="0" i="0" u="none" strike="noStrike" kern="1200" cap="none" spc="0" normalizeH="0" baseline="0" noProof="0" dirty="0">
                <a:ln>
                  <a:noFill/>
                </a:ln>
                <a:solidFill>
                  <a:srgbClr val="232E3D"/>
                </a:solidFill>
                <a:effectLst/>
                <a:uLnTx/>
                <a:uFillTx/>
                <a:latin typeface="Proxima"/>
                <a:ea typeface="+mn-ea"/>
                <a:cs typeface="+mn-cs"/>
              </a:rPr>
              <a:t>been conducted (and if so, at what stage of the system development)?</a:t>
            </a:r>
            <a:br>
              <a:rPr kumimoji="0" lang="en-GB" sz="1400" b="0" i="0" u="none" strike="noStrike" kern="1200" cap="none" spc="0" normalizeH="0" baseline="0" noProof="0" dirty="0">
                <a:ln>
                  <a:noFill/>
                </a:ln>
                <a:solidFill>
                  <a:srgbClr val="232E3D"/>
                </a:solidFill>
                <a:effectLst/>
                <a:uLnTx/>
                <a:uFillTx/>
                <a:latin typeface="Proxima"/>
                <a:ea typeface="+mn-ea"/>
                <a:cs typeface="+mn-cs"/>
              </a:rPr>
            </a:br>
            <a:r>
              <a:rPr kumimoji="0" lang="en-GB" sz="1400" b="0" i="0" u="none" strike="noStrike" kern="1200" cap="none" spc="0" normalizeH="0" baseline="0" noProof="0" dirty="0">
                <a:ln>
                  <a:noFill/>
                </a:ln>
                <a:solidFill>
                  <a:srgbClr val="ED7D31"/>
                </a:solidFill>
                <a:effectLst/>
                <a:uLnTx/>
                <a:uFillTx/>
                <a:latin typeface="Proxima"/>
                <a:ea typeface="+mn-ea"/>
                <a:cs typeface="+mn-cs"/>
              </a:rPr>
              <a:t>(Legal and regulatory framework)</a:t>
            </a:r>
            <a:endParaRPr kumimoji="0" lang="en-GB" sz="14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B9223E3-CECD-954F-89FE-65C4CF64754E}"/>
              </a:ext>
            </a:extLst>
          </p:cNvPr>
          <p:cNvSpPr/>
          <p:nvPr/>
        </p:nvSpPr>
        <p:spPr>
          <a:xfrm>
            <a:off x="4492625" y="5607050"/>
            <a:ext cx="3579813" cy="1042988"/>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E3D"/>
                </a:solidFill>
                <a:effectLst/>
                <a:uLnTx/>
                <a:uFillTx/>
                <a:latin typeface="Proxima"/>
                <a:ea typeface="+mn-ea"/>
                <a:cs typeface="+mn-cs"/>
              </a:rPr>
              <a:t>What systems exist for the </a:t>
            </a:r>
            <a:r>
              <a:rPr kumimoji="0" lang="en-GB" sz="1400" b="1" i="0" u="none" strike="noStrike" kern="1200" cap="none" spc="0" normalizeH="0" baseline="0" noProof="0" dirty="0">
                <a:ln>
                  <a:noFill/>
                </a:ln>
                <a:solidFill>
                  <a:srgbClr val="232E3D"/>
                </a:solidFill>
                <a:effectLst/>
                <a:uLnTx/>
                <a:uFillTx/>
                <a:latin typeface="Proxima"/>
                <a:ea typeface="+mn-ea"/>
                <a:cs typeface="+mn-cs"/>
              </a:rPr>
              <a:t>coordination of initiatives </a:t>
            </a:r>
            <a:r>
              <a:rPr kumimoji="0" lang="en-GB" sz="1400" b="0" i="0" u="none" strike="noStrike" kern="1200" cap="none" spc="0" normalizeH="0" baseline="0" noProof="0" dirty="0">
                <a:ln>
                  <a:noFill/>
                </a:ln>
                <a:solidFill>
                  <a:srgbClr val="232E3D"/>
                </a:solidFill>
                <a:effectLst/>
                <a:uLnTx/>
                <a:uFillTx/>
                <a:latin typeface="Proxima"/>
                <a:ea typeface="+mn-ea"/>
                <a:cs typeface="+mn-cs"/>
              </a:rPr>
              <a:t>in relation to digital legal ID among different ministries and agencies? Especially CRVS agencies?</a:t>
            </a:r>
            <a:br>
              <a:rPr kumimoji="0" lang="en-GB" sz="1400" b="0" i="0" u="none" strike="noStrike" kern="1200" cap="none" spc="0" normalizeH="0" baseline="0" noProof="0" dirty="0">
                <a:ln>
                  <a:noFill/>
                </a:ln>
                <a:solidFill>
                  <a:srgbClr val="232E3D"/>
                </a:solidFill>
                <a:effectLst/>
                <a:uLnTx/>
                <a:uFillTx/>
                <a:latin typeface="Proxima"/>
                <a:ea typeface="+mn-ea"/>
                <a:cs typeface="+mn-cs"/>
              </a:rPr>
            </a:br>
            <a:r>
              <a:rPr kumimoji="0" lang="en-GB" sz="1400" b="0" i="0" u="none" strike="noStrike" kern="1200" cap="none" spc="0" normalizeH="0" baseline="0" noProof="0" dirty="0">
                <a:ln>
                  <a:noFill/>
                </a:ln>
                <a:solidFill>
                  <a:srgbClr val="ED7D31"/>
                </a:solidFill>
                <a:effectLst/>
                <a:uLnTx/>
                <a:uFillTx/>
                <a:latin typeface="Proxima"/>
                <a:ea typeface="+mn-ea"/>
                <a:cs typeface="+mn-cs"/>
              </a:rPr>
              <a:t>(Capable institutions)</a:t>
            </a:r>
            <a:endParaRPr kumimoji="0" lang="en-GB" sz="14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543F48F-F65F-440E-FC03-3C7DDEF6A896}"/>
              </a:ext>
            </a:extLst>
          </p:cNvPr>
          <p:cNvSpPr/>
          <p:nvPr/>
        </p:nvSpPr>
        <p:spPr>
          <a:xfrm>
            <a:off x="4419600" y="2640013"/>
            <a:ext cx="3724275" cy="1041400"/>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E3D"/>
                </a:solidFill>
                <a:effectLst/>
                <a:uLnTx/>
                <a:uFillTx/>
                <a:latin typeface="Proxima"/>
                <a:ea typeface="+mn-ea"/>
                <a:cs typeface="+mn-cs"/>
              </a:rPr>
              <a:t>Are there any </a:t>
            </a:r>
            <a:r>
              <a:rPr kumimoji="0" lang="en-GB" sz="1400" b="1" i="0" u="none" strike="noStrike" kern="1200" cap="none" spc="0" normalizeH="0" baseline="0" noProof="0" dirty="0">
                <a:ln>
                  <a:noFill/>
                </a:ln>
                <a:solidFill>
                  <a:srgbClr val="232E3D"/>
                </a:solidFill>
                <a:effectLst/>
                <a:uLnTx/>
                <a:uFillTx/>
                <a:latin typeface="Proxima"/>
                <a:ea typeface="+mn-ea"/>
                <a:cs typeface="+mn-cs"/>
              </a:rPr>
              <a:t>exemptions for the government </a:t>
            </a:r>
            <a:r>
              <a:rPr kumimoji="0" lang="en-GB" sz="1400" b="0" i="0" u="none" strike="noStrike" kern="1200" cap="none" spc="0" normalizeH="0" baseline="0" noProof="0" dirty="0">
                <a:ln>
                  <a:noFill/>
                </a:ln>
                <a:solidFill>
                  <a:srgbClr val="232E3D"/>
                </a:solidFill>
                <a:effectLst/>
                <a:uLnTx/>
                <a:uFillTx/>
                <a:latin typeface="Proxima"/>
                <a:ea typeface="+mn-ea"/>
                <a:cs typeface="+mn-cs"/>
              </a:rPr>
              <a:t>from data protection obligations? Are they accessible to the public?</a:t>
            </a:r>
            <a:br>
              <a:rPr kumimoji="0" lang="en-GB" sz="1400" b="0" i="0" u="none" strike="noStrike" kern="1200" cap="none" spc="0" normalizeH="0" baseline="0" noProof="0" dirty="0">
                <a:ln>
                  <a:noFill/>
                </a:ln>
                <a:solidFill>
                  <a:srgbClr val="232E3D"/>
                </a:solidFill>
                <a:effectLst/>
                <a:uLnTx/>
                <a:uFillTx/>
                <a:latin typeface="Proxima"/>
                <a:ea typeface="+mn-ea"/>
                <a:cs typeface="+mn-cs"/>
              </a:rPr>
            </a:br>
            <a:r>
              <a:rPr kumimoji="0" lang="en-GB" sz="1400" b="0" i="0" u="none" strike="noStrike" kern="1200" cap="none" spc="0" normalizeH="0" baseline="0" noProof="0" dirty="0">
                <a:ln>
                  <a:noFill/>
                </a:ln>
                <a:solidFill>
                  <a:srgbClr val="ED7D31"/>
                </a:solidFill>
                <a:effectLst/>
                <a:uLnTx/>
                <a:uFillTx/>
                <a:latin typeface="Proxima"/>
                <a:ea typeface="+mn-ea"/>
                <a:cs typeface="+mn-cs"/>
              </a:rPr>
              <a:t>(Data protection and privacy)</a:t>
            </a:r>
            <a:endParaRPr kumimoji="0" lang="en-GB" sz="14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684DE3C-CAB4-818C-CBAE-1C5F7F67D8C6}"/>
              </a:ext>
            </a:extLst>
          </p:cNvPr>
          <p:cNvSpPr/>
          <p:nvPr/>
        </p:nvSpPr>
        <p:spPr>
          <a:xfrm>
            <a:off x="8391525" y="2784475"/>
            <a:ext cx="3009900" cy="1260475"/>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E3D"/>
                </a:solidFill>
                <a:effectLst/>
                <a:uLnTx/>
                <a:uFillTx/>
                <a:latin typeface="Proxima"/>
                <a:ea typeface="+mn-ea"/>
                <a:cs typeface="+mn-cs"/>
              </a:rPr>
              <a:t>Is the digital legal ID enrolment required by law to </a:t>
            </a:r>
            <a:r>
              <a:rPr kumimoji="0" lang="en-GB" sz="1400" b="1" i="0" u="none" strike="noStrike" kern="1200" cap="none" spc="0" normalizeH="0" baseline="0" noProof="0" dirty="0">
                <a:ln>
                  <a:noFill/>
                </a:ln>
                <a:solidFill>
                  <a:srgbClr val="232E3D"/>
                </a:solidFill>
                <a:effectLst/>
                <a:uLnTx/>
                <a:uFillTx/>
                <a:latin typeface="Proxima"/>
                <a:ea typeface="+mn-ea"/>
                <a:cs typeface="+mn-cs"/>
              </a:rPr>
              <a:t>access private services</a:t>
            </a:r>
            <a:r>
              <a:rPr kumimoji="0" lang="en-GB" sz="1400" b="0" i="0" u="none" strike="noStrike" kern="1200" cap="none" spc="0" normalizeH="0" baseline="0" noProof="0" dirty="0">
                <a:ln>
                  <a:noFill/>
                </a:ln>
                <a:solidFill>
                  <a:srgbClr val="232E3D"/>
                </a:solidFill>
                <a:effectLst/>
                <a:uLnTx/>
                <a:uFillTx/>
                <a:latin typeface="Proxima"/>
                <a:ea typeface="+mn-ea"/>
                <a:cs typeface="+mn-cs"/>
              </a:rPr>
              <a:t>; if so, which?</a:t>
            </a:r>
            <a:br>
              <a:rPr kumimoji="0" lang="en-GB" sz="1400" b="0" i="0" u="none" strike="noStrike" kern="1200" cap="none" spc="0" normalizeH="0" baseline="0" noProof="0" dirty="0">
                <a:ln>
                  <a:noFill/>
                </a:ln>
                <a:solidFill>
                  <a:srgbClr val="232E3D"/>
                </a:solidFill>
                <a:effectLst/>
                <a:uLnTx/>
                <a:uFillTx/>
                <a:latin typeface="Proxima"/>
                <a:ea typeface="+mn-ea"/>
                <a:cs typeface="+mn-cs"/>
              </a:rPr>
            </a:br>
            <a:r>
              <a:rPr kumimoji="0" lang="en-GB" sz="1400" b="0" i="0" u="none" strike="noStrike" kern="1200" cap="none" spc="0" normalizeH="0" baseline="0" noProof="0" dirty="0">
                <a:ln>
                  <a:noFill/>
                </a:ln>
                <a:solidFill>
                  <a:srgbClr val="ED7D31"/>
                </a:solidFill>
                <a:effectLst/>
                <a:uLnTx/>
                <a:uFillTx/>
                <a:latin typeface="Proxima"/>
                <a:ea typeface="+mn-ea"/>
                <a:cs typeface="+mn-cs"/>
              </a:rPr>
              <a:t>(User value)</a:t>
            </a:r>
            <a:endParaRPr kumimoji="0" lang="en-GB" sz="14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A3C9B25-5816-1993-CF04-E63C16D38A67}"/>
              </a:ext>
            </a:extLst>
          </p:cNvPr>
          <p:cNvSpPr/>
          <p:nvPr/>
        </p:nvSpPr>
        <p:spPr>
          <a:xfrm>
            <a:off x="8034338" y="3884613"/>
            <a:ext cx="3724275" cy="1260475"/>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E3D"/>
                </a:solidFill>
                <a:effectLst/>
                <a:uLnTx/>
                <a:uFillTx/>
                <a:latin typeface="Proxima"/>
                <a:ea typeface="+mn-ea"/>
                <a:cs typeface="+mn-cs"/>
              </a:rPr>
              <a:t>Is </a:t>
            </a:r>
            <a:r>
              <a:rPr kumimoji="0" lang="en-GB" sz="1400" b="1" i="0" u="none" strike="noStrike" kern="1200" cap="none" spc="0" normalizeH="0" baseline="0" noProof="0" dirty="0">
                <a:ln>
                  <a:noFill/>
                </a:ln>
                <a:solidFill>
                  <a:srgbClr val="232E3D"/>
                </a:solidFill>
                <a:effectLst/>
                <a:uLnTx/>
                <a:uFillTx/>
                <a:latin typeface="Proxima"/>
                <a:ea typeface="+mn-ea"/>
                <a:cs typeface="+mn-cs"/>
              </a:rPr>
              <a:t>information about the ID system </a:t>
            </a:r>
            <a:r>
              <a:rPr kumimoji="0" lang="en-GB" sz="1400" b="0" i="0" u="none" strike="noStrike" kern="1200" cap="none" spc="0" normalizeH="0" baseline="0" noProof="0" dirty="0">
                <a:ln>
                  <a:noFill/>
                </a:ln>
                <a:solidFill>
                  <a:srgbClr val="232E3D"/>
                </a:solidFill>
                <a:effectLst/>
                <a:uLnTx/>
                <a:uFillTx/>
                <a:latin typeface="Proxima"/>
                <a:ea typeface="+mn-ea"/>
                <a:cs typeface="+mn-cs"/>
              </a:rPr>
              <a:t>proactively published e.g. in an annual report?</a:t>
            </a:r>
            <a:br>
              <a:rPr kumimoji="0" lang="en-GB" sz="1400" b="0" i="0" u="none" strike="noStrike" kern="1200" cap="none" spc="0" normalizeH="0" baseline="0" noProof="0" dirty="0">
                <a:ln>
                  <a:noFill/>
                </a:ln>
                <a:solidFill>
                  <a:srgbClr val="232E3D"/>
                </a:solidFill>
                <a:effectLst/>
                <a:uLnTx/>
                <a:uFillTx/>
                <a:latin typeface="Proxima"/>
                <a:ea typeface="+mn-ea"/>
                <a:cs typeface="+mn-cs"/>
              </a:rPr>
            </a:br>
            <a:r>
              <a:rPr kumimoji="0" lang="en-GB" sz="1400" b="0" i="0" u="none" strike="noStrike" kern="1200" cap="none" spc="0" normalizeH="0" baseline="0" noProof="0" dirty="0">
                <a:ln>
                  <a:noFill/>
                </a:ln>
                <a:solidFill>
                  <a:srgbClr val="ED7D31"/>
                </a:solidFill>
                <a:effectLst/>
                <a:uLnTx/>
                <a:uFillTx/>
                <a:latin typeface="Proxima"/>
                <a:ea typeface="+mn-ea"/>
                <a:cs typeface="+mn-cs"/>
              </a:rPr>
              <a:t>(Participation and access to information)</a:t>
            </a:r>
            <a:endParaRPr kumimoji="0" lang="en-GB" sz="14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FF48546-3E1A-B082-E644-362F0B222FC8}"/>
              </a:ext>
            </a:extLst>
          </p:cNvPr>
          <p:cNvSpPr/>
          <p:nvPr/>
        </p:nvSpPr>
        <p:spPr>
          <a:xfrm>
            <a:off x="8107363" y="5275263"/>
            <a:ext cx="3579812" cy="1262062"/>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2E3D"/>
                </a:solidFill>
                <a:effectLst/>
                <a:uLnTx/>
                <a:uFillTx/>
                <a:latin typeface="Proxima"/>
                <a:ea typeface="+mn-ea"/>
                <a:cs typeface="+mn-cs"/>
              </a:rPr>
              <a:t>Do </a:t>
            </a:r>
            <a:r>
              <a:rPr kumimoji="0" lang="en-GB" sz="1400" b="1" i="0" u="none" strike="noStrike" kern="1200" cap="none" spc="0" normalizeH="0" baseline="0" noProof="0" dirty="0">
                <a:ln>
                  <a:noFill/>
                </a:ln>
                <a:solidFill>
                  <a:srgbClr val="232E3D"/>
                </a:solidFill>
                <a:effectLst/>
                <a:uLnTx/>
                <a:uFillTx/>
                <a:latin typeface="Proxima"/>
                <a:ea typeface="+mn-ea"/>
                <a:cs typeface="+mn-cs"/>
              </a:rPr>
              <a:t>procurement guidelines </a:t>
            </a:r>
            <a:r>
              <a:rPr kumimoji="0" lang="en-GB" sz="1400" b="0" i="0" u="none" strike="noStrike" kern="1200" cap="none" spc="0" normalizeH="0" baseline="0" noProof="0" dirty="0">
                <a:ln>
                  <a:noFill/>
                </a:ln>
                <a:solidFill>
                  <a:srgbClr val="232E3D"/>
                </a:solidFill>
                <a:effectLst/>
                <a:uLnTx/>
                <a:uFillTx/>
                <a:latin typeface="Proxima"/>
                <a:ea typeface="+mn-ea"/>
                <a:cs typeface="+mn-cs"/>
              </a:rPr>
              <a:t>include standards (e.g. on interoperability and data standards, level of technical documentation) to support changing vendors?</a:t>
            </a:r>
            <a:br>
              <a:rPr kumimoji="0" lang="en-GB" sz="1400" b="0" i="0" u="none" strike="noStrike" kern="1200" cap="none" spc="0" normalizeH="0" baseline="0" noProof="0" dirty="0">
                <a:ln>
                  <a:noFill/>
                </a:ln>
                <a:solidFill>
                  <a:srgbClr val="232E3D"/>
                </a:solidFill>
                <a:effectLst/>
                <a:uLnTx/>
                <a:uFillTx/>
                <a:latin typeface="Proxima"/>
                <a:ea typeface="+mn-ea"/>
                <a:cs typeface="+mn-cs"/>
              </a:rPr>
            </a:br>
            <a:r>
              <a:rPr kumimoji="0" lang="en-GB" sz="1400" b="0" i="0" u="none" strike="noStrike" kern="1200" cap="none" spc="0" normalizeH="0" baseline="0" noProof="0" dirty="0">
                <a:ln>
                  <a:noFill/>
                </a:ln>
                <a:solidFill>
                  <a:srgbClr val="ED7D31"/>
                </a:solidFill>
                <a:effectLst/>
                <a:uLnTx/>
                <a:uFillTx/>
                <a:latin typeface="Proxima"/>
                <a:ea typeface="+mn-ea"/>
                <a:cs typeface="+mn-cs"/>
              </a:rPr>
              <a:t>(Procurement and anti-corruption)</a:t>
            </a:r>
            <a:endParaRPr kumimoji="0" lang="en-GB" sz="14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B729C58-1F8C-957C-F1C3-FD3BFA8B7A73}"/>
              </a:ext>
            </a:extLst>
          </p:cNvPr>
          <p:cNvSpPr/>
          <p:nvPr/>
        </p:nvSpPr>
        <p:spPr>
          <a:xfrm rot="20908171">
            <a:off x="5684838" y="4492625"/>
            <a:ext cx="1071562" cy="339725"/>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lumMod val="50000"/>
                  </a:prstClr>
                </a:solidFill>
                <a:effectLst/>
                <a:uLnTx/>
                <a:uFillTx/>
                <a:latin typeface="Proxima"/>
                <a:ea typeface="+mn-ea"/>
                <a:cs typeface="+mn-cs"/>
              </a:rPr>
              <a:t>Digital ID</a:t>
            </a:r>
            <a:endParaRPr kumimoji="0" lang="en-GB"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5" name="Picture 2" descr="World Map PNG Transparent Images - PNG All">
            <a:extLst>
              <a:ext uri="{FF2B5EF4-FFF2-40B4-BE49-F238E27FC236}">
                <a16:creationId xmlns:a16="http://schemas.microsoft.com/office/drawing/2014/main" id="{02DB563E-AEE2-E82A-FD0B-7683227B8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94" y="136525"/>
            <a:ext cx="1141730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0C7DCE-2AD9-4408-4258-82A7D5335E89}"/>
              </a:ext>
            </a:extLst>
          </p:cNvPr>
          <p:cNvSpPr>
            <a:spLocks noGrp="1"/>
          </p:cNvSpPr>
          <p:nvPr>
            <p:ph type="title"/>
          </p:nvPr>
        </p:nvSpPr>
        <p:spPr>
          <a:xfrm>
            <a:off x="838200" y="681038"/>
            <a:ext cx="10023475" cy="633412"/>
          </a:xfrm>
        </p:spPr>
        <p:txBody>
          <a:bodyPr rtlCol="0" anchor="t">
            <a:normAutofit fontScale="90000"/>
          </a:bodyPr>
          <a:lstStyle/>
          <a:p>
            <a:pPr eaLnBrk="1" fontAlgn="auto" hangingPunct="1">
              <a:spcAft>
                <a:spcPts val="0"/>
              </a:spcAft>
              <a:defRPr/>
            </a:pPr>
            <a:r>
              <a:rPr lang="en-GB" dirty="0">
                <a:solidFill>
                  <a:schemeClr val="accent2"/>
                </a:solidFill>
              </a:rPr>
              <a:t>Recent</a:t>
            </a:r>
            <a:r>
              <a:rPr lang="en-GB" dirty="0"/>
              <a:t> </a:t>
            </a:r>
            <a:r>
              <a:rPr lang="en-GB" dirty="0">
                <a:solidFill>
                  <a:schemeClr val="accent2"/>
                </a:solidFill>
              </a:rPr>
              <a:t>examples</a:t>
            </a:r>
            <a:r>
              <a:rPr lang="en-GB" dirty="0"/>
              <a:t> of inadequate governance of identity systems</a:t>
            </a:r>
          </a:p>
        </p:txBody>
      </p:sp>
      <p:sp>
        <p:nvSpPr>
          <p:cNvPr id="3" name="Rectangle 2">
            <a:extLst>
              <a:ext uri="{FF2B5EF4-FFF2-40B4-BE49-F238E27FC236}">
                <a16:creationId xmlns:a16="http://schemas.microsoft.com/office/drawing/2014/main" id="{5B3B43E7-F9DD-A38A-1576-62856E88BB29}"/>
              </a:ext>
            </a:extLst>
          </p:cNvPr>
          <p:cNvSpPr/>
          <p:nvPr/>
        </p:nvSpPr>
        <p:spPr>
          <a:xfrm>
            <a:off x="7382258" y="3342927"/>
            <a:ext cx="3759200" cy="1184275"/>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0" lang="en-US" altLang="en-DK" sz="1400" b="0" i="0" u="none" strike="noStrike" kern="1200" cap="none" spc="0" normalizeH="0" baseline="0" noProof="0" dirty="0">
                <a:ln>
                  <a:noFill/>
                </a:ln>
                <a:solidFill>
                  <a:prstClr val="black"/>
                </a:solidFill>
                <a:effectLst/>
                <a:uLnTx/>
                <a:uFillTx/>
                <a:latin typeface="PROXIMA NOVA RG" panose="02000506030000020004" pitchFamily="2" charset="77"/>
                <a:ea typeface="+mn-ea"/>
                <a:cs typeface="Times New Roman" panose="02020603050405020304" pitchFamily="18" charset="0"/>
              </a:rPr>
              <a:t>A court prohibited the private entities from requiring national ID cards for any service. </a:t>
            </a:r>
          </a:p>
        </p:txBody>
      </p:sp>
      <p:sp>
        <p:nvSpPr>
          <p:cNvPr id="4" name="Rectangle 3">
            <a:extLst>
              <a:ext uri="{FF2B5EF4-FFF2-40B4-BE49-F238E27FC236}">
                <a16:creationId xmlns:a16="http://schemas.microsoft.com/office/drawing/2014/main" id="{9820ACC6-57BB-2414-4A5C-260D40C4A469}"/>
              </a:ext>
            </a:extLst>
          </p:cNvPr>
          <p:cNvSpPr/>
          <p:nvPr/>
        </p:nvSpPr>
        <p:spPr>
          <a:xfrm>
            <a:off x="6915914" y="5009183"/>
            <a:ext cx="3759200" cy="1366836"/>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0" lang="en-US" altLang="en-DK" sz="1400" b="0" i="0" u="none" strike="noStrike" kern="1200" cap="none" spc="0" normalizeH="0" baseline="0" noProof="0" dirty="0">
                <a:ln>
                  <a:noFill/>
                </a:ln>
                <a:solidFill>
                  <a:prstClr val="black"/>
                </a:solidFill>
                <a:effectLst/>
                <a:uLnTx/>
                <a:uFillTx/>
                <a:latin typeface="PROXIMA NOVA RG" panose="02000506030000020004" pitchFamily="2" charset="77"/>
                <a:ea typeface="+mn-ea"/>
                <a:cs typeface="Times New Roman" panose="02020603050405020304" pitchFamily="18" charset="0"/>
              </a:rPr>
              <a:t>Some research show that channeling complaints or establishing dialogue with institutions in charge of managing digital legal identification systems is often difficult, especially where the national ID system is managed by the security </a:t>
            </a:r>
            <a:r>
              <a:rPr kumimoji="0" lang="en-US" altLang="en-DK" sz="1400" b="0" i="0" u="none" strike="noStrike" kern="1200" cap="none" spc="0" normalizeH="0" baseline="0" noProof="0" dirty="0" err="1">
                <a:ln>
                  <a:noFill/>
                </a:ln>
                <a:solidFill>
                  <a:prstClr val="black"/>
                </a:solidFill>
                <a:effectLst/>
                <a:uLnTx/>
                <a:uFillTx/>
                <a:latin typeface="PROXIMA NOVA RG" panose="02000506030000020004" pitchFamily="2" charset="77"/>
                <a:ea typeface="+mn-ea"/>
                <a:cs typeface="Times New Roman" panose="02020603050405020304" pitchFamily="18" charset="0"/>
              </a:rPr>
              <a:t>secto</a:t>
            </a:r>
            <a:r>
              <a:rPr lang="en-US" altLang="en-DK" sz="1400" dirty="0">
                <a:solidFill>
                  <a:prstClr val="black"/>
                </a:solidFill>
                <a:latin typeface="PROXIMA NOVA RG" panose="02000506030000020004" pitchFamily="2" charset="77"/>
                <a:cs typeface="Times New Roman" panose="02020603050405020304" pitchFamily="18" charset="0"/>
              </a:rPr>
              <a:t>r.</a:t>
            </a:r>
            <a:endParaRPr kumimoji="0" lang="en-US" altLang="en-DK" sz="1400" b="0" i="0" u="none" strike="noStrike" kern="1200" cap="none" spc="0" normalizeH="0" baseline="0" noProof="0" dirty="0">
              <a:ln>
                <a:noFill/>
              </a:ln>
              <a:solidFill>
                <a:prstClr val="black"/>
              </a:solidFill>
              <a:effectLst/>
              <a:uLnTx/>
              <a:uFillTx/>
              <a:latin typeface="PROXIMA NOVA RG" panose="02000506030000020004" pitchFamily="2" charset="77"/>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FC3AC084-48BC-EC52-E9D4-744C5FAB272D}"/>
              </a:ext>
            </a:extLst>
          </p:cNvPr>
          <p:cNvSpPr/>
          <p:nvPr/>
        </p:nvSpPr>
        <p:spPr>
          <a:xfrm>
            <a:off x="1864487" y="1939767"/>
            <a:ext cx="3475609" cy="1339152"/>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0" lang="en-US" altLang="en-DK" sz="1400" b="0" i="0" u="none" strike="noStrike" kern="1200" cap="none" spc="0" normalizeH="0" baseline="0" noProof="0" dirty="0">
                <a:ln>
                  <a:noFill/>
                </a:ln>
                <a:solidFill>
                  <a:prstClr val="black"/>
                </a:solidFill>
                <a:effectLst/>
                <a:uLnTx/>
                <a:uFillTx/>
                <a:latin typeface="PROXIMA NOVA RG" panose="02000506030000020004" pitchFamily="2" charset="77"/>
                <a:ea typeface="+mn-ea"/>
                <a:cs typeface="Times New Roman" panose="02020603050405020304" pitchFamily="18" charset="0"/>
              </a:rPr>
              <a:t>A </a:t>
            </a:r>
            <a:r>
              <a:rPr kumimoji="0" lang="en-US" altLang="en-DK" sz="1400" b="0" i="0" u="none" strike="noStrike" kern="1200" cap="none" spc="0" normalizeH="0" baseline="0" noProof="0" dirty="0" err="1">
                <a:ln>
                  <a:noFill/>
                </a:ln>
                <a:solidFill>
                  <a:prstClr val="black"/>
                </a:solidFill>
                <a:effectLst/>
                <a:uLnTx/>
                <a:uFillTx/>
                <a:latin typeface="PROXIMA NOVA RG" panose="02000506030000020004" pitchFamily="2" charset="77"/>
                <a:ea typeface="+mn-ea"/>
                <a:cs typeface="Times New Roman" panose="02020603050405020304" pitchFamily="18" charset="0"/>
              </a:rPr>
              <a:t>cour</a:t>
            </a:r>
            <a:r>
              <a:rPr lang="en-US" altLang="en-DK" sz="1400" dirty="0">
                <a:solidFill>
                  <a:prstClr val="black"/>
                </a:solidFill>
                <a:latin typeface="PROXIMA NOVA RG" panose="02000506030000020004" pitchFamily="2" charset="77"/>
                <a:cs typeface="Times New Roman" panose="02020603050405020304" pitchFamily="18" charset="0"/>
              </a:rPr>
              <a:t>t ruling </a:t>
            </a:r>
            <a:r>
              <a:rPr kumimoji="0" lang="en-US" altLang="en-DK" sz="1400" b="0" i="0" u="none" strike="noStrike" kern="1200" cap="none" spc="0" normalizeH="0" baseline="0" noProof="0" dirty="0">
                <a:ln>
                  <a:noFill/>
                </a:ln>
                <a:solidFill>
                  <a:prstClr val="black"/>
                </a:solidFill>
                <a:effectLst/>
                <a:uLnTx/>
                <a:uFillTx/>
                <a:latin typeface="PROXIMA NOVA RG" panose="02000506030000020004" pitchFamily="2" charset="77"/>
                <a:ea typeface="+mn-ea"/>
                <a:cs typeface="Times New Roman" panose="02020603050405020304" pitchFamily="18" charset="0"/>
              </a:rPr>
              <a:t>found the ID card scheme’s indefinite period of retention of biometrics unconstitutional.</a:t>
            </a:r>
          </a:p>
        </p:txBody>
      </p:sp>
      <p:sp>
        <p:nvSpPr>
          <p:cNvPr id="6" name="Rectangle 5">
            <a:extLst>
              <a:ext uri="{FF2B5EF4-FFF2-40B4-BE49-F238E27FC236}">
                <a16:creationId xmlns:a16="http://schemas.microsoft.com/office/drawing/2014/main" id="{301A3344-7F2A-915B-5403-D7A4AE665B73}"/>
              </a:ext>
            </a:extLst>
          </p:cNvPr>
          <p:cNvSpPr/>
          <p:nvPr/>
        </p:nvSpPr>
        <p:spPr>
          <a:xfrm>
            <a:off x="974312" y="3424110"/>
            <a:ext cx="3255963" cy="1366837"/>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0" lang="en-US" altLang="en-DK" sz="1400" b="0" i="0" u="none" strike="noStrike" kern="1200" cap="none" spc="0" normalizeH="0" baseline="0" noProof="0" dirty="0">
                <a:ln>
                  <a:noFill/>
                </a:ln>
                <a:solidFill>
                  <a:prstClr val="black"/>
                </a:solidFill>
                <a:effectLst/>
                <a:uLnTx/>
                <a:uFillTx/>
                <a:latin typeface="PROXIMA NOVA RG" panose="02000506030000020004" pitchFamily="2" charset="77"/>
                <a:ea typeface="+mn-ea"/>
                <a:cs typeface="Times New Roman" panose="02020603050405020304" pitchFamily="18" charset="0"/>
              </a:rPr>
              <a:t>A court ruling prohibited the government from conditioning access to public services on national identity registration.</a:t>
            </a:r>
          </a:p>
        </p:txBody>
      </p:sp>
      <p:sp>
        <p:nvSpPr>
          <p:cNvPr id="8" name="Rectangle 7">
            <a:extLst>
              <a:ext uri="{FF2B5EF4-FFF2-40B4-BE49-F238E27FC236}">
                <a16:creationId xmlns:a16="http://schemas.microsoft.com/office/drawing/2014/main" id="{C7EF1A24-D54D-0D03-2EDD-601CBFC729FF}"/>
              </a:ext>
            </a:extLst>
          </p:cNvPr>
          <p:cNvSpPr/>
          <p:nvPr/>
        </p:nvSpPr>
        <p:spPr>
          <a:xfrm>
            <a:off x="1947370" y="5147802"/>
            <a:ext cx="3475610" cy="1184275"/>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0" lang="en-US" altLang="en-DK" sz="1400" b="0" i="0" u="none" strike="noStrike" kern="1200" cap="none" spc="0" normalizeH="0" baseline="0" noProof="0" dirty="0">
                <a:ln>
                  <a:noFill/>
                </a:ln>
                <a:solidFill>
                  <a:prstClr val="black"/>
                </a:solidFill>
                <a:effectLst/>
                <a:uLnTx/>
                <a:uFillTx/>
                <a:latin typeface="PROXIMA NOVA RG" panose="02000506030000020004" pitchFamily="2" charset="77"/>
                <a:ea typeface="+mn-ea"/>
                <a:cs typeface="Times New Roman" panose="02020603050405020304" pitchFamily="18" charset="0"/>
              </a:rPr>
              <a:t>A </a:t>
            </a:r>
            <a:r>
              <a:rPr kumimoji="0" lang="en-US" altLang="en-DK" sz="1400" b="0" i="0" u="none" strike="noStrike" kern="1200" cap="none" spc="0" normalizeH="0" baseline="0" noProof="0" dirty="0" err="1">
                <a:ln>
                  <a:noFill/>
                </a:ln>
                <a:solidFill>
                  <a:prstClr val="black"/>
                </a:solidFill>
                <a:effectLst/>
                <a:uLnTx/>
                <a:uFillTx/>
                <a:latin typeface="PROXIMA NOVA RG" panose="02000506030000020004" pitchFamily="2" charset="77"/>
                <a:ea typeface="+mn-ea"/>
                <a:cs typeface="Times New Roman" panose="02020603050405020304" pitchFamily="18" charset="0"/>
              </a:rPr>
              <a:t>cour</a:t>
            </a:r>
            <a:r>
              <a:rPr lang="en-US" altLang="en-DK" sz="1400" dirty="0">
                <a:solidFill>
                  <a:prstClr val="black"/>
                </a:solidFill>
                <a:latin typeface="PROXIMA NOVA RG" panose="02000506030000020004" pitchFamily="2" charset="77"/>
                <a:cs typeface="Times New Roman" panose="02020603050405020304" pitchFamily="18" charset="0"/>
              </a:rPr>
              <a:t>t </a:t>
            </a:r>
            <a:r>
              <a:rPr kumimoji="0" lang="en-US" altLang="en-DK" sz="1400" b="0" i="0" u="none" strike="noStrike" kern="1200" cap="none" spc="0" normalizeH="0" baseline="0" noProof="0" dirty="0">
                <a:ln>
                  <a:noFill/>
                </a:ln>
                <a:solidFill>
                  <a:prstClr val="black"/>
                </a:solidFill>
                <a:effectLst/>
                <a:uLnTx/>
                <a:uFillTx/>
                <a:latin typeface="PROXIMA NOVA RG" panose="02000506030000020004" pitchFamily="2" charset="77"/>
                <a:ea typeface="+mn-ea"/>
                <a:cs typeface="Times New Roman" panose="02020603050405020304" pitchFamily="18" charset="0"/>
              </a:rPr>
              <a:t>declared the country’s national identification and registration act system that collected demographic, biometrics and biographic information unconstitutional and void.</a:t>
            </a:r>
          </a:p>
        </p:txBody>
      </p:sp>
      <p:sp>
        <p:nvSpPr>
          <p:cNvPr id="7" name="Rectangle 6">
            <a:extLst>
              <a:ext uri="{FF2B5EF4-FFF2-40B4-BE49-F238E27FC236}">
                <a16:creationId xmlns:a16="http://schemas.microsoft.com/office/drawing/2014/main" id="{1781A366-0A9A-6156-DD9A-499FB8BDF3EA}"/>
              </a:ext>
            </a:extLst>
          </p:cNvPr>
          <p:cNvSpPr/>
          <p:nvPr/>
        </p:nvSpPr>
        <p:spPr>
          <a:xfrm>
            <a:off x="6477002" y="1948529"/>
            <a:ext cx="3759200" cy="1366836"/>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0" lang="en-US" altLang="en-DK" sz="1400" b="0" i="0" u="none" strike="noStrike" kern="1200" cap="none" spc="0" normalizeH="0" baseline="0" noProof="0" dirty="0">
                <a:ln>
                  <a:noFill/>
                </a:ln>
                <a:solidFill>
                  <a:prstClr val="black"/>
                </a:solidFill>
                <a:effectLst/>
                <a:uLnTx/>
                <a:uFillTx/>
                <a:latin typeface="PROXIMA NOVA RG" panose="02000506030000020004" pitchFamily="2" charset="77"/>
                <a:ea typeface="+mn-ea"/>
                <a:cs typeface="Times New Roman" panose="02020603050405020304" pitchFamily="18" charset="0"/>
              </a:rPr>
              <a:t>Some articles point out that children are not able to access to schools due to the lack of ID cards despite the court ruling against such practice.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8F51A-D54C-1289-FDF6-017E1D8EB5F3}"/>
              </a:ext>
            </a:extLst>
          </p:cNvPr>
          <p:cNvSpPr txBox="1">
            <a:spLocks/>
          </p:cNvSpPr>
          <p:nvPr/>
        </p:nvSpPr>
        <p:spPr>
          <a:xfrm>
            <a:off x="838200" y="539750"/>
            <a:ext cx="11172825"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000" b="1" dirty="0">
                <a:solidFill>
                  <a:srgbClr val="00B050"/>
                </a:solidFill>
              </a:rPr>
              <a:t>Model Governance Framework of Digital Legal Identity</a:t>
            </a:r>
          </a:p>
        </p:txBody>
      </p:sp>
      <p:sp>
        <p:nvSpPr>
          <p:cNvPr id="3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FB7629D-2A94-28D2-9D8F-7114E603ECE4}"/>
              </a:ext>
            </a:extLst>
          </p:cNvPr>
          <p:cNvSpPr txBox="1"/>
          <p:nvPr/>
        </p:nvSpPr>
        <p:spPr>
          <a:xfrm>
            <a:off x="838200" y="2264721"/>
            <a:ext cx="6040985" cy="4636206"/>
          </a:xfrm>
          <a:prstGeom prst="rect">
            <a:avLst/>
          </a:prstGeom>
          <a:noFill/>
        </p:spPr>
        <p:txBody>
          <a:bodyPr wrap="square" rtlCol="0">
            <a:spAutoFit/>
          </a:bodyPr>
          <a:lstStyle/>
          <a:p>
            <a:pPr defTabSz="603504">
              <a:spcAft>
                <a:spcPts val="600"/>
              </a:spcAft>
            </a:pPr>
            <a:r>
              <a:rPr lang="en-US" sz="1900" b="1" u="sng" dirty="0"/>
              <a:t>Objectives:</a:t>
            </a:r>
          </a:p>
          <a:p>
            <a:pPr defTabSz="603504">
              <a:spcAft>
                <a:spcPts val="600"/>
              </a:spcAft>
            </a:pPr>
            <a:r>
              <a:rPr lang="en-US" sz="1900" dirty="0"/>
              <a:t>Digital legal ID, a foundational digital public infrastructure, has the potential to catalyze digital transformation and development opportunities across countries.</a:t>
            </a:r>
          </a:p>
          <a:p>
            <a:pPr defTabSz="603504">
              <a:spcAft>
                <a:spcPts val="600"/>
              </a:spcAft>
            </a:pPr>
            <a:r>
              <a:rPr lang="en-US" sz="1900" dirty="0"/>
              <a:t>However, without effective governance, digital legal ID systems risk perpetuating, and potentially exacerbating, the challenges seen in previous identity systems.</a:t>
            </a:r>
          </a:p>
          <a:p>
            <a:pPr defTabSz="603504">
              <a:spcAft>
                <a:spcPts val="600"/>
              </a:spcAft>
            </a:pPr>
            <a:r>
              <a:rPr lang="en-US" sz="1900" dirty="0"/>
              <a:t>Therefore, UNDP has taken the initiative to draft a model governance framework. </a:t>
            </a:r>
          </a:p>
          <a:p>
            <a:pPr defTabSz="603504">
              <a:spcAft>
                <a:spcPts val="600"/>
              </a:spcAft>
            </a:pPr>
            <a:r>
              <a:rPr lang="en-US" sz="1900" dirty="0"/>
              <a:t>This framework is intended to outline a normative model of the laws, policies and institutional arrangements that can help ensure the governance of digital legal ID systems is both inclusive and respectful of individual rights.</a:t>
            </a:r>
          </a:p>
          <a:p>
            <a:pPr>
              <a:spcAft>
                <a:spcPts val="600"/>
              </a:spcAft>
            </a:pPr>
            <a:endParaRPr lang="en-US" sz="2327" dirty="0"/>
          </a:p>
        </p:txBody>
      </p:sp>
      <p:pic>
        <p:nvPicPr>
          <p:cNvPr id="15" name="Picture 14">
            <a:extLst>
              <a:ext uri="{FF2B5EF4-FFF2-40B4-BE49-F238E27FC236}">
                <a16:creationId xmlns:a16="http://schemas.microsoft.com/office/drawing/2014/main" id="{5CD4AADF-E22D-5F60-63B8-E6BC9606476A}"/>
              </a:ext>
            </a:extLst>
          </p:cNvPr>
          <p:cNvPicPr>
            <a:picLocks noChangeAspect="1"/>
          </p:cNvPicPr>
          <p:nvPr/>
        </p:nvPicPr>
        <p:blipFill>
          <a:blip r:embed="rId2"/>
          <a:stretch>
            <a:fillRect/>
          </a:stretch>
        </p:blipFill>
        <p:spPr>
          <a:xfrm>
            <a:off x="9931504" y="6144453"/>
            <a:ext cx="2260496" cy="639175"/>
          </a:xfrm>
          <a:prstGeom prst="rect">
            <a:avLst/>
          </a:prstGeom>
        </p:spPr>
      </p:pic>
      <p:sp>
        <p:nvSpPr>
          <p:cNvPr id="28" name="TextBox 27">
            <a:extLst>
              <a:ext uri="{FF2B5EF4-FFF2-40B4-BE49-F238E27FC236}">
                <a16:creationId xmlns:a16="http://schemas.microsoft.com/office/drawing/2014/main" id="{4AF92392-779B-FA6D-906F-6050FA8927A2}"/>
              </a:ext>
            </a:extLst>
          </p:cNvPr>
          <p:cNvSpPr txBox="1"/>
          <p:nvPr/>
        </p:nvSpPr>
        <p:spPr>
          <a:xfrm>
            <a:off x="8239309" y="5881432"/>
            <a:ext cx="2533465" cy="263021"/>
          </a:xfrm>
          <a:prstGeom prst="rect">
            <a:avLst/>
          </a:prstGeom>
          <a:noFill/>
        </p:spPr>
        <p:txBody>
          <a:bodyPr wrap="square" rtlCol="0">
            <a:spAutoFit/>
          </a:bodyPr>
          <a:lstStyle/>
          <a:p>
            <a:pPr defTabSz="603504">
              <a:spcAft>
                <a:spcPts val="600"/>
              </a:spcAft>
            </a:pPr>
            <a:r>
              <a:rPr lang="en-US" sz="1109" b="1" kern="1200" dirty="0">
                <a:solidFill>
                  <a:schemeClr val="tx1"/>
                </a:solidFill>
                <a:latin typeface="Roboto" panose="02000000000000000000" pitchFamily="2" charset="0"/>
                <a:ea typeface="Roboto" panose="02000000000000000000" pitchFamily="2" charset="0"/>
                <a:cs typeface="Roboto" panose="02000000000000000000" pitchFamily="2" charset="0"/>
              </a:rPr>
              <a:t>https://www.governance4id.org/</a:t>
            </a:r>
            <a:endParaRPr lang="en-US" sz="1681" dirty="0"/>
          </a:p>
        </p:txBody>
      </p:sp>
      <p:pic>
        <p:nvPicPr>
          <p:cNvPr id="3" name="Picture 2">
            <a:extLst>
              <a:ext uri="{FF2B5EF4-FFF2-40B4-BE49-F238E27FC236}">
                <a16:creationId xmlns:a16="http://schemas.microsoft.com/office/drawing/2014/main" id="{9AEAA33E-1056-778B-C3BD-3EE005506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813" y="2075688"/>
            <a:ext cx="3855490" cy="378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8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BC0C9-E9F6-F514-37CB-68055261C286}"/>
              </a:ext>
            </a:extLst>
          </p:cNvPr>
          <p:cNvSpPr>
            <a:spLocks noGrp="1"/>
          </p:cNvSpPr>
          <p:nvPr>
            <p:ph type="title"/>
          </p:nvPr>
        </p:nvSpPr>
        <p:spPr>
          <a:xfrm>
            <a:off x="572493" y="614404"/>
            <a:ext cx="11513145" cy="837587"/>
          </a:xfrm>
        </p:spPr>
        <p:txBody>
          <a:bodyPr anchor="b">
            <a:normAutofit/>
          </a:bodyPr>
          <a:lstStyle/>
          <a:p>
            <a:r>
              <a:rPr lang="en-US" sz="4000" b="1" dirty="0">
                <a:solidFill>
                  <a:srgbClr val="00B050"/>
                </a:solidFill>
              </a:rPr>
              <a:t>Model Governance Framework of Digital Legal Identity</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454156-906F-1F79-A716-4CCE5E70467B}"/>
              </a:ext>
            </a:extLst>
          </p:cNvPr>
          <p:cNvSpPr>
            <a:spLocks noGrp="1"/>
          </p:cNvSpPr>
          <p:nvPr>
            <p:ph idx="1"/>
          </p:nvPr>
        </p:nvSpPr>
        <p:spPr>
          <a:xfrm>
            <a:off x="572493" y="2071316"/>
            <a:ext cx="1218207" cy="463858"/>
          </a:xfrm>
        </p:spPr>
        <p:txBody>
          <a:bodyPr anchor="t">
            <a:normAutofit/>
          </a:bodyPr>
          <a:lstStyle/>
          <a:p>
            <a:pPr marL="0" indent="0">
              <a:buNone/>
            </a:pPr>
            <a:r>
              <a:rPr lang="en-US" sz="1900" b="1" u="sng" dirty="0"/>
              <a:t>Outlines: </a:t>
            </a:r>
          </a:p>
        </p:txBody>
      </p:sp>
      <p:pic>
        <p:nvPicPr>
          <p:cNvPr id="5" name="Picture 5" descr="A diagram of a circular structure&#10;&#10;Description automatically generated with medium confidence">
            <a:extLst>
              <a:ext uri="{FF2B5EF4-FFF2-40B4-BE49-F238E27FC236}">
                <a16:creationId xmlns:a16="http://schemas.microsoft.com/office/drawing/2014/main" id="{5AF59B9C-92EC-5131-7243-A9484749006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45" r="7235"/>
          <a:stretch/>
        </p:blipFill>
        <p:spPr bwMode="auto">
          <a:xfrm>
            <a:off x="475362" y="2738958"/>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03FA9E25-9C9F-EF36-951E-AD7B1DCFFBB4}"/>
              </a:ext>
            </a:extLst>
          </p:cNvPr>
          <p:cNvSpPr/>
          <p:nvPr/>
        </p:nvSpPr>
        <p:spPr>
          <a:xfrm>
            <a:off x="873125" y="2530421"/>
            <a:ext cx="2439988" cy="376237"/>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GB" altLang="en-DK" sz="1400" b="1" i="0" u="none" strike="noStrike" kern="1200" cap="none" spc="0" normalizeH="0" baseline="0" noProof="0" dirty="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rPr>
              <a:t>Illustrative overview</a:t>
            </a:r>
            <a:endParaRPr kumimoji="0" lang="en-GB" altLang="en-DK" sz="1400" b="1" i="0" u="none" strike="noStrike" kern="1200" cap="none" spc="0" normalizeH="0" baseline="30000" noProof="0" dirty="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EC2028EB-0A45-8777-E07D-DADB941947A7}"/>
              </a:ext>
            </a:extLst>
          </p:cNvPr>
          <p:cNvSpPr/>
          <p:nvPr/>
        </p:nvSpPr>
        <p:spPr>
          <a:xfrm>
            <a:off x="4629150" y="2989126"/>
            <a:ext cx="2271713" cy="2897188"/>
          </a:xfrm>
          <a:prstGeom prst="rect">
            <a:avLst/>
          </a:prstGeom>
          <a:noFill/>
          <a:ln>
            <a:solidFill>
              <a:srgbClr val="232E3D"/>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High-level elements that are crucial for the robust governance system</a:t>
            </a:r>
          </a:p>
        </p:txBody>
      </p:sp>
      <p:sp>
        <p:nvSpPr>
          <p:cNvPr id="16" name="Rectangle 15">
            <a:extLst>
              <a:ext uri="{FF2B5EF4-FFF2-40B4-BE49-F238E27FC236}">
                <a16:creationId xmlns:a16="http://schemas.microsoft.com/office/drawing/2014/main" id="{6E70287E-C573-1807-E648-225AA62E035A}"/>
              </a:ext>
            </a:extLst>
          </p:cNvPr>
          <p:cNvSpPr/>
          <p:nvPr/>
        </p:nvSpPr>
        <p:spPr>
          <a:xfrm>
            <a:off x="4554538" y="2492239"/>
            <a:ext cx="2441575" cy="376237"/>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GB" altLang="en-DK" sz="1400" b="1" i="0" u="none" strike="noStrike" kern="1200" cap="none" spc="0" normalizeH="0" baseline="0" noProof="0" dirty="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rPr>
              <a:t>8 detailed categories</a:t>
            </a:r>
            <a:endParaRPr kumimoji="0" lang="en-GB" altLang="en-DK" sz="1400" b="1" i="0" u="none" strike="noStrike" kern="1200" cap="none" spc="0" normalizeH="0" baseline="30000" noProof="0" dirty="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endParaRPr>
          </a:p>
        </p:txBody>
      </p:sp>
      <p:sp>
        <p:nvSpPr>
          <p:cNvPr id="17" name="Rectangle 16">
            <a:extLst>
              <a:ext uri="{FF2B5EF4-FFF2-40B4-BE49-F238E27FC236}">
                <a16:creationId xmlns:a16="http://schemas.microsoft.com/office/drawing/2014/main" id="{BC550042-F96A-78AD-0B95-A794E6BB1B3F}"/>
              </a:ext>
            </a:extLst>
          </p:cNvPr>
          <p:cNvSpPr/>
          <p:nvPr/>
        </p:nvSpPr>
        <p:spPr>
          <a:xfrm>
            <a:off x="7177088" y="2993889"/>
            <a:ext cx="2273300" cy="1020762"/>
          </a:xfrm>
          <a:prstGeom prst="rect">
            <a:avLst/>
          </a:prstGeom>
          <a:noFill/>
          <a:ln>
            <a:solidFill>
              <a:srgbClr val="232E3D"/>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Helpful description and context to what each category contains</a:t>
            </a:r>
          </a:p>
        </p:txBody>
      </p:sp>
      <p:sp>
        <p:nvSpPr>
          <p:cNvPr id="18" name="Rectangle 17">
            <a:extLst>
              <a:ext uri="{FF2B5EF4-FFF2-40B4-BE49-F238E27FC236}">
                <a16:creationId xmlns:a16="http://schemas.microsoft.com/office/drawing/2014/main" id="{6A5B5DDB-105E-421E-FE37-753777C5A107}"/>
              </a:ext>
            </a:extLst>
          </p:cNvPr>
          <p:cNvSpPr/>
          <p:nvPr/>
        </p:nvSpPr>
        <p:spPr>
          <a:xfrm>
            <a:off x="7177088" y="2498589"/>
            <a:ext cx="2441575" cy="374650"/>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GB" altLang="en-DK" sz="1400" b="1" i="0" u="none" strike="noStrike" kern="1200" cap="none" spc="0" normalizeH="0" baseline="0" noProof="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rPr>
              <a:t>Category context</a:t>
            </a:r>
            <a:endParaRPr kumimoji="0" lang="en-GB" altLang="en-DK" sz="1400" b="1" i="0" u="none" strike="noStrike" kern="1200" cap="none" spc="0" normalizeH="0" baseline="30000" noProof="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endParaRPr>
          </a:p>
        </p:txBody>
      </p:sp>
      <p:sp>
        <p:nvSpPr>
          <p:cNvPr id="19" name="Rectangle 18">
            <a:extLst>
              <a:ext uri="{FF2B5EF4-FFF2-40B4-BE49-F238E27FC236}">
                <a16:creationId xmlns:a16="http://schemas.microsoft.com/office/drawing/2014/main" id="{B35315CC-C402-1E42-9659-7FF8A8691A3D}"/>
              </a:ext>
            </a:extLst>
          </p:cNvPr>
          <p:cNvSpPr/>
          <p:nvPr/>
        </p:nvSpPr>
        <p:spPr>
          <a:xfrm>
            <a:off x="9644063" y="2989126"/>
            <a:ext cx="2273300" cy="1019175"/>
          </a:xfrm>
          <a:prstGeom prst="rect">
            <a:avLst/>
          </a:prstGeom>
          <a:noFill/>
          <a:ln>
            <a:solidFill>
              <a:srgbClr val="232E3D"/>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Key questions to pose in reviews, workshops, etc. on each category</a:t>
            </a:r>
          </a:p>
        </p:txBody>
      </p:sp>
      <p:sp>
        <p:nvSpPr>
          <p:cNvPr id="20" name="Rectangle 19">
            <a:extLst>
              <a:ext uri="{FF2B5EF4-FFF2-40B4-BE49-F238E27FC236}">
                <a16:creationId xmlns:a16="http://schemas.microsoft.com/office/drawing/2014/main" id="{6AF079AE-F5F8-41F6-E1B6-7E89B0847735}"/>
              </a:ext>
            </a:extLst>
          </p:cNvPr>
          <p:cNvSpPr/>
          <p:nvPr/>
        </p:nvSpPr>
        <p:spPr>
          <a:xfrm>
            <a:off x="9644063" y="2492239"/>
            <a:ext cx="2441575" cy="376237"/>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GB" altLang="en-DK" sz="1400" b="1" i="0" u="none" strike="noStrike" kern="1200" cap="none" spc="0" normalizeH="0" baseline="0" noProof="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rPr>
              <a:t>Anchor questions</a:t>
            </a:r>
            <a:endParaRPr kumimoji="0" lang="en-GB" altLang="en-DK" sz="1400" b="1" i="0" u="none" strike="noStrike" kern="1200" cap="none" spc="0" normalizeH="0" baseline="30000" noProof="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endParaRPr>
          </a:p>
        </p:txBody>
      </p:sp>
      <p:sp>
        <p:nvSpPr>
          <p:cNvPr id="21" name="Rectangle 20">
            <a:extLst>
              <a:ext uri="{FF2B5EF4-FFF2-40B4-BE49-F238E27FC236}">
                <a16:creationId xmlns:a16="http://schemas.microsoft.com/office/drawing/2014/main" id="{5E981E3E-5745-9951-2CB7-D20F944418D9}"/>
              </a:ext>
            </a:extLst>
          </p:cNvPr>
          <p:cNvSpPr/>
          <p:nvPr/>
        </p:nvSpPr>
        <p:spPr>
          <a:xfrm>
            <a:off x="7177088" y="4694101"/>
            <a:ext cx="2273300" cy="1192213"/>
          </a:xfrm>
          <a:prstGeom prst="rect">
            <a:avLst/>
          </a:prstGeom>
          <a:noFill/>
          <a:ln>
            <a:solidFill>
              <a:srgbClr val="232E3D"/>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Explanation on how each element impacts on the lives of people from human rights perspectives</a:t>
            </a:r>
          </a:p>
        </p:txBody>
      </p:sp>
      <p:sp>
        <p:nvSpPr>
          <p:cNvPr id="22" name="Rectangle 21">
            <a:extLst>
              <a:ext uri="{FF2B5EF4-FFF2-40B4-BE49-F238E27FC236}">
                <a16:creationId xmlns:a16="http://schemas.microsoft.com/office/drawing/2014/main" id="{83686C9E-17F9-F619-71F6-2844401E684F}"/>
              </a:ext>
            </a:extLst>
          </p:cNvPr>
          <p:cNvSpPr/>
          <p:nvPr/>
        </p:nvSpPr>
        <p:spPr>
          <a:xfrm>
            <a:off x="7177088" y="4259126"/>
            <a:ext cx="2441575" cy="376238"/>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GB" altLang="en-DK" sz="1400" b="1" i="0" u="none" strike="noStrike" kern="1200" cap="none" spc="0" normalizeH="0" baseline="0" noProof="0" dirty="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rPr>
              <a:t>Rights implications</a:t>
            </a:r>
            <a:endParaRPr kumimoji="0" lang="en-GB" altLang="en-DK" sz="1400" b="1" i="0" u="none" strike="noStrike" kern="1200" cap="none" spc="0" normalizeH="0" baseline="30000" noProof="0" dirty="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endParaRPr>
          </a:p>
        </p:txBody>
      </p:sp>
      <p:sp>
        <p:nvSpPr>
          <p:cNvPr id="23" name="Rectangle 22">
            <a:extLst>
              <a:ext uri="{FF2B5EF4-FFF2-40B4-BE49-F238E27FC236}">
                <a16:creationId xmlns:a16="http://schemas.microsoft.com/office/drawing/2014/main" id="{46B0E8D4-F64D-C660-031B-EFE5EE36FA4B}"/>
              </a:ext>
            </a:extLst>
          </p:cNvPr>
          <p:cNvSpPr/>
          <p:nvPr/>
        </p:nvSpPr>
        <p:spPr>
          <a:xfrm>
            <a:off x="9644063" y="4694101"/>
            <a:ext cx="2273300" cy="1192213"/>
          </a:xfrm>
          <a:prstGeom prst="rect">
            <a:avLst/>
          </a:prstGeom>
          <a:noFill/>
          <a:ln>
            <a:solidFill>
              <a:srgbClr val="232E3D"/>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180000" rIns="180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Some model example for each element that describes some of the ideal status</a:t>
            </a:r>
          </a:p>
        </p:txBody>
      </p:sp>
      <p:sp>
        <p:nvSpPr>
          <p:cNvPr id="24" name="Rectangle 23">
            <a:extLst>
              <a:ext uri="{FF2B5EF4-FFF2-40B4-BE49-F238E27FC236}">
                <a16:creationId xmlns:a16="http://schemas.microsoft.com/office/drawing/2014/main" id="{0A9BB32C-842B-9EBE-77BE-2D4A39E6E260}"/>
              </a:ext>
            </a:extLst>
          </p:cNvPr>
          <p:cNvSpPr/>
          <p:nvPr/>
        </p:nvSpPr>
        <p:spPr>
          <a:xfrm>
            <a:off x="9644063" y="4263889"/>
            <a:ext cx="2441575" cy="376237"/>
          </a:xfrm>
          <a:prstGeom prst="rect">
            <a:avLst/>
          </a:prstGeom>
          <a:noFill/>
          <a:ln w="952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GB" altLang="en-DK" sz="1400" b="1" i="0" u="none" strike="noStrike" kern="1200" cap="none" spc="0" normalizeH="0" baseline="0" noProof="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rPr>
              <a:t>Example scenarios</a:t>
            </a:r>
            <a:endParaRPr kumimoji="0" lang="en-GB" altLang="en-DK" sz="1400" b="1" i="0" u="none" strike="noStrike" kern="1200" cap="none" spc="0" normalizeH="0" baseline="30000" noProof="0">
              <a:ln>
                <a:noFill/>
              </a:ln>
              <a:solidFill>
                <a:srgbClr val="1F1C19"/>
              </a:solidFill>
              <a:effectLst/>
              <a:uLnTx/>
              <a:uFillTx/>
              <a:latin typeface="FontsFreeNetProximaNovaBold" panose="02000506030000020004" pitchFamily="2" charset="77"/>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5130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BC0C9-E9F6-F514-37CB-68055261C286}"/>
              </a:ext>
            </a:extLst>
          </p:cNvPr>
          <p:cNvSpPr>
            <a:spLocks noGrp="1"/>
          </p:cNvSpPr>
          <p:nvPr>
            <p:ph type="title"/>
          </p:nvPr>
        </p:nvSpPr>
        <p:spPr>
          <a:xfrm>
            <a:off x="572493" y="762781"/>
            <a:ext cx="11465178" cy="717058"/>
          </a:xfrm>
        </p:spPr>
        <p:txBody>
          <a:bodyPr anchor="b">
            <a:normAutofit/>
          </a:bodyPr>
          <a:lstStyle/>
          <a:p>
            <a:r>
              <a:rPr lang="en-US" sz="4000" b="1" dirty="0">
                <a:solidFill>
                  <a:srgbClr val="00B050"/>
                </a:solidFill>
              </a:rPr>
              <a:t>Model Governance Framework of Digital Legal Identity</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454156-906F-1F79-A716-4CCE5E70467B}"/>
              </a:ext>
            </a:extLst>
          </p:cNvPr>
          <p:cNvSpPr>
            <a:spLocks noGrp="1"/>
          </p:cNvSpPr>
          <p:nvPr>
            <p:ph idx="1"/>
          </p:nvPr>
        </p:nvSpPr>
        <p:spPr>
          <a:xfrm>
            <a:off x="677268" y="1781953"/>
            <a:ext cx="3770907" cy="386896"/>
          </a:xfrm>
        </p:spPr>
        <p:txBody>
          <a:bodyPr anchor="t">
            <a:normAutofit/>
          </a:bodyPr>
          <a:lstStyle/>
          <a:p>
            <a:pPr marL="0" indent="0">
              <a:buNone/>
            </a:pPr>
            <a:r>
              <a:rPr lang="en-US" sz="1900" b="1" u="sng" dirty="0"/>
              <a:t>Methodology of Implementations: </a:t>
            </a:r>
          </a:p>
        </p:txBody>
      </p:sp>
      <p:pic>
        <p:nvPicPr>
          <p:cNvPr id="4" name="Picture 3">
            <a:extLst>
              <a:ext uri="{FF2B5EF4-FFF2-40B4-BE49-F238E27FC236}">
                <a16:creationId xmlns:a16="http://schemas.microsoft.com/office/drawing/2014/main" id="{033176DD-05F3-5D94-9351-E8BBD2E1B568}"/>
              </a:ext>
            </a:extLst>
          </p:cNvPr>
          <p:cNvPicPr>
            <a:picLocks noChangeAspect="1"/>
          </p:cNvPicPr>
          <p:nvPr/>
        </p:nvPicPr>
        <p:blipFill>
          <a:blip r:embed="rId2"/>
          <a:stretch>
            <a:fillRect/>
          </a:stretch>
        </p:blipFill>
        <p:spPr>
          <a:xfrm>
            <a:off x="1319408" y="2785973"/>
            <a:ext cx="1657350" cy="533400"/>
          </a:xfrm>
          <a:prstGeom prst="rect">
            <a:avLst/>
          </a:prstGeom>
        </p:spPr>
      </p:pic>
      <p:pic>
        <p:nvPicPr>
          <p:cNvPr id="6" name="Picture 5">
            <a:extLst>
              <a:ext uri="{FF2B5EF4-FFF2-40B4-BE49-F238E27FC236}">
                <a16:creationId xmlns:a16="http://schemas.microsoft.com/office/drawing/2014/main" id="{F9664155-83A0-C34F-B5C8-EE329B98FAED}"/>
              </a:ext>
            </a:extLst>
          </p:cNvPr>
          <p:cNvPicPr>
            <a:picLocks noChangeAspect="1"/>
          </p:cNvPicPr>
          <p:nvPr/>
        </p:nvPicPr>
        <p:blipFill>
          <a:blip r:embed="rId3"/>
          <a:stretch>
            <a:fillRect/>
          </a:stretch>
        </p:blipFill>
        <p:spPr>
          <a:xfrm>
            <a:off x="1319408" y="4434793"/>
            <a:ext cx="1657350" cy="466725"/>
          </a:xfrm>
          <a:prstGeom prst="rect">
            <a:avLst/>
          </a:prstGeom>
        </p:spPr>
      </p:pic>
      <p:pic>
        <p:nvPicPr>
          <p:cNvPr id="7" name="Picture 6">
            <a:extLst>
              <a:ext uri="{FF2B5EF4-FFF2-40B4-BE49-F238E27FC236}">
                <a16:creationId xmlns:a16="http://schemas.microsoft.com/office/drawing/2014/main" id="{1D34C6AA-C3D7-30E8-B9F2-4E1E0D6C82E1}"/>
              </a:ext>
            </a:extLst>
          </p:cNvPr>
          <p:cNvPicPr>
            <a:picLocks noChangeAspect="1"/>
          </p:cNvPicPr>
          <p:nvPr/>
        </p:nvPicPr>
        <p:blipFill>
          <a:blip r:embed="rId4"/>
          <a:stretch>
            <a:fillRect/>
          </a:stretch>
        </p:blipFill>
        <p:spPr>
          <a:xfrm>
            <a:off x="1319408" y="5958847"/>
            <a:ext cx="1657350" cy="533400"/>
          </a:xfrm>
          <a:prstGeom prst="rect">
            <a:avLst/>
          </a:prstGeom>
        </p:spPr>
      </p:pic>
      <p:sp>
        <p:nvSpPr>
          <p:cNvPr id="8" name="TextBox 7">
            <a:extLst>
              <a:ext uri="{FF2B5EF4-FFF2-40B4-BE49-F238E27FC236}">
                <a16:creationId xmlns:a16="http://schemas.microsoft.com/office/drawing/2014/main" id="{6DD566A2-91BD-DD2C-0BA7-C42F6D20E246}"/>
              </a:ext>
            </a:extLst>
          </p:cNvPr>
          <p:cNvSpPr txBox="1"/>
          <p:nvPr/>
        </p:nvSpPr>
        <p:spPr>
          <a:xfrm>
            <a:off x="3690072" y="2140971"/>
            <a:ext cx="7449607" cy="1754326"/>
          </a:xfrm>
          <a:prstGeom prst="rect">
            <a:avLst/>
          </a:prstGeom>
          <a:noFill/>
          <a:ln>
            <a:solidFill>
              <a:schemeClr val="tx1"/>
            </a:solidFill>
            <a:prstDash val="lgDash"/>
          </a:ln>
        </p:spPr>
        <p:txBody>
          <a:bodyPr wrap="square" rtlCol="0">
            <a:spAutoFit/>
          </a:bodyPr>
          <a:lstStyle/>
          <a:p>
            <a:pPr marL="285750" indent="-285750">
              <a:buFont typeface="Arial" panose="020B0604020202020204" pitchFamily="34" charset="0"/>
              <a:buChar char="•"/>
            </a:pPr>
            <a:r>
              <a:rPr lang="en-US" dirty="0"/>
              <a:t>Study the Framework</a:t>
            </a:r>
          </a:p>
          <a:p>
            <a:pPr marL="285750" indent="-285750">
              <a:buFont typeface="Arial" panose="020B0604020202020204" pitchFamily="34" charset="0"/>
              <a:buChar char="•"/>
            </a:pPr>
            <a:r>
              <a:rPr lang="en-US" dirty="0"/>
              <a:t>Identify valuable national use cases or purpose of the ID system</a:t>
            </a:r>
          </a:p>
          <a:p>
            <a:pPr marL="285750" indent="-285750">
              <a:buFont typeface="Arial" panose="020B0604020202020204" pitchFamily="34" charset="0"/>
              <a:buChar char="•"/>
            </a:pPr>
            <a:r>
              <a:rPr lang="en-US" dirty="0"/>
              <a:t>Customize the framework to meet your needs (defining elements and anchor questions)</a:t>
            </a:r>
          </a:p>
          <a:p>
            <a:pPr marL="285750" indent="-285750">
              <a:buFont typeface="Arial" panose="020B0604020202020204" pitchFamily="34" charset="0"/>
              <a:buChar char="•"/>
            </a:pPr>
            <a:r>
              <a:rPr lang="en-US" dirty="0"/>
              <a:t>Conduct desk-based research, and interviews with key informants to map the framework against your findings.</a:t>
            </a:r>
          </a:p>
        </p:txBody>
      </p:sp>
      <p:sp>
        <p:nvSpPr>
          <p:cNvPr id="9" name="TextBox 8">
            <a:extLst>
              <a:ext uri="{FF2B5EF4-FFF2-40B4-BE49-F238E27FC236}">
                <a16:creationId xmlns:a16="http://schemas.microsoft.com/office/drawing/2014/main" id="{40AC53CC-DF28-C2C0-43C7-CFE29F416058}"/>
              </a:ext>
            </a:extLst>
          </p:cNvPr>
          <p:cNvSpPr txBox="1"/>
          <p:nvPr/>
        </p:nvSpPr>
        <p:spPr>
          <a:xfrm>
            <a:off x="3690073" y="4206490"/>
            <a:ext cx="7449607" cy="923330"/>
          </a:xfrm>
          <a:prstGeom prst="rect">
            <a:avLst/>
          </a:prstGeom>
          <a:noFill/>
          <a:ln>
            <a:solidFill>
              <a:schemeClr val="tx1"/>
            </a:solidFill>
            <a:prstDash val="lgDash"/>
          </a:ln>
        </p:spPr>
        <p:txBody>
          <a:bodyPr wrap="square" rtlCol="0">
            <a:spAutoFit/>
          </a:bodyPr>
          <a:lstStyle/>
          <a:p>
            <a:pPr marL="285750" indent="-285750">
              <a:buFont typeface="Arial" panose="020B0604020202020204" pitchFamily="34" charset="0"/>
              <a:buChar char="•"/>
            </a:pPr>
            <a:r>
              <a:rPr lang="en-US" dirty="0"/>
              <a:t>Identify gaps in information and/or the need for further research.</a:t>
            </a:r>
          </a:p>
          <a:p>
            <a:pPr marL="285750" indent="-285750">
              <a:buFont typeface="Arial" panose="020B0604020202020204" pitchFamily="34" charset="0"/>
              <a:buChar char="•"/>
            </a:pPr>
            <a:r>
              <a:rPr lang="en-US" dirty="0"/>
              <a:t>Use mapping information to do an analysis identifying strengths and weaknesses.</a:t>
            </a:r>
          </a:p>
        </p:txBody>
      </p:sp>
      <p:sp>
        <p:nvSpPr>
          <p:cNvPr id="11" name="TextBox 10">
            <a:extLst>
              <a:ext uri="{FF2B5EF4-FFF2-40B4-BE49-F238E27FC236}">
                <a16:creationId xmlns:a16="http://schemas.microsoft.com/office/drawing/2014/main" id="{8892DBCB-E128-96CF-3254-2B77A3BA0FC5}"/>
              </a:ext>
            </a:extLst>
          </p:cNvPr>
          <p:cNvSpPr txBox="1"/>
          <p:nvPr/>
        </p:nvSpPr>
        <p:spPr>
          <a:xfrm>
            <a:off x="3690073" y="5625382"/>
            <a:ext cx="7449607" cy="1200329"/>
          </a:xfrm>
          <a:prstGeom prst="rect">
            <a:avLst/>
          </a:prstGeom>
          <a:noFill/>
          <a:ln>
            <a:solidFill>
              <a:schemeClr val="tx1"/>
            </a:solidFill>
            <a:prstDash val="lgDash"/>
          </a:ln>
        </p:spPr>
        <p:txBody>
          <a:bodyPr wrap="square" rtlCol="0">
            <a:spAutoFit/>
          </a:bodyPr>
          <a:lstStyle/>
          <a:p>
            <a:pPr marL="285750" indent="-285750">
              <a:buFont typeface="Arial" panose="020B0604020202020204" pitchFamily="34" charset="0"/>
              <a:buChar char="•"/>
            </a:pPr>
            <a:r>
              <a:rPr lang="en-US" dirty="0"/>
              <a:t>Convene a meeting of stakeholders to validate analysis, fill gaps in knowledge and generate recommendations for policy.</a:t>
            </a:r>
          </a:p>
          <a:p>
            <a:pPr marL="285750" indent="-285750">
              <a:buFont typeface="Arial" panose="020B0604020202020204" pitchFamily="34" charset="0"/>
              <a:buChar char="•"/>
            </a:pPr>
            <a:r>
              <a:rPr lang="en-US" dirty="0"/>
              <a:t>Use analysis and workshop outcomes to generate an implementation strategy.</a:t>
            </a:r>
          </a:p>
        </p:txBody>
      </p:sp>
    </p:spTree>
    <p:extLst>
      <p:ext uri="{BB962C8B-B14F-4D97-AF65-F5344CB8AC3E}">
        <p14:creationId xmlns:p14="http://schemas.microsoft.com/office/powerpoint/2010/main" val="298285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FB7629D-2A94-28D2-9D8F-7114E603ECE4}"/>
              </a:ext>
            </a:extLst>
          </p:cNvPr>
          <p:cNvSpPr txBox="1"/>
          <p:nvPr/>
        </p:nvSpPr>
        <p:spPr>
          <a:xfrm>
            <a:off x="928271" y="2067872"/>
            <a:ext cx="2293183" cy="760786"/>
          </a:xfrm>
          <a:prstGeom prst="rect">
            <a:avLst/>
          </a:prstGeom>
          <a:noFill/>
        </p:spPr>
        <p:txBody>
          <a:bodyPr wrap="square" rtlCol="0">
            <a:spAutoFit/>
          </a:bodyPr>
          <a:lstStyle/>
          <a:p>
            <a:pPr defTabSz="488838">
              <a:spcAft>
                <a:spcPts val="486"/>
              </a:spcAft>
            </a:pPr>
            <a:r>
              <a:rPr lang="en-GB" sz="1600" b="1" u="sng" dirty="0">
                <a:solidFill>
                  <a:prstClr val="black"/>
                </a:solidFill>
                <a:latin typeface="FontsFreeNetProximaNovaSbold" panose="02000506030000020004" pitchFamily="2" charset="77"/>
                <a:ea typeface="Roboto" panose="02000000000000000000" pitchFamily="2" charset="0"/>
                <a:cs typeface="Roboto" panose="02000000000000000000" pitchFamily="2" charset="0"/>
              </a:rPr>
              <a:t>Use Case (Desk Review):</a:t>
            </a:r>
            <a:endParaRPr lang="en-US" sz="1539" b="1" u="sng" kern="1200" dirty="0">
              <a:solidFill>
                <a:schemeClr val="tx1"/>
              </a:solidFill>
              <a:latin typeface="+mn-lt"/>
              <a:ea typeface="+mn-ea"/>
              <a:cs typeface="+mn-cs"/>
            </a:endParaRPr>
          </a:p>
          <a:p>
            <a:pPr>
              <a:spcAft>
                <a:spcPts val="600"/>
              </a:spcAft>
            </a:pPr>
            <a:endParaRPr lang="en-US" sz="2327" dirty="0"/>
          </a:p>
        </p:txBody>
      </p:sp>
      <p:sp>
        <p:nvSpPr>
          <p:cNvPr id="4" name="Title 1">
            <a:extLst>
              <a:ext uri="{FF2B5EF4-FFF2-40B4-BE49-F238E27FC236}">
                <a16:creationId xmlns:a16="http://schemas.microsoft.com/office/drawing/2014/main" id="{2598AC26-F3E2-FCD5-3138-BEC80A45AB3D}"/>
              </a:ext>
            </a:extLst>
          </p:cNvPr>
          <p:cNvSpPr txBox="1">
            <a:spLocks/>
          </p:cNvSpPr>
          <p:nvPr/>
        </p:nvSpPr>
        <p:spPr>
          <a:xfrm>
            <a:off x="549343" y="957103"/>
            <a:ext cx="11465178" cy="7170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B050"/>
                </a:solidFill>
              </a:rPr>
              <a:t>Model Governance Framework of Digital Legal Identity</a:t>
            </a:r>
          </a:p>
        </p:txBody>
      </p:sp>
      <p:pic>
        <p:nvPicPr>
          <p:cNvPr id="5" name="Picture 5" descr="A diagram of a circular structure&#10;&#10;Description automatically generated with medium confidence">
            <a:extLst>
              <a:ext uri="{FF2B5EF4-FFF2-40B4-BE49-F238E27FC236}">
                <a16:creationId xmlns:a16="http://schemas.microsoft.com/office/drawing/2014/main" id="{CF690CD4-F73D-2CC7-FD1B-21C2B6DF47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8388" r="5330"/>
          <a:stretch>
            <a:fillRect/>
          </a:stretch>
        </p:blipFill>
        <p:spPr>
          <a:xfrm>
            <a:off x="4149725" y="2471628"/>
            <a:ext cx="4017962" cy="4084638"/>
          </a:xfrm>
          <a:prstGeom prst="rect">
            <a:avLst/>
          </a:prstGeom>
          <a:noFill/>
        </p:spPr>
      </p:pic>
      <p:sp>
        <p:nvSpPr>
          <p:cNvPr id="6" name="Callout: Left Arrow 5">
            <a:extLst>
              <a:ext uri="{FF2B5EF4-FFF2-40B4-BE49-F238E27FC236}">
                <a16:creationId xmlns:a16="http://schemas.microsoft.com/office/drawing/2014/main" id="{8DE13031-8A98-EDF2-A8FE-4C488129BA24}"/>
              </a:ext>
            </a:extLst>
          </p:cNvPr>
          <p:cNvSpPr/>
          <p:nvPr/>
        </p:nvSpPr>
        <p:spPr>
          <a:xfrm>
            <a:off x="7713662" y="3011378"/>
            <a:ext cx="4127500" cy="673100"/>
          </a:xfrm>
          <a:prstGeom prst="leftArrowCallout">
            <a:avLst>
              <a:gd name="adj1" fmla="val 13664"/>
              <a:gd name="adj2" fmla="val 16903"/>
              <a:gd name="adj3" fmla="val 25000"/>
              <a:gd name="adj4" fmla="val 89680"/>
            </a:avLst>
          </a:prstGeom>
          <a:no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Lack of human-rights centered design: </a:t>
            </a:r>
            <a:r>
              <a:rPr kumimoji="0" lang="en-US" sz="1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No reports of human rights impact assessments conducted yet.</a:t>
            </a:r>
          </a:p>
        </p:txBody>
      </p:sp>
      <p:sp>
        <p:nvSpPr>
          <p:cNvPr id="7" name="Callout: Left Arrow 6">
            <a:extLst>
              <a:ext uri="{FF2B5EF4-FFF2-40B4-BE49-F238E27FC236}">
                <a16:creationId xmlns:a16="http://schemas.microsoft.com/office/drawing/2014/main" id="{7C59F14A-E8BE-237F-4F9C-3D7B39B4B50E}"/>
              </a:ext>
            </a:extLst>
          </p:cNvPr>
          <p:cNvSpPr/>
          <p:nvPr/>
        </p:nvSpPr>
        <p:spPr>
          <a:xfrm>
            <a:off x="8167687" y="3890853"/>
            <a:ext cx="3668713" cy="792163"/>
          </a:xfrm>
          <a:prstGeom prst="leftArrowCallout">
            <a:avLst>
              <a:gd name="adj1" fmla="val 13664"/>
              <a:gd name="adj2" fmla="val 16903"/>
              <a:gd name="adj3" fmla="val 25000"/>
              <a:gd name="adj4" fmla="val 89359"/>
            </a:avLst>
          </a:prstGeom>
          <a:noFill/>
          <a:ln>
            <a:solidFill>
              <a:srgbClr val="92D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Insufficient access to information</a:t>
            </a:r>
            <a:r>
              <a:rPr kumimoji="0" lang="en-US" sz="1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 Country X’s national ID agency and Homeland Security’s websites are inaccessible from outside the country. </a:t>
            </a:r>
          </a:p>
        </p:txBody>
      </p:sp>
      <p:sp>
        <p:nvSpPr>
          <p:cNvPr id="8" name="Callout: Left Arrow 7">
            <a:extLst>
              <a:ext uri="{FF2B5EF4-FFF2-40B4-BE49-F238E27FC236}">
                <a16:creationId xmlns:a16="http://schemas.microsoft.com/office/drawing/2014/main" id="{90E273D0-D36F-F46E-EF28-C97D33CCE6C6}"/>
              </a:ext>
            </a:extLst>
          </p:cNvPr>
          <p:cNvSpPr/>
          <p:nvPr/>
        </p:nvSpPr>
        <p:spPr>
          <a:xfrm>
            <a:off x="7713662" y="4892566"/>
            <a:ext cx="4127500" cy="965200"/>
          </a:xfrm>
          <a:prstGeom prst="leftArrowCallout">
            <a:avLst>
              <a:gd name="adj1" fmla="val 13374"/>
              <a:gd name="adj2" fmla="val 13869"/>
              <a:gd name="adj3" fmla="val 25000"/>
              <a:gd name="adj4" fmla="val 91739"/>
            </a:avLst>
          </a:prstGeom>
          <a:noFill/>
          <a:ln>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Lack of Data Protection Law:</a:t>
            </a:r>
            <a:r>
              <a:rPr kumimoji="0" lang="en-US" sz="1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 In the absence of a data protection law, the Government of X has, in the last five years, embarked on a mass data collection through the national biometric ID.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9" name="Callout: Right Arrow 8">
            <a:extLst>
              <a:ext uri="{FF2B5EF4-FFF2-40B4-BE49-F238E27FC236}">
                <a16:creationId xmlns:a16="http://schemas.microsoft.com/office/drawing/2014/main" id="{A0A48BFA-D5F9-AC1F-4DF6-E77874E37EC6}"/>
              </a:ext>
            </a:extLst>
          </p:cNvPr>
          <p:cNvSpPr/>
          <p:nvPr/>
        </p:nvSpPr>
        <p:spPr>
          <a:xfrm>
            <a:off x="838200" y="5332303"/>
            <a:ext cx="3840162" cy="1387475"/>
          </a:xfrm>
          <a:prstGeom prst="rightArrowCallout">
            <a:avLst>
              <a:gd name="adj1" fmla="val 10245"/>
              <a:gd name="adj2" fmla="val 12313"/>
              <a:gd name="adj3" fmla="val 25000"/>
              <a:gd name="adj4" fmla="val 87431"/>
            </a:avLst>
          </a:prstGeom>
          <a:noFill/>
          <a:ln>
            <a:solidFill>
              <a:schemeClr val="accent5">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Gap in Implementation of Anti-Corruption Law:</a:t>
            </a:r>
            <a:r>
              <a:rPr kumimoji="0" lang="en-US" sz="1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 </a:t>
            </a:r>
            <a:r>
              <a:rPr lang="en-US" sz="1200" dirty="0">
                <a:solidFill>
                  <a:prstClr val="black"/>
                </a:solidFill>
                <a:latin typeface="Calibri" panose="020F0502020204030204"/>
                <a:ea typeface="Arial" panose="020B0604020202020204" pitchFamily="34" charset="0"/>
                <a:cs typeface="Calibri" panose="020F0502020204030204" pitchFamily="34" charset="0"/>
              </a:rPr>
              <a:t>Country X</a:t>
            </a:r>
            <a:r>
              <a:rPr kumimoji="0" lang="en-US" sz="1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 is seen to have strong anti-corruption laws and institutions and initiatives by the private sector complement the governmental efforts. However, experts state that there is still a significant gap between law and practice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0" name="Callout: Right Arrow 9">
            <a:extLst>
              <a:ext uri="{FF2B5EF4-FFF2-40B4-BE49-F238E27FC236}">
                <a16:creationId xmlns:a16="http://schemas.microsoft.com/office/drawing/2014/main" id="{0B669559-F835-9C69-3EE3-70C3353B4540}"/>
              </a:ext>
            </a:extLst>
          </p:cNvPr>
          <p:cNvSpPr/>
          <p:nvPr/>
        </p:nvSpPr>
        <p:spPr>
          <a:xfrm>
            <a:off x="838200" y="3890853"/>
            <a:ext cx="3232150" cy="1304925"/>
          </a:xfrm>
          <a:prstGeom prst="rightArrowCallout">
            <a:avLst>
              <a:gd name="adj1" fmla="val 12730"/>
              <a:gd name="adj2" fmla="val 15184"/>
              <a:gd name="adj3" fmla="val 25000"/>
              <a:gd name="adj4" fmla="val 88119"/>
            </a:avLst>
          </a:prstGeom>
          <a:noFill/>
          <a:ln>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Insufficient Effort of Inclusion: </a:t>
            </a:r>
            <a:r>
              <a:rPr kumimoji="0" lang="en-US" sz="1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A lack of training in sign language for registration officials made it difficult for the people with hearing impairment to register, and registration sites were often physically inaccessible.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2" name="Callout: Right Arrow 11">
            <a:extLst>
              <a:ext uri="{FF2B5EF4-FFF2-40B4-BE49-F238E27FC236}">
                <a16:creationId xmlns:a16="http://schemas.microsoft.com/office/drawing/2014/main" id="{CDEE5AD9-B076-3682-85BD-C23E0A5ADDA4}"/>
              </a:ext>
            </a:extLst>
          </p:cNvPr>
          <p:cNvSpPr/>
          <p:nvPr/>
        </p:nvSpPr>
        <p:spPr>
          <a:xfrm>
            <a:off x="838200" y="2955815"/>
            <a:ext cx="3716337" cy="673100"/>
          </a:xfrm>
          <a:prstGeom prst="rightArrowCallout">
            <a:avLst>
              <a:gd name="adj1" fmla="val 25000"/>
              <a:gd name="adj2" fmla="val 25000"/>
              <a:gd name="adj3" fmla="val 25000"/>
              <a:gd name="adj4" fmla="val 89888"/>
            </a:avLst>
          </a:prstGeom>
          <a:noFill/>
          <a:ln>
            <a:solidFill>
              <a:schemeClr val="accent4"/>
            </a:solidFill>
            <a:prstDash val="dash"/>
          </a:ln>
        </p:spPr>
        <p:style>
          <a:lnRef idx="2">
            <a:schemeClr val="accent4">
              <a:shade val="15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Discriminatory Practice against LGBTQI+: </a:t>
            </a:r>
            <a:r>
              <a:rPr kumimoji="0" lang="en-US" sz="12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Calibri" panose="020F0502020204030204" pitchFamily="34" charset="0"/>
              </a:rPr>
              <a:t>Transgender and gender nonconforming people struggled to prove their gender identity to officials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3" name="Callout: Left Arrow 4">
            <a:extLst>
              <a:ext uri="{FF2B5EF4-FFF2-40B4-BE49-F238E27FC236}">
                <a16:creationId xmlns:a16="http://schemas.microsoft.com/office/drawing/2014/main" id="{61CBEECD-B3B0-5F58-5515-6F33491279F7}"/>
              </a:ext>
            </a:extLst>
          </p:cNvPr>
          <p:cNvSpPr/>
          <p:nvPr/>
        </p:nvSpPr>
        <p:spPr>
          <a:xfrm>
            <a:off x="6505575" y="2074753"/>
            <a:ext cx="4394200" cy="673100"/>
          </a:xfrm>
          <a:prstGeom prst="leftArrowCallout">
            <a:avLst>
              <a:gd name="adj1" fmla="val 13664"/>
              <a:gd name="adj2" fmla="val 16903"/>
              <a:gd name="adj3" fmla="val 25000"/>
              <a:gd name="adj4" fmla="val 89680"/>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Insufficient information on redressal system: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There is a real-time SMS and USSD redressal system but other system that involves non-digital means seem lacking.</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14" name="Callout: Left Arrow 6">
            <a:extLst>
              <a:ext uri="{FF2B5EF4-FFF2-40B4-BE49-F238E27FC236}">
                <a16:creationId xmlns:a16="http://schemas.microsoft.com/office/drawing/2014/main" id="{45DCFF39-0F17-4334-D166-92B12435D2D4}"/>
              </a:ext>
            </a:extLst>
          </p:cNvPr>
          <p:cNvSpPr/>
          <p:nvPr/>
        </p:nvSpPr>
        <p:spPr>
          <a:xfrm>
            <a:off x="6505575" y="6073666"/>
            <a:ext cx="5335587" cy="673100"/>
          </a:xfrm>
          <a:prstGeom prst="leftArrowCallout">
            <a:avLst>
              <a:gd name="adj1" fmla="val 13374"/>
              <a:gd name="adj2" fmla="val 13869"/>
              <a:gd name="adj3" fmla="val 25000"/>
              <a:gd name="adj4" fmla="val 93824"/>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Access to education and health for children: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As the national ID became available for 16+ years old, it became mandatory to have national ID for the access to education and health, which creates an exclusion concerns.</a:t>
            </a:r>
          </a:p>
        </p:txBody>
      </p:sp>
    </p:spTree>
    <p:extLst>
      <p:ext uri="{BB962C8B-B14F-4D97-AF65-F5344CB8AC3E}">
        <p14:creationId xmlns:p14="http://schemas.microsoft.com/office/powerpoint/2010/main" val="3549414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9DDDCC-7E80-03EB-9DC5-A88F1C112F91}"/>
              </a:ext>
            </a:extLst>
          </p:cNvPr>
          <p:cNvSpPr>
            <a:spLocks noGrp="1"/>
          </p:cNvSpPr>
          <p:nvPr>
            <p:ph type="title"/>
          </p:nvPr>
        </p:nvSpPr>
        <p:spPr>
          <a:xfrm>
            <a:off x="358935" y="1048533"/>
            <a:ext cx="3594904" cy="948856"/>
          </a:xfrm>
        </p:spPr>
        <p:txBody>
          <a:bodyPr anchor="t">
            <a:normAutofit/>
          </a:bodyPr>
          <a:lstStyle/>
          <a:p>
            <a:pPr algn="ctr"/>
            <a:r>
              <a:rPr lang="en-US" sz="3000" b="1" dirty="0">
                <a:solidFill>
                  <a:srgbClr val="FFFFFF"/>
                </a:solidFill>
              </a:rPr>
              <a:t>Call for Pilot Countries</a:t>
            </a:r>
            <a:br>
              <a:rPr lang="en-US" sz="3000" b="1" dirty="0">
                <a:solidFill>
                  <a:srgbClr val="FFFFFF"/>
                </a:solidFill>
              </a:rPr>
            </a:br>
            <a:r>
              <a:rPr lang="en-US" sz="3000" b="1" dirty="0">
                <a:solidFill>
                  <a:srgbClr val="FFFFFF"/>
                </a:solidFill>
              </a:rPr>
              <a:t>in 2024</a:t>
            </a:r>
            <a:endParaRPr lang="en-US" sz="3000" dirty="0">
              <a:solidFill>
                <a:srgbClr val="FFFFFF"/>
              </a:solidFill>
            </a:endParaRPr>
          </a:p>
        </p:txBody>
      </p:sp>
      <p:graphicFrame>
        <p:nvGraphicFramePr>
          <p:cNvPr id="12" name="Content Placeholder 2">
            <a:extLst>
              <a:ext uri="{FF2B5EF4-FFF2-40B4-BE49-F238E27FC236}">
                <a16:creationId xmlns:a16="http://schemas.microsoft.com/office/drawing/2014/main" id="{7695F899-320D-C00A-9662-6D22D1A9698D}"/>
              </a:ext>
            </a:extLst>
          </p:cNvPr>
          <p:cNvGraphicFramePr>
            <a:graphicFrameLocks noGrp="1"/>
          </p:cNvGraphicFramePr>
          <p:nvPr>
            <p:ph idx="1"/>
            <p:extLst>
              <p:ext uri="{D42A27DB-BD31-4B8C-83A1-F6EECF244321}">
                <p14:modId xmlns:p14="http://schemas.microsoft.com/office/powerpoint/2010/main" val="2089511462"/>
              </p:ext>
            </p:extLst>
          </p:nvPr>
        </p:nvGraphicFramePr>
        <p:xfrm>
          <a:off x="4381499" y="541606"/>
          <a:ext cx="7451565" cy="6144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16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454156-906F-1F79-A716-4CCE5E70467B}"/>
              </a:ext>
            </a:extLst>
          </p:cNvPr>
          <p:cNvSpPr>
            <a:spLocks noGrp="1"/>
          </p:cNvSpPr>
          <p:nvPr>
            <p:ph idx="1"/>
          </p:nvPr>
        </p:nvSpPr>
        <p:spPr>
          <a:xfrm>
            <a:off x="572493" y="1921225"/>
            <a:ext cx="2830464" cy="468508"/>
          </a:xfrm>
        </p:spPr>
        <p:txBody>
          <a:bodyPr anchor="t">
            <a:normAutofit/>
          </a:bodyPr>
          <a:lstStyle/>
          <a:p>
            <a:pPr marL="0" indent="0">
              <a:buNone/>
            </a:pPr>
            <a:r>
              <a:rPr lang="en-US" sz="1900" b="1" u="sng" dirty="0"/>
              <a:t>Other Relevant Resources</a:t>
            </a:r>
          </a:p>
        </p:txBody>
      </p:sp>
      <p:sp>
        <p:nvSpPr>
          <p:cNvPr id="7" name="Title 1">
            <a:extLst>
              <a:ext uri="{FF2B5EF4-FFF2-40B4-BE49-F238E27FC236}">
                <a16:creationId xmlns:a16="http://schemas.microsoft.com/office/drawing/2014/main" id="{2A7FCB09-BE13-6044-B197-53D2444FB934}"/>
              </a:ext>
            </a:extLst>
          </p:cNvPr>
          <p:cNvSpPr txBox="1">
            <a:spLocks/>
          </p:cNvSpPr>
          <p:nvPr/>
        </p:nvSpPr>
        <p:spPr>
          <a:xfrm>
            <a:off x="267989" y="875041"/>
            <a:ext cx="11465178" cy="7170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B050"/>
                </a:solidFill>
              </a:rPr>
              <a:t>Model Governance Framework of Digital Legal Identity</a:t>
            </a:r>
          </a:p>
        </p:txBody>
      </p:sp>
      <p:pic>
        <p:nvPicPr>
          <p:cNvPr id="9" name="Picture 8">
            <a:extLst>
              <a:ext uri="{FF2B5EF4-FFF2-40B4-BE49-F238E27FC236}">
                <a16:creationId xmlns:a16="http://schemas.microsoft.com/office/drawing/2014/main" id="{9222971F-76C0-65D9-5A80-1F20269D2136}"/>
              </a:ext>
            </a:extLst>
          </p:cNvPr>
          <p:cNvPicPr>
            <a:picLocks noChangeAspect="1"/>
          </p:cNvPicPr>
          <p:nvPr/>
        </p:nvPicPr>
        <p:blipFill>
          <a:blip r:embed="rId2"/>
          <a:stretch>
            <a:fillRect/>
          </a:stretch>
        </p:blipFill>
        <p:spPr>
          <a:xfrm>
            <a:off x="7132506" y="3469624"/>
            <a:ext cx="2760138" cy="3296434"/>
          </a:xfrm>
          <a:prstGeom prst="rect">
            <a:avLst/>
          </a:prstGeom>
        </p:spPr>
      </p:pic>
      <p:pic>
        <p:nvPicPr>
          <p:cNvPr id="13" name="Picture 12">
            <a:extLst>
              <a:ext uri="{FF2B5EF4-FFF2-40B4-BE49-F238E27FC236}">
                <a16:creationId xmlns:a16="http://schemas.microsoft.com/office/drawing/2014/main" id="{C2C7983F-76F5-57C0-184F-DAD3DA58773F}"/>
              </a:ext>
            </a:extLst>
          </p:cNvPr>
          <p:cNvPicPr>
            <a:picLocks noChangeAspect="1"/>
          </p:cNvPicPr>
          <p:nvPr/>
        </p:nvPicPr>
        <p:blipFill>
          <a:blip r:embed="rId3"/>
          <a:stretch>
            <a:fillRect/>
          </a:stretch>
        </p:blipFill>
        <p:spPr>
          <a:xfrm>
            <a:off x="2457432" y="3667376"/>
            <a:ext cx="2464736" cy="2896563"/>
          </a:xfrm>
          <a:prstGeom prst="rect">
            <a:avLst/>
          </a:prstGeom>
        </p:spPr>
      </p:pic>
      <p:pic>
        <p:nvPicPr>
          <p:cNvPr id="15" name="Picture 14">
            <a:extLst>
              <a:ext uri="{FF2B5EF4-FFF2-40B4-BE49-F238E27FC236}">
                <a16:creationId xmlns:a16="http://schemas.microsoft.com/office/drawing/2014/main" id="{A0A164C0-B8A6-D3A9-94F1-292D56E99D10}"/>
              </a:ext>
            </a:extLst>
          </p:cNvPr>
          <p:cNvPicPr>
            <a:picLocks noChangeAspect="1"/>
          </p:cNvPicPr>
          <p:nvPr/>
        </p:nvPicPr>
        <p:blipFill>
          <a:blip r:embed="rId4"/>
          <a:stretch>
            <a:fillRect/>
          </a:stretch>
        </p:blipFill>
        <p:spPr>
          <a:xfrm>
            <a:off x="4666922" y="1954085"/>
            <a:ext cx="2782710" cy="3426582"/>
          </a:xfrm>
          <a:prstGeom prst="rect">
            <a:avLst/>
          </a:prstGeom>
        </p:spPr>
      </p:pic>
      <p:grpSp>
        <p:nvGrpSpPr>
          <p:cNvPr id="2" name="Group 1">
            <a:extLst>
              <a:ext uri="{FF2B5EF4-FFF2-40B4-BE49-F238E27FC236}">
                <a16:creationId xmlns:a16="http://schemas.microsoft.com/office/drawing/2014/main" id="{5A59080B-A8D5-E324-1B83-5EAADC1C21E8}"/>
              </a:ext>
            </a:extLst>
          </p:cNvPr>
          <p:cNvGrpSpPr/>
          <p:nvPr/>
        </p:nvGrpSpPr>
        <p:grpSpPr>
          <a:xfrm>
            <a:off x="264750" y="2518157"/>
            <a:ext cx="2486362" cy="2924637"/>
            <a:chOff x="264750" y="2518157"/>
            <a:chExt cx="3084239" cy="3463898"/>
          </a:xfrm>
        </p:grpSpPr>
        <p:pic>
          <p:nvPicPr>
            <p:cNvPr id="17" name="Picture 16">
              <a:extLst>
                <a:ext uri="{FF2B5EF4-FFF2-40B4-BE49-F238E27FC236}">
                  <a16:creationId xmlns:a16="http://schemas.microsoft.com/office/drawing/2014/main" id="{ADEE38C4-066F-C6B2-53E1-76DEDCFB4719}"/>
                </a:ext>
              </a:extLst>
            </p:cNvPr>
            <p:cNvPicPr>
              <a:picLocks noChangeAspect="1"/>
            </p:cNvPicPr>
            <p:nvPr/>
          </p:nvPicPr>
          <p:blipFill>
            <a:blip r:embed="rId5"/>
            <a:stretch>
              <a:fillRect/>
            </a:stretch>
          </p:blipFill>
          <p:spPr>
            <a:xfrm>
              <a:off x="1041388" y="2518157"/>
              <a:ext cx="2307601" cy="3017057"/>
            </a:xfrm>
            <a:prstGeom prst="rect">
              <a:avLst/>
            </a:prstGeom>
          </p:spPr>
        </p:pic>
        <p:pic>
          <p:nvPicPr>
            <p:cNvPr id="19" name="Picture 18" descr="A qr code with a dinosaur&#10;&#10;Description automatically generated">
              <a:extLst>
                <a:ext uri="{FF2B5EF4-FFF2-40B4-BE49-F238E27FC236}">
                  <a16:creationId xmlns:a16="http://schemas.microsoft.com/office/drawing/2014/main" id="{A2B8F5EA-EC18-0E40-EA30-EC05B17855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750" y="4428779"/>
              <a:ext cx="1553276" cy="1553276"/>
            </a:xfrm>
            <a:prstGeom prst="rect">
              <a:avLst/>
            </a:prstGeom>
          </p:spPr>
        </p:pic>
      </p:grpSp>
      <p:pic>
        <p:nvPicPr>
          <p:cNvPr id="4" name="Picture 3" descr="A white and blue cover with blue text&#10;&#10;Description automatically generated">
            <a:extLst>
              <a:ext uri="{FF2B5EF4-FFF2-40B4-BE49-F238E27FC236}">
                <a16:creationId xmlns:a16="http://schemas.microsoft.com/office/drawing/2014/main" id="{7032826A-90A2-CAC6-55D0-9BDE3C1322C6}"/>
              </a:ext>
            </a:extLst>
          </p:cNvPr>
          <p:cNvPicPr>
            <a:picLocks noChangeAspect="1"/>
          </p:cNvPicPr>
          <p:nvPr/>
        </p:nvPicPr>
        <p:blipFill>
          <a:blip r:embed="rId7"/>
          <a:stretch>
            <a:fillRect/>
          </a:stretch>
        </p:blipFill>
        <p:spPr>
          <a:xfrm>
            <a:off x="9895861" y="2437786"/>
            <a:ext cx="2232538" cy="3002526"/>
          </a:xfrm>
          <a:prstGeom prst="rect">
            <a:avLst/>
          </a:prstGeom>
        </p:spPr>
      </p:pic>
      <p:sp>
        <p:nvSpPr>
          <p:cNvPr id="5" name="TextBox 1">
            <a:extLst>
              <a:ext uri="{FF2B5EF4-FFF2-40B4-BE49-F238E27FC236}">
                <a16:creationId xmlns:a16="http://schemas.microsoft.com/office/drawing/2014/main" id="{E3AED158-BF00-026D-743E-1A990B4B20DF}"/>
              </a:ext>
            </a:extLst>
          </p:cNvPr>
          <p:cNvSpPr txBox="1"/>
          <p:nvPr/>
        </p:nvSpPr>
        <p:spPr>
          <a:xfrm>
            <a:off x="8382415" y="2025658"/>
            <a:ext cx="6097978"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dirty="0"/>
              <a:t>https://purl.org/spc/digilib/doc/hb7ub</a:t>
            </a:r>
          </a:p>
        </p:txBody>
      </p:sp>
    </p:spTree>
    <p:extLst>
      <p:ext uri="{BB962C8B-B14F-4D97-AF65-F5344CB8AC3E}">
        <p14:creationId xmlns:p14="http://schemas.microsoft.com/office/powerpoint/2010/main" val="28343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p:txBody>
          <a:bodyPr/>
          <a:lstStyle/>
          <a:p>
            <a:r>
              <a:rPr lang="en-US" b="1" dirty="0">
                <a:solidFill>
                  <a:srgbClr val="00B050"/>
                </a:solidFill>
              </a:rPr>
              <a:t>Guidance Notes</a:t>
            </a:r>
            <a:endParaRPr lang="en-GB" b="1" dirty="0">
              <a:solidFill>
                <a:srgbClr val="00B050"/>
              </a:solidFill>
            </a:endParaRPr>
          </a:p>
        </p:txBody>
      </p:sp>
      <p:sp>
        <p:nvSpPr>
          <p:cNvPr id="4" name="Content Placeholder 3">
            <a:extLst>
              <a:ext uri="{FF2B5EF4-FFF2-40B4-BE49-F238E27FC236}">
                <a16:creationId xmlns:a16="http://schemas.microsoft.com/office/drawing/2014/main" id="{CC48E7E6-9AFC-4259-AF23-64254168ADE7}"/>
              </a:ext>
            </a:extLst>
          </p:cNvPr>
          <p:cNvSpPr>
            <a:spLocks noGrp="1"/>
          </p:cNvSpPr>
          <p:nvPr>
            <p:ph idx="1"/>
          </p:nvPr>
        </p:nvSpPr>
        <p:spPr>
          <a:xfrm>
            <a:off x="838200" y="1460498"/>
            <a:ext cx="10898079" cy="5233265"/>
          </a:xfrm>
        </p:spPr>
        <p:txBody>
          <a:bodyPr>
            <a:noAutofit/>
          </a:bodyPr>
          <a:lstStyle/>
          <a:p>
            <a:pPr marL="342900" indent="-342900" algn="just">
              <a:lnSpc>
                <a:spcPct val="100000"/>
              </a:lnSpc>
              <a:buFont typeface="+mj-lt"/>
              <a:buAutoNum type="arabicPeriod"/>
            </a:pPr>
            <a:r>
              <a:rPr lang="en-GB" sz="1800" i="1" dirty="0"/>
              <a:t>This workshop has three key objectives namely: (</a:t>
            </a:r>
            <a:r>
              <a:rPr lang="en-GB" sz="1800" i="1" dirty="0" err="1"/>
              <a:t>i</a:t>
            </a:r>
            <a:r>
              <a:rPr lang="en-GB" sz="1800" i="1" dirty="0"/>
              <a:t>) socialization of  country delegates of existing technical guidance on CRVS reform; (ii) identification of gaps and areas in which additional guidance is required by countries; and (ii) validation of recently developed guidance on CRVS reform. </a:t>
            </a:r>
            <a:endParaRPr lang="en-US" sz="1800" i="1" dirty="0"/>
          </a:p>
          <a:p>
            <a:pPr marL="342900" indent="-342900">
              <a:buClr>
                <a:srgbClr val="C00000"/>
              </a:buClr>
              <a:buFont typeface="+mj-lt"/>
              <a:buAutoNum type="arabicPeriod"/>
            </a:pPr>
            <a:r>
              <a:rPr lang="en-US" sz="1800" i="1" dirty="0"/>
              <a:t>For purposes of this workshop, technical implementation guides are perceived to be </a:t>
            </a:r>
            <a:r>
              <a:rPr lang="en-US" sz="1800" i="1" dirty="0">
                <a:effectLst/>
                <a:latin typeface="Calibri" panose="020F0502020204030204" pitchFamily="34" charset="0"/>
                <a:ea typeface="Calibri" panose="020F0502020204030204" pitchFamily="34" charset="0"/>
                <a:cs typeface="Arial" panose="020B0604020202020204" pitchFamily="34" charset="0"/>
              </a:rPr>
              <a:t>documents providing simplified guidance on specific thematic areas. They are by nature concise, written in simple language and offering direct (‘hand holding guidance’) on specific topics. They enrich existing UN guidelines and manuals by providing operational level guidance. They include templates, case studies/examples of successful implementation approaches.   </a:t>
            </a:r>
            <a:endParaRPr lang="en-GB" sz="1800" i="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buClr>
                <a:srgbClr val="C00000"/>
              </a:buClr>
              <a:buFont typeface="+mj-lt"/>
              <a:buAutoNum type="arabicPeriod"/>
            </a:pPr>
            <a:r>
              <a:rPr lang="en-US" sz="1800" i="1" dirty="0"/>
              <a:t>You have been invited to make a presentation about the technical implementation guides developed by your organisation to support CRVS reform. The draft programme provides </a:t>
            </a:r>
            <a:r>
              <a:rPr lang="en-US" sz="1800" i="1" u="sng" dirty="0"/>
              <a:t>broad themes under which your guideline could be categorized</a:t>
            </a:r>
            <a:r>
              <a:rPr lang="en-US" sz="1800" i="1" dirty="0"/>
              <a:t>.  You are therefore requested to follow the themes on the programme as an overall guide rather than the specific topic that you should present on. </a:t>
            </a:r>
          </a:p>
          <a:p>
            <a:pPr marL="342900" indent="-342900">
              <a:buClr>
                <a:srgbClr val="C00000"/>
              </a:buClr>
              <a:buFont typeface="+mj-lt"/>
              <a:buAutoNum type="arabicPeriod"/>
            </a:pPr>
            <a:r>
              <a:rPr lang="en-US" sz="1800" i="1" dirty="0"/>
              <a:t>It is recognized that some organisations may have developed guidelines on the same/ closely related topics. For this reason, you are encouraged to reach out to other partners of the core group that may be presenting on a similar theme, to ensure that your presentations build the relevant synergies. </a:t>
            </a:r>
          </a:p>
          <a:p>
            <a:pPr marL="342900" indent="-342900">
              <a:buClr>
                <a:srgbClr val="C00000"/>
              </a:buClr>
              <a:buFont typeface="+mj-lt"/>
              <a:buAutoNum type="arabicPeriod"/>
            </a:pPr>
            <a:r>
              <a:rPr lang="en-US" sz="1800" i="1" dirty="0"/>
              <a:t>To provide an opportunity for all to participate and ample time for discussions, please limit your presentation to a maximum of 8 minutes and 5 slides. You are requested to send your slides to the Secretariat by 26</a:t>
            </a:r>
            <a:r>
              <a:rPr lang="en-US" sz="1800" i="1" baseline="30000" dirty="0"/>
              <a:t>th</a:t>
            </a:r>
            <a:r>
              <a:rPr lang="en-US" sz="1800" i="1" dirty="0"/>
              <a:t> January 2024 to ensure that they are uploaded and available for presentation during your session.</a:t>
            </a:r>
          </a:p>
        </p:txBody>
      </p:sp>
    </p:spTree>
    <p:extLst>
      <p:ext uri="{BB962C8B-B14F-4D97-AF65-F5344CB8AC3E}">
        <p14:creationId xmlns:p14="http://schemas.microsoft.com/office/powerpoint/2010/main" val="30636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2"/>
          <a:stretch>
            <a:fillRect/>
          </a:stretch>
        </p:blipFill>
        <p:spPr>
          <a:xfrm>
            <a:off x="8365616" y="2664822"/>
            <a:ext cx="2565240" cy="359687"/>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3"/>
          <a:stretch>
            <a:fillRect/>
          </a:stretch>
        </p:blipFill>
        <p:spPr>
          <a:xfrm>
            <a:off x="9099056" y="4438763"/>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4"/>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5"/>
          <a:stretch>
            <a:fillRect/>
          </a:stretch>
        </p:blipFill>
        <p:spPr>
          <a:xfrm>
            <a:off x="8126715" y="2154555"/>
            <a:ext cx="591683" cy="343188"/>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6"/>
          <a:stretch>
            <a:fillRect/>
          </a:stretch>
        </p:blipFill>
        <p:spPr>
          <a:xfrm>
            <a:off x="10225218" y="1571565"/>
            <a:ext cx="812881" cy="363216"/>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7"/>
          <a:stretch>
            <a:fillRect/>
          </a:stretch>
        </p:blipFill>
        <p:spPr>
          <a:xfrm>
            <a:off x="10204052" y="433602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8"/>
          <a:stretch>
            <a:fillRect/>
          </a:stretch>
        </p:blipFill>
        <p:spPr>
          <a:xfrm>
            <a:off x="9837715" y="5081283"/>
            <a:ext cx="993597" cy="317084"/>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9"/>
          <a:stretch>
            <a:fillRect/>
          </a:stretch>
        </p:blipFill>
        <p:spPr>
          <a:xfrm>
            <a:off x="8983351" y="2169058"/>
            <a:ext cx="1033104" cy="381291"/>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0"/>
          <a:stretch>
            <a:fillRect/>
          </a:stretch>
        </p:blipFill>
        <p:spPr>
          <a:xfrm>
            <a:off x="7889036" y="1415168"/>
            <a:ext cx="2119488" cy="634792"/>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1"/>
          <a:stretch>
            <a:fillRect/>
          </a:stretch>
        </p:blipFill>
        <p:spPr>
          <a:xfrm>
            <a:off x="10665903" y="1985341"/>
            <a:ext cx="642457" cy="641250"/>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2"/>
          <a:stretch>
            <a:fillRect/>
          </a:stretch>
        </p:blipFill>
        <p:spPr>
          <a:xfrm>
            <a:off x="8264556" y="864847"/>
            <a:ext cx="1676856" cy="4106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3"/>
          <a:stretch>
            <a:fillRect/>
          </a:stretch>
        </p:blipFill>
        <p:spPr>
          <a:xfrm>
            <a:off x="9974968" y="890189"/>
            <a:ext cx="889900" cy="339010"/>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4"/>
          <a:stretch>
            <a:fillRect/>
          </a:stretch>
        </p:blipFill>
        <p:spPr>
          <a:xfrm>
            <a:off x="7785435" y="4453190"/>
            <a:ext cx="1192600" cy="391394"/>
          </a:xfrm>
          <a:prstGeom prst="rect">
            <a:avLst/>
          </a:prstGeom>
        </p:spPr>
      </p:pic>
      <p:pic>
        <p:nvPicPr>
          <p:cNvPr id="13" name="Picture 12">
            <a:extLst>
              <a:ext uri="{FF2B5EF4-FFF2-40B4-BE49-F238E27FC236}">
                <a16:creationId xmlns:a16="http://schemas.microsoft.com/office/drawing/2014/main" id="{48A809B1-A5D4-42DF-9532-BF72C4A1645B}"/>
              </a:ext>
            </a:extLst>
          </p:cNvPr>
          <p:cNvPicPr>
            <a:picLocks noChangeAspect="1"/>
          </p:cNvPicPr>
          <p:nvPr/>
        </p:nvPicPr>
        <p:blipFill>
          <a:blip r:embed="rId15"/>
          <a:stretch>
            <a:fillRect/>
          </a:stretch>
        </p:blipFill>
        <p:spPr>
          <a:xfrm>
            <a:off x="10199990" y="2000859"/>
            <a:ext cx="325841" cy="612053"/>
          </a:xfrm>
          <a:prstGeom prst="rect">
            <a:avLst/>
          </a:prstGeom>
        </p:spPr>
      </p:pic>
      <p:pic>
        <p:nvPicPr>
          <p:cNvPr id="14" name="Picture 13">
            <a:extLst>
              <a:ext uri="{FF2B5EF4-FFF2-40B4-BE49-F238E27FC236}">
                <a16:creationId xmlns:a16="http://schemas.microsoft.com/office/drawing/2014/main" id="{5E0A4D6B-685E-4611-8679-AF437695DE0D}"/>
              </a:ext>
            </a:extLst>
          </p:cNvPr>
          <p:cNvPicPr>
            <a:picLocks noChangeAspect="1"/>
          </p:cNvPicPr>
          <p:nvPr/>
        </p:nvPicPr>
        <p:blipFill>
          <a:blip r:embed="rId16"/>
          <a:stretch>
            <a:fillRect/>
          </a:stretch>
        </p:blipFill>
        <p:spPr>
          <a:xfrm>
            <a:off x="8326503" y="5066317"/>
            <a:ext cx="1192601" cy="306038"/>
          </a:xfrm>
          <a:prstGeom prst="rect">
            <a:avLst/>
          </a:prstGeom>
        </p:spPr>
      </p:pic>
      <p:pic>
        <p:nvPicPr>
          <p:cNvPr id="20" name="Picture 19" descr="A logo with text and people in a circle&#10;&#10;Description automatically generated">
            <a:extLst>
              <a:ext uri="{FF2B5EF4-FFF2-40B4-BE49-F238E27FC236}">
                <a16:creationId xmlns:a16="http://schemas.microsoft.com/office/drawing/2014/main" id="{9679FBB4-7AD9-427B-6E93-370825E99DB2}"/>
              </a:ext>
            </a:extLst>
          </p:cNvPr>
          <p:cNvPicPr>
            <a:picLocks noChangeAspect="1"/>
          </p:cNvPicPr>
          <p:nvPr/>
        </p:nvPicPr>
        <p:blipFill>
          <a:blip r:embed="rId17"/>
          <a:stretch>
            <a:fillRect/>
          </a:stretch>
        </p:blipFill>
        <p:spPr>
          <a:xfrm>
            <a:off x="725401" y="2039139"/>
            <a:ext cx="4045639" cy="1665851"/>
          </a:xfrm>
          <a:prstGeom prst="rect">
            <a:avLst/>
          </a:prstGeom>
        </p:spPr>
      </p:pic>
      <p:pic>
        <p:nvPicPr>
          <p:cNvPr id="21" name="Picture 20" descr="A close-up of text&#10;&#10;Description automatically generated">
            <a:extLst>
              <a:ext uri="{FF2B5EF4-FFF2-40B4-BE49-F238E27FC236}">
                <a16:creationId xmlns:a16="http://schemas.microsoft.com/office/drawing/2014/main" id="{5836CDC7-60A4-5FCB-5CC8-938A299DF259}"/>
              </a:ext>
            </a:extLst>
          </p:cNvPr>
          <p:cNvPicPr>
            <a:picLocks noChangeAspect="1"/>
          </p:cNvPicPr>
          <p:nvPr/>
        </p:nvPicPr>
        <p:blipFill>
          <a:blip r:embed="rId18"/>
          <a:stretch>
            <a:fillRect/>
          </a:stretch>
        </p:blipFill>
        <p:spPr>
          <a:xfrm>
            <a:off x="2262106" y="2872064"/>
            <a:ext cx="4045639" cy="1552528"/>
          </a:xfrm>
          <a:prstGeom prst="rect">
            <a:avLst/>
          </a:prstGeom>
        </p:spPr>
      </p:pic>
      <p:graphicFrame>
        <p:nvGraphicFramePr>
          <p:cNvPr id="22" name="Table 21">
            <a:extLst>
              <a:ext uri="{FF2B5EF4-FFF2-40B4-BE49-F238E27FC236}">
                <a16:creationId xmlns:a16="http://schemas.microsoft.com/office/drawing/2014/main" id="{BF7956AC-9967-2191-D1FD-1D77400BC874}"/>
              </a:ext>
            </a:extLst>
          </p:cNvPr>
          <p:cNvGraphicFramePr>
            <a:graphicFrameLocks noGrp="1"/>
          </p:cNvGraphicFramePr>
          <p:nvPr>
            <p:extLst>
              <p:ext uri="{D42A27DB-BD31-4B8C-83A1-F6EECF244321}">
                <p14:modId xmlns:p14="http://schemas.microsoft.com/office/powerpoint/2010/main" val="3792219567"/>
              </p:ext>
            </p:extLst>
          </p:nvPr>
        </p:nvGraphicFramePr>
        <p:xfrm>
          <a:off x="477012" y="4479252"/>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spTree>
    <p:extLst>
      <p:ext uri="{BB962C8B-B14F-4D97-AF65-F5344CB8AC3E}">
        <p14:creationId xmlns:p14="http://schemas.microsoft.com/office/powerpoint/2010/main" val="64209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p:txBody>
          <a:bodyPr/>
          <a:lstStyle/>
          <a:p>
            <a:r>
              <a:rPr lang="en-US" b="1" dirty="0">
                <a:solidFill>
                  <a:srgbClr val="00B050"/>
                </a:solidFill>
              </a:rPr>
              <a:t>Content of presentation </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p:txBody>
          <a:bodyPr>
            <a:normAutofit/>
          </a:bodyPr>
          <a:lstStyle/>
          <a:p>
            <a:pPr marL="514350" indent="-514350">
              <a:lnSpc>
                <a:spcPct val="150000"/>
              </a:lnSpc>
              <a:buFont typeface="+mj-lt"/>
              <a:buAutoNum type="arabicPeriod"/>
            </a:pPr>
            <a:r>
              <a:rPr lang="en-US" sz="2000" dirty="0"/>
              <a:t>Name of the implementation guideline</a:t>
            </a:r>
          </a:p>
          <a:p>
            <a:pPr marL="514350" indent="-514350">
              <a:lnSpc>
                <a:spcPct val="150000"/>
              </a:lnSpc>
              <a:buFont typeface="+mj-lt"/>
              <a:buAutoNum type="arabicPeriod"/>
            </a:pPr>
            <a:r>
              <a:rPr lang="en-US" sz="2000" dirty="0"/>
              <a:t>Objective and purpose of the guideline</a:t>
            </a:r>
          </a:p>
          <a:p>
            <a:pPr marL="514350" indent="-514350">
              <a:lnSpc>
                <a:spcPct val="150000"/>
              </a:lnSpc>
              <a:buFont typeface="+mj-lt"/>
              <a:buAutoNum type="arabicPeriod"/>
            </a:pPr>
            <a:r>
              <a:rPr lang="en-US" sz="2000" dirty="0"/>
              <a:t>Expected outcome from application of the guideline</a:t>
            </a:r>
          </a:p>
          <a:p>
            <a:pPr marL="514350" indent="-514350">
              <a:lnSpc>
                <a:spcPct val="150000"/>
              </a:lnSpc>
              <a:buFont typeface="+mj-lt"/>
              <a:buAutoNum type="arabicPeriod"/>
            </a:pPr>
            <a:r>
              <a:rPr lang="en-US" sz="2000" dirty="0"/>
              <a:t>Outline of key topics that the guideline addresses</a:t>
            </a:r>
          </a:p>
          <a:p>
            <a:pPr marL="514350" indent="-514350">
              <a:lnSpc>
                <a:spcPct val="150000"/>
              </a:lnSpc>
              <a:buFont typeface="+mj-lt"/>
              <a:buAutoNum type="arabicPeriod"/>
            </a:pPr>
            <a:r>
              <a:rPr lang="en-US" sz="2000" dirty="0"/>
              <a:t>Methodology of implementation</a:t>
            </a:r>
          </a:p>
          <a:p>
            <a:pPr marL="514350" indent="-514350">
              <a:lnSpc>
                <a:spcPct val="150000"/>
              </a:lnSpc>
              <a:buFont typeface="+mj-lt"/>
              <a:buAutoNum type="arabicPeriod"/>
            </a:pPr>
            <a:r>
              <a:rPr lang="en-US" sz="2000" dirty="0"/>
              <a:t>Related guidelines/ guidelines that compliment the guideline</a:t>
            </a:r>
          </a:p>
          <a:p>
            <a:pPr marL="514350" indent="-514350">
              <a:lnSpc>
                <a:spcPct val="150000"/>
              </a:lnSpc>
              <a:buFont typeface="+mj-lt"/>
              <a:buAutoNum type="arabicPeriod"/>
            </a:pPr>
            <a:r>
              <a:rPr lang="en-US" sz="2000" dirty="0"/>
              <a:t>Example of country use cases and outcomes </a:t>
            </a:r>
            <a:endParaRPr lang="en-GB" sz="2000" dirty="0"/>
          </a:p>
        </p:txBody>
      </p:sp>
    </p:spTree>
    <p:extLst>
      <p:ext uri="{BB962C8B-B14F-4D97-AF65-F5344CB8AC3E}">
        <p14:creationId xmlns:p14="http://schemas.microsoft.com/office/powerpoint/2010/main" val="381795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48F8-5060-CB01-714C-C7A8D39AB132}"/>
              </a:ext>
            </a:extLst>
          </p:cNvPr>
          <p:cNvSpPr>
            <a:spLocks noGrp="1"/>
          </p:cNvSpPr>
          <p:nvPr>
            <p:ph type="title"/>
          </p:nvPr>
        </p:nvSpPr>
        <p:spPr>
          <a:xfrm>
            <a:off x="1077772" y="2766218"/>
            <a:ext cx="10515600" cy="1325563"/>
          </a:xfrm>
        </p:spPr>
        <p:txBody>
          <a:bodyPr/>
          <a:lstStyle/>
          <a:p>
            <a:r>
              <a:rPr lang="en-US" b="1" dirty="0">
                <a:solidFill>
                  <a:srgbClr val="00B050"/>
                </a:solidFill>
              </a:rPr>
              <a:t>Linking CRVS and National ID Management</a:t>
            </a:r>
          </a:p>
        </p:txBody>
      </p:sp>
      <p:pic>
        <p:nvPicPr>
          <p:cNvPr id="5" name="Picture 4">
            <a:extLst>
              <a:ext uri="{FF2B5EF4-FFF2-40B4-BE49-F238E27FC236}">
                <a16:creationId xmlns:a16="http://schemas.microsoft.com/office/drawing/2014/main" id="{DC95B162-4F6F-BE5C-2CBA-E8DDB86B44E0}"/>
              </a:ext>
            </a:extLst>
          </p:cNvPr>
          <p:cNvPicPr>
            <a:picLocks noChangeAspect="1"/>
          </p:cNvPicPr>
          <p:nvPr/>
        </p:nvPicPr>
        <p:blipFill>
          <a:blip r:embed="rId2"/>
          <a:stretch>
            <a:fillRect/>
          </a:stretch>
        </p:blipFill>
        <p:spPr>
          <a:xfrm>
            <a:off x="237307" y="0"/>
            <a:ext cx="5858693" cy="2267266"/>
          </a:xfrm>
          <a:prstGeom prst="rect">
            <a:avLst/>
          </a:prstGeom>
        </p:spPr>
      </p:pic>
      <p:pic>
        <p:nvPicPr>
          <p:cNvPr id="8" name="Picture 7">
            <a:extLst>
              <a:ext uri="{FF2B5EF4-FFF2-40B4-BE49-F238E27FC236}">
                <a16:creationId xmlns:a16="http://schemas.microsoft.com/office/drawing/2014/main" id="{414059D2-EF5E-BF5B-DAD5-47A4F0FB2AF2}"/>
              </a:ext>
            </a:extLst>
          </p:cNvPr>
          <p:cNvPicPr>
            <a:picLocks noChangeAspect="1"/>
          </p:cNvPicPr>
          <p:nvPr/>
        </p:nvPicPr>
        <p:blipFill>
          <a:blip r:embed="rId3"/>
          <a:stretch>
            <a:fillRect/>
          </a:stretch>
        </p:blipFill>
        <p:spPr>
          <a:xfrm>
            <a:off x="8286205" y="5397152"/>
            <a:ext cx="3905795" cy="1143160"/>
          </a:xfrm>
          <a:prstGeom prst="rect">
            <a:avLst/>
          </a:prstGeom>
        </p:spPr>
      </p:pic>
    </p:spTree>
    <p:extLst>
      <p:ext uri="{BB962C8B-B14F-4D97-AF65-F5344CB8AC3E}">
        <p14:creationId xmlns:p14="http://schemas.microsoft.com/office/powerpoint/2010/main" val="178457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BC0C9-E9F6-F514-37CB-68055261C286}"/>
              </a:ext>
            </a:extLst>
          </p:cNvPr>
          <p:cNvSpPr>
            <a:spLocks noGrp="1"/>
          </p:cNvSpPr>
          <p:nvPr>
            <p:ph type="title"/>
          </p:nvPr>
        </p:nvSpPr>
        <p:spPr>
          <a:xfrm>
            <a:off x="572493" y="238539"/>
            <a:ext cx="11018520" cy="1434415"/>
          </a:xfrm>
        </p:spPr>
        <p:txBody>
          <a:bodyPr anchor="b">
            <a:noAutofit/>
          </a:bodyPr>
          <a:lstStyle/>
          <a:p>
            <a:r>
              <a:rPr lang="en-US" sz="4000" b="1" dirty="0">
                <a:solidFill>
                  <a:srgbClr val="00B050"/>
                </a:solidFill>
              </a:rPr>
              <a:t>Guidelines on the Legislative Framework for Civil Registration, Vital Statistics and Identity Management</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454156-906F-1F79-A716-4CCE5E70467B}"/>
              </a:ext>
            </a:extLst>
          </p:cNvPr>
          <p:cNvSpPr>
            <a:spLocks noGrp="1"/>
          </p:cNvSpPr>
          <p:nvPr>
            <p:ph idx="1"/>
          </p:nvPr>
        </p:nvSpPr>
        <p:spPr>
          <a:xfrm>
            <a:off x="572493" y="2071316"/>
            <a:ext cx="6713552" cy="4119172"/>
          </a:xfrm>
        </p:spPr>
        <p:txBody>
          <a:bodyPr anchor="t">
            <a:normAutofit/>
          </a:bodyPr>
          <a:lstStyle/>
          <a:p>
            <a:pPr marL="0" indent="0">
              <a:buNone/>
            </a:pPr>
            <a:r>
              <a:rPr lang="en-US" sz="1900" b="1" u="sng" dirty="0"/>
              <a:t>Objectives: </a:t>
            </a:r>
          </a:p>
          <a:p>
            <a:pPr>
              <a:buFont typeface="Wingdings" panose="05000000000000000000" pitchFamily="2" charset="2"/>
              <a:buChar char="v"/>
            </a:pPr>
            <a:r>
              <a:rPr lang="en-US" sz="1900" dirty="0"/>
              <a:t>To offer a tool for developing a strong rights-based legal framework for civil registration, vital statistics and identity management systems. </a:t>
            </a:r>
          </a:p>
          <a:p>
            <a:pPr>
              <a:buFont typeface="Wingdings" panose="05000000000000000000" pitchFamily="2" charset="2"/>
              <a:buChar char="v"/>
            </a:pPr>
            <a:r>
              <a:rPr lang="en-US" sz="1900" dirty="0"/>
              <a:t> To offer a consistent and structured basis for performing all the tasks associated with the legal uses of the records of events and identification.</a:t>
            </a:r>
          </a:p>
          <a:p>
            <a:pPr>
              <a:buFont typeface="Wingdings" panose="05000000000000000000" pitchFamily="2" charset="2"/>
              <a:buChar char="v"/>
            </a:pPr>
            <a:r>
              <a:rPr lang="en-US" sz="1900" dirty="0"/>
              <a:t>To provide overarching principles and elaborate in detail the legislative framework critical for implementing international recommendations</a:t>
            </a:r>
          </a:p>
          <a:p>
            <a:pPr>
              <a:buFont typeface="Wingdings" panose="05000000000000000000" pitchFamily="2" charset="2"/>
              <a:buChar char="v"/>
            </a:pPr>
            <a:r>
              <a:rPr lang="en-US" sz="1900" dirty="0"/>
              <a:t>To recommend and present a framework for integrated systems, where the civil registration system provides input into the vital statistics system and the identity management system </a:t>
            </a:r>
          </a:p>
        </p:txBody>
      </p:sp>
      <p:pic>
        <p:nvPicPr>
          <p:cNvPr id="5" name="Picture 4" descr="A qr code with a dinosaur&#10;&#10;Description automatically generated">
            <a:extLst>
              <a:ext uri="{FF2B5EF4-FFF2-40B4-BE49-F238E27FC236}">
                <a16:creationId xmlns:a16="http://schemas.microsoft.com/office/drawing/2014/main" id="{097F48D4-9D22-152C-0671-40F8CB7A2B16}"/>
              </a:ext>
            </a:extLst>
          </p:cNvPr>
          <p:cNvPicPr>
            <a:picLocks noChangeAspect="1"/>
          </p:cNvPicPr>
          <p:nvPr/>
        </p:nvPicPr>
        <p:blipFill rotWithShape="1">
          <a:blip r:embed="rId2">
            <a:extLst>
              <a:ext uri="{28A0092B-C50C-407E-A947-70E740481C1C}">
                <a14:useLocalDpi xmlns:a14="http://schemas.microsoft.com/office/drawing/2010/main" val="0"/>
              </a:ext>
            </a:extLst>
          </a:blip>
          <a:srcRect r="3791" b="-3"/>
          <a:stretch/>
        </p:blipFill>
        <p:spPr>
          <a:xfrm>
            <a:off x="7675658" y="2093976"/>
            <a:ext cx="3941064" cy="4096512"/>
          </a:xfrm>
          <a:prstGeom prst="rect">
            <a:avLst/>
          </a:prstGeom>
        </p:spPr>
      </p:pic>
    </p:spTree>
    <p:extLst>
      <p:ext uri="{BB962C8B-B14F-4D97-AF65-F5344CB8AC3E}">
        <p14:creationId xmlns:p14="http://schemas.microsoft.com/office/powerpoint/2010/main" val="283900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BC0C9-E9F6-F514-37CB-68055261C286}"/>
              </a:ext>
            </a:extLst>
          </p:cNvPr>
          <p:cNvSpPr>
            <a:spLocks noGrp="1"/>
          </p:cNvSpPr>
          <p:nvPr>
            <p:ph type="title"/>
          </p:nvPr>
        </p:nvSpPr>
        <p:spPr>
          <a:xfrm>
            <a:off x="572493" y="238539"/>
            <a:ext cx="11018520" cy="1434415"/>
          </a:xfrm>
        </p:spPr>
        <p:txBody>
          <a:bodyPr anchor="b">
            <a:normAutofit/>
          </a:bodyPr>
          <a:lstStyle/>
          <a:p>
            <a:r>
              <a:rPr lang="en-US" sz="4000" b="1" dirty="0">
                <a:solidFill>
                  <a:srgbClr val="00B050"/>
                </a:solidFill>
              </a:rPr>
              <a:t>Guidelines on the Legislative Framework for Civil Registration, Vital Statistics and Identity Management</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454156-906F-1F79-A716-4CCE5E70467B}"/>
              </a:ext>
            </a:extLst>
          </p:cNvPr>
          <p:cNvSpPr>
            <a:spLocks noGrp="1"/>
          </p:cNvSpPr>
          <p:nvPr>
            <p:ph idx="1"/>
          </p:nvPr>
        </p:nvSpPr>
        <p:spPr>
          <a:xfrm>
            <a:off x="572493" y="2071316"/>
            <a:ext cx="6713552" cy="4119172"/>
          </a:xfrm>
        </p:spPr>
        <p:txBody>
          <a:bodyPr anchor="t">
            <a:normAutofit/>
          </a:bodyPr>
          <a:lstStyle/>
          <a:p>
            <a:pPr marL="0" indent="0">
              <a:buNone/>
            </a:pPr>
            <a:r>
              <a:rPr lang="en-US" sz="2000" b="1" u="sng" dirty="0"/>
              <a:t>Outlines: </a:t>
            </a:r>
          </a:p>
          <a:p>
            <a:pPr marL="514350" indent="-514350">
              <a:buFont typeface="+mj-lt"/>
              <a:buAutoNum type="romanUcPeriod"/>
            </a:pPr>
            <a:r>
              <a:rPr lang="en-US" sz="2000" dirty="0"/>
              <a:t>Overview of civil registration, vital statistics and identity management systems</a:t>
            </a:r>
          </a:p>
          <a:p>
            <a:pPr marL="514350" indent="-514350">
              <a:buFont typeface="+mj-lt"/>
              <a:buAutoNum type="romanUcPeriod"/>
            </a:pPr>
            <a:r>
              <a:rPr lang="en-US" sz="2000" dirty="0"/>
              <a:t>Human rights and civil registration, vital statistics and identity management systems</a:t>
            </a:r>
          </a:p>
          <a:p>
            <a:pPr marL="514350" indent="-514350">
              <a:buFont typeface="+mj-lt"/>
              <a:buAutoNum type="romanUcPeriod"/>
            </a:pPr>
            <a:r>
              <a:rPr lang="en-US" sz="2000" dirty="0"/>
              <a:t>Institutional arrangements for civil registration, vital statistics and identity management systems</a:t>
            </a:r>
          </a:p>
          <a:p>
            <a:pPr marL="514350" indent="-514350">
              <a:buFont typeface="+mj-lt"/>
              <a:buAutoNum type="romanUcPeriod"/>
            </a:pPr>
            <a:r>
              <a:rPr lang="en-US" sz="2000" dirty="0"/>
              <a:t>Legislative framework</a:t>
            </a:r>
          </a:p>
          <a:p>
            <a:pPr marL="514350" indent="-514350">
              <a:buFont typeface="+mj-lt"/>
              <a:buAutoNum type="romanUcPeriod"/>
            </a:pPr>
            <a:r>
              <a:rPr lang="en-US" sz="2000" dirty="0"/>
              <a:t>Other laws and policies that support civil registration, vital statistics and identity management systems: incentives, medical profession training and technology</a:t>
            </a:r>
          </a:p>
        </p:txBody>
      </p:sp>
      <p:pic>
        <p:nvPicPr>
          <p:cNvPr id="14" name="Picture 13">
            <a:extLst>
              <a:ext uri="{FF2B5EF4-FFF2-40B4-BE49-F238E27FC236}">
                <a16:creationId xmlns:a16="http://schemas.microsoft.com/office/drawing/2014/main" id="{31DD50C7-3068-1505-2CC3-6723CF59989C}"/>
              </a:ext>
            </a:extLst>
          </p:cNvPr>
          <p:cNvPicPr>
            <a:picLocks noChangeAspect="1"/>
          </p:cNvPicPr>
          <p:nvPr/>
        </p:nvPicPr>
        <p:blipFill>
          <a:blip r:embed="rId2"/>
          <a:stretch>
            <a:fillRect/>
          </a:stretch>
        </p:blipFill>
        <p:spPr>
          <a:xfrm>
            <a:off x="7858538" y="2027911"/>
            <a:ext cx="3218434" cy="4189913"/>
          </a:xfrm>
          <a:prstGeom prst="rect">
            <a:avLst/>
          </a:prstGeom>
        </p:spPr>
      </p:pic>
    </p:spTree>
    <p:extLst>
      <p:ext uri="{BB962C8B-B14F-4D97-AF65-F5344CB8AC3E}">
        <p14:creationId xmlns:p14="http://schemas.microsoft.com/office/powerpoint/2010/main" val="394569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A4768-1858-2CC1-432D-CBECBFF1BEAA}"/>
              </a:ext>
            </a:extLst>
          </p:cNvPr>
          <p:cNvSpPr>
            <a:spLocks noGrp="1"/>
          </p:cNvSpPr>
          <p:nvPr>
            <p:ph type="title"/>
          </p:nvPr>
        </p:nvSpPr>
        <p:spPr>
          <a:xfrm>
            <a:off x="585216" y="123565"/>
            <a:ext cx="11018520" cy="1434415"/>
          </a:xfrm>
        </p:spPr>
        <p:txBody>
          <a:bodyPr anchor="b">
            <a:noAutofit/>
          </a:bodyPr>
          <a:lstStyle/>
          <a:p>
            <a:r>
              <a:rPr lang="en-US" sz="4000" b="1" dirty="0">
                <a:solidFill>
                  <a:srgbClr val="00B050"/>
                </a:solidFill>
              </a:rPr>
              <a:t>Guidelines on the Legislative Framework for Civil Registration, Vital Statistics and Identity Management</a:t>
            </a:r>
            <a:endParaRPr lang="en-US" sz="4000" dirty="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F55814F-B868-F9B2-E04D-1C54FACEE36F}"/>
              </a:ext>
            </a:extLst>
          </p:cNvPr>
          <p:cNvSpPr>
            <a:spLocks noGrp="1"/>
          </p:cNvSpPr>
          <p:nvPr>
            <p:ph idx="1"/>
          </p:nvPr>
        </p:nvSpPr>
        <p:spPr>
          <a:xfrm>
            <a:off x="572493" y="2077478"/>
            <a:ext cx="3742332" cy="4743946"/>
          </a:xfrm>
        </p:spPr>
        <p:txBody>
          <a:bodyPr anchor="t">
            <a:normAutofit fontScale="92500" lnSpcReduction="10000"/>
          </a:bodyPr>
          <a:lstStyle/>
          <a:p>
            <a:pPr marL="0" indent="0">
              <a:buNone/>
            </a:pPr>
            <a:r>
              <a:rPr lang="en-US" sz="2000" b="1" u="sng" dirty="0"/>
              <a:t>Expected Outcome</a:t>
            </a:r>
          </a:p>
          <a:p>
            <a:r>
              <a:rPr lang="en-US" sz="2200" dirty="0"/>
              <a:t>Legislative framework that enables the comprehensive and interoperable legal identity ecosystem where CRVS and ID, as well as other functional registries are interlinked with sufficient human rights considerations (such as data protection and privacy).</a:t>
            </a:r>
          </a:p>
          <a:p>
            <a:pPr marL="0" indent="0">
              <a:buNone/>
            </a:pPr>
            <a:r>
              <a:rPr lang="en-US" sz="2200" b="1" u="sng" dirty="0"/>
              <a:t>Use cases</a:t>
            </a:r>
          </a:p>
          <a:p>
            <a:r>
              <a:rPr lang="en-US" sz="2200" dirty="0"/>
              <a:t>Increasing number of countries are paying effort to connect birth registration and national ID system (Ex. Malawi, </a:t>
            </a:r>
            <a:br>
              <a:rPr lang="en-US" sz="2200" dirty="0"/>
            </a:br>
            <a:r>
              <a:rPr lang="en-US" sz="2200" dirty="0"/>
              <a:t>Namibia, India, Peru etc.) </a:t>
            </a:r>
          </a:p>
          <a:p>
            <a:endParaRPr lang="en-US" sz="2200" dirty="0"/>
          </a:p>
          <a:p>
            <a:pPr marL="0" indent="0">
              <a:buNone/>
            </a:pPr>
            <a:endParaRPr lang="en-US" sz="2200" dirty="0"/>
          </a:p>
        </p:txBody>
      </p:sp>
      <p:pic>
        <p:nvPicPr>
          <p:cNvPr id="11" name="Picture 10">
            <a:extLst>
              <a:ext uri="{FF2B5EF4-FFF2-40B4-BE49-F238E27FC236}">
                <a16:creationId xmlns:a16="http://schemas.microsoft.com/office/drawing/2014/main" id="{A5131BD7-C635-0B01-D9C9-C7F9A533F541}"/>
              </a:ext>
            </a:extLst>
          </p:cNvPr>
          <p:cNvPicPr>
            <a:picLocks noChangeAspect="1"/>
          </p:cNvPicPr>
          <p:nvPr/>
        </p:nvPicPr>
        <p:blipFill>
          <a:blip r:embed="rId2"/>
          <a:stretch>
            <a:fillRect/>
          </a:stretch>
        </p:blipFill>
        <p:spPr>
          <a:xfrm>
            <a:off x="4162425" y="1790197"/>
            <a:ext cx="7683614" cy="4944238"/>
          </a:xfrm>
          <a:prstGeom prst="rect">
            <a:avLst/>
          </a:prstGeom>
        </p:spPr>
      </p:pic>
    </p:spTree>
    <p:extLst>
      <p:ext uri="{BB962C8B-B14F-4D97-AF65-F5344CB8AC3E}">
        <p14:creationId xmlns:p14="http://schemas.microsoft.com/office/powerpoint/2010/main" val="285265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A4768-1858-2CC1-432D-CBECBFF1BEAA}"/>
              </a:ext>
            </a:extLst>
          </p:cNvPr>
          <p:cNvSpPr>
            <a:spLocks noGrp="1"/>
          </p:cNvSpPr>
          <p:nvPr>
            <p:ph type="title"/>
          </p:nvPr>
        </p:nvSpPr>
        <p:spPr>
          <a:xfrm>
            <a:off x="572493" y="238539"/>
            <a:ext cx="11018520" cy="1434415"/>
          </a:xfrm>
        </p:spPr>
        <p:txBody>
          <a:bodyPr anchor="b">
            <a:normAutofit/>
          </a:bodyPr>
          <a:lstStyle/>
          <a:p>
            <a:r>
              <a:rPr lang="en-US" sz="4000" b="1" dirty="0">
                <a:solidFill>
                  <a:srgbClr val="00B050"/>
                </a:solidFill>
              </a:rPr>
              <a:t>Guidelines on the Legislative Framework for Civil Registration, Vital Statistics and Identity Management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F55814F-B868-F9B2-E04D-1C54FACEE36F}"/>
              </a:ext>
            </a:extLst>
          </p:cNvPr>
          <p:cNvSpPr>
            <a:spLocks noGrp="1"/>
          </p:cNvSpPr>
          <p:nvPr>
            <p:ph idx="1"/>
          </p:nvPr>
        </p:nvSpPr>
        <p:spPr>
          <a:xfrm>
            <a:off x="572492" y="2071316"/>
            <a:ext cx="4637683" cy="445570"/>
          </a:xfrm>
        </p:spPr>
        <p:txBody>
          <a:bodyPr anchor="t">
            <a:normAutofit/>
          </a:bodyPr>
          <a:lstStyle/>
          <a:p>
            <a:pPr marL="0" indent="0">
              <a:buNone/>
            </a:pPr>
            <a:r>
              <a:rPr lang="en-US" sz="2200" b="1" u="sng" dirty="0"/>
              <a:t>Other Relevant Guidelines/ Resources</a:t>
            </a:r>
          </a:p>
          <a:p>
            <a:pPr marL="0" indent="0">
              <a:buNone/>
            </a:pPr>
            <a:endParaRPr lang="en-US" sz="2200" dirty="0"/>
          </a:p>
        </p:txBody>
      </p:sp>
      <p:grpSp>
        <p:nvGrpSpPr>
          <p:cNvPr id="13" name="Group 12">
            <a:extLst>
              <a:ext uri="{FF2B5EF4-FFF2-40B4-BE49-F238E27FC236}">
                <a16:creationId xmlns:a16="http://schemas.microsoft.com/office/drawing/2014/main" id="{DC824A7E-98D0-A5EA-144A-732D5B3BAADE}"/>
              </a:ext>
            </a:extLst>
          </p:cNvPr>
          <p:cNvGrpSpPr/>
          <p:nvPr/>
        </p:nvGrpSpPr>
        <p:grpSpPr>
          <a:xfrm>
            <a:off x="258617" y="2550010"/>
            <a:ext cx="3032785" cy="4165464"/>
            <a:chOff x="258617" y="2550010"/>
            <a:chExt cx="3032785" cy="4165464"/>
          </a:xfrm>
        </p:grpSpPr>
        <p:pic>
          <p:nvPicPr>
            <p:cNvPr id="4" name="Picture 3">
              <a:extLst>
                <a:ext uri="{FF2B5EF4-FFF2-40B4-BE49-F238E27FC236}">
                  <a16:creationId xmlns:a16="http://schemas.microsoft.com/office/drawing/2014/main" id="{63A6168E-30FD-A94F-17A2-C4B9AE4E620E}"/>
                </a:ext>
              </a:extLst>
            </p:cNvPr>
            <p:cNvPicPr>
              <a:picLocks noChangeAspect="1"/>
            </p:cNvPicPr>
            <p:nvPr/>
          </p:nvPicPr>
          <p:blipFill>
            <a:blip r:embed="rId2"/>
            <a:stretch>
              <a:fillRect/>
            </a:stretch>
          </p:blipFill>
          <p:spPr>
            <a:xfrm>
              <a:off x="258617" y="2550010"/>
              <a:ext cx="2632716" cy="3404056"/>
            </a:xfrm>
            <a:prstGeom prst="rect">
              <a:avLst/>
            </a:prstGeom>
          </p:spPr>
        </p:pic>
        <p:pic>
          <p:nvPicPr>
            <p:cNvPr id="6" name="Picture 5" descr="A qr code with a dinosaur&#10;&#10;Description automatically generated">
              <a:extLst>
                <a:ext uri="{FF2B5EF4-FFF2-40B4-BE49-F238E27FC236}">
                  <a16:creationId xmlns:a16="http://schemas.microsoft.com/office/drawing/2014/main" id="{45661CF9-6A13-1131-D714-1A110C263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78" y="4381850"/>
              <a:ext cx="2333624" cy="2333624"/>
            </a:xfrm>
            <a:prstGeom prst="rect">
              <a:avLst/>
            </a:prstGeom>
          </p:spPr>
        </p:pic>
      </p:grpSp>
      <p:grpSp>
        <p:nvGrpSpPr>
          <p:cNvPr id="15" name="Group 14">
            <a:extLst>
              <a:ext uri="{FF2B5EF4-FFF2-40B4-BE49-F238E27FC236}">
                <a16:creationId xmlns:a16="http://schemas.microsoft.com/office/drawing/2014/main" id="{770C80B7-F53F-1009-E30B-D97F0D3233B5}"/>
              </a:ext>
            </a:extLst>
          </p:cNvPr>
          <p:cNvGrpSpPr/>
          <p:nvPr/>
        </p:nvGrpSpPr>
        <p:grpSpPr>
          <a:xfrm>
            <a:off x="3192827" y="2550010"/>
            <a:ext cx="2825089" cy="4165465"/>
            <a:chOff x="3497867" y="2550010"/>
            <a:chExt cx="2825089" cy="4165465"/>
          </a:xfrm>
        </p:grpSpPr>
        <p:pic>
          <p:nvPicPr>
            <p:cNvPr id="9" name="Picture 8">
              <a:extLst>
                <a:ext uri="{FF2B5EF4-FFF2-40B4-BE49-F238E27FC236}">
                  <a16:creationId xmlns:a16="http://schemas.microsoft.com/office/drawing/2014/main" id="{A564C656-90D0-2842-7953-1C462076C154}"/>
                </a:ext>
              </a:extLst>
            </p:cNvPr>
            <p:cNvPicPr>
              <a:picLocks noChangeAspect="1"/>
            </p:cNvPicPr>
            <p:nvPr/>
          </p:nvPicPr>
          <p:blipFill>
            <a:blip r:embed="rId4"/>
            <a:stretch>
              <a:fillRect/>
            </a:stretch>
          </p:blipFill>
          <p:spPr>
            <a:xfrm>
              <a:off x="3497867" y="2550010"/>
              <a:ext cx="2495568" cy="3235481"/>
            </a:xfrm>
            <a:prstGeom prst="rect">
              <a:avLst/>
            </a:prstGeom>
          </p:spPr>
        </p:pic>
        <p:pic>
          <p:nvPicPr>
            <p:cNvPr id="12" name="Picture 11" descr="A qr code with a dinosaur&#10;&#10;Description automatically generated">
              <a:extLst>
                <a:ext uri="{FF2B5EF4-FFF2-40B4-BE49-F238E27FC236}">
                  <a16:creationId xmlns:a16="http://schemas.microsoft.com/office/drawing/2014/main" id="{6F699834-18F6-5223-F104-0390663A59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9331" y="4381850"/>
              <a:ext cx="2333625" cy="2333625"/>
            </a:xfrm>
            <a:prstGeom prst="rect">
              <a:avLst/>
            </a:prstGeom>
          </p:spPr>
        </p:pic>
      </p:grpSp>
      <p:grpSp>
        <p:nvGrpSpPr>
          <p:cNvPr id="24" name="Group 23">
            <a:extLst>
              <a:ext uri="{FF2B5EF4-FFF2-40B4-BE49-F238E27FC236}">
                <a16:creationId xmlns:a16="http://schemas.microsoft.com/office/drawing/2014/main" id="{DE3865B2-B7F2-3DBA-8952-F7E16D14FADD}"/>
              </a:ext>
            </a:extLst>
          </p:cNvPr>
          <p:cNvGrpSpPr/>
          <p:nvPr/>
        </p:nvGrpSpPr>
        <p:grpSpPr>
          <a:xfrm>
            <a:off x="6081753" y="2550010"/>
            <a:ext cx="2932392" cy="4150537"/>
            <a:chOff x="6342709" y="2634297"/>
            <a:chExt cx="2932392" cy="4150537"/>
          </a:xfrm>
        </p:grpSpPr>
        <p:pic>
          <p:nvPicPr>
            <p:cNvPr id="23" name="Picture 22">
              <a:extLst>
                <a:ext uri="{FF2B5EF4-FFF2-40B4-BE49-F238E27FC236}">
                  <a16:creationId xmlns:a16="http://schemas.microsoft.com/office/drawing/2014/main" id="{A321ECBF-3F74-E744-0BD9-A560CE285F48}"/>
                </a:ext>
              </a:extLst>
            </p:cNvPr>
            <p:cNvPicPr>
              <a:picLocks noChangeAspect="1"/>
            </p:cNvPicPr>
            <p:nvPr/>
          </p:nvPicPr>
          <p:blipFill>
            <a:blip r:embed="rId6"/>
            <a:stretch>
              <a:fillRect/>
            </a:stretch>
          </p:blipFill>
          <p:spPr>
            <a:xfrm>
              <a:off x="6342709" y="2634297"/>
              <a:ext cx="2594033" cy="3235481"/>
            </a:xfrm>
            <a:prstGeom prst="rect">
              <a:avLst/>
            </a:prstGeom>
          </p:spPr>
        </p:pic>
        <p:pic>
          <p:nvPicPr>
            <p:cNvPr id="21" name="Picture 20" descr="A qr code with a dinosaur&#10;&#10;Description automatically generated">
              <a:extLst>
                <a:ext uri="{FF2B5EF4-FFF2-40B4-BE49-F238E27FC236}">
                  <a16:creationId xmlns:a16="http://schemas.microsoft.com/office/drawing/2014/main" id="{4523AB91-30ED-404A-436B-06B56F9E92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6404" y="4466137"/>
              <a:ext cx="2318697" cy="2318697"/>
            </a:xfrm>
            <a:prstGeom prst="rect">
              <a:avLst/>
            </a:prstGeom>
          </p:spPr>
        </p:pic>
      </p:grpSp>
      <p:pic>
        <p:nvPicPr>
          <p:cNvPr id="26" name="Picture 25">
            <a:extLst>
              <a:ext uri="{FF2B5EF4-FFF2-40B4-BE49-F238E27FC236}">
                <a16:creationId xmlns:a16="http://schemas.microsoft.com/office/drawing/2014/main" id="{15504B6B-5483-F6A5-D42B-41BFFF9F9BB2}"/>
              </a:ext>
            </a:extLst>
          </p:cNvPr>
          <p:cNvPicPr>
            <a:picLocks noChangeAspect="1"/>
          </p:cNvPicPr>
          <p:nvPr/>
        </p:nvPicPr>
        <p:blipFill>
          <a:blip r:embed="rId8"/>
          <a:stretch>
            <a:fillRect/>
          </a:stretch>
        </p:blipFill>
        <p:spPr>
          <a:xfrm>
            <a:off x="9014145" y="2652585"/>
            <a:ext cx="2660553" cy="3198905"/>
          </a:xfrm>
          <a:prstGeom prst="rect">
            <a:avLst/>
          </a:prstGeom>
        </p:spPr>
      </p:pic>
      <p:pic>
        <p:nvPicPr>
          <p:cNvPr id="28" name="Picture 27" descr="A qr code with a dinosaur&#10;&#10;Description automatically generated">
            <a:extLst>
              <a:ext uri="{FF2B5EF4-FFF2-40B4-BE49-F238E27FC236}">
                <a16:creationId xmlns:a16="http://schemas.microsoft.com/office/drawing/2014/main" id="{1B1D121E-BFCF-E93D-CD73-E018D9F469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35134" y="4485545"/>
            <a:ext cx="2133916" cy="2133916"/>
          </a:xfrm>
          <a:prstGeom prst="rect">
            <a:avLst/>
          </a:prstGeom>
        </p:spPr>
      </p:pic>
    </p:spTree>
    <p:extLst>
      <p:ext uri="{BB962C8B-B14F-4D97-AF65-F5344CB8AC3E}">
        <p14:creationId xmlns:p14="http://schemas.microsoft.com/office/powerpoint/2010/main" val="37436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44FA-D0DA-8B89-3E0A-9C1059C744B9}"/>
              </a:ext>
            </a:extLst>
          </p:cNvPr>
          <p:cNvSpPr>
            <a:spLocks noGrp="1"/>
          </p:cNvSpPr>
          <p:nvPr>
            <p:ph type="title"/>
          </p:nvPr>
        </p:nvSpPr>
        <p:spPr/>
        <p:txBody>
          <a:bodyPr/>
          <a:lstStyle/>
          <a:p>
            <a:r>
              <a:rPr lang="en-SG" b="1" dirty="0">
                <a:solidFill>
                  <a:srgbClr val="00B050"/>
                </a:solidFill>
              </a:rPr>
              <a:t>CRVSID </a:t>
            </a:r>
            <a:r>
              <a:rPr lang="en-US" b="1" dirty="0">
                <a:solidFill>
                  <a:srgbClr val="00B050"/>
                </a:solidFill>
              </a:rPr>
              <a:t>Legal Review Toolkit</a:t>
            </a:r>
            <a:endParaRPr lang="en-SG" b="1" dirty="0">
              <a:solidFill>
                <a:srgbClr val="00B050"/>
              </a:solidFill>
            </a:endParaRPr>
          </a:p>
        </p:txBody>
      </p:sp>
      <p:sp>
        <p:nvSpPr>
          <p:cNvPr id="3" name="Content Placeholder 2">
            <a:extLst>
              <a:ext uri="{FF2B5EF4-FFF2-40B4-BE49-F238E27FC236}">
                <a16:creationId xmlns:a16="http://schemas.microsoft.com/office/drawing/2014/main" id="{CBF1928A-825C-51D7-67EC-0E67C4918075}"/>
              </a:ext>
            </a:extLst>
          </p:cNvPr>
          <p:cNvSpPr>
            <a:spLocks noGrp="1"/>
          </p:cNvSpPr>
          <p:nvPr>
            <p:ph idx="1"/>
          </p:nvPr>
        </p:nvSpPr>
        <p:spPr>
          <a:xfrm>
            <a:off x="838199" y="1594792"/>
            <a:ext cx="4047483" cy="4351338"/>
          </a:xfrm>
        </p:spPr>
        <p:txBody>
          <a:bodyPr>
            <a:normAutofit/>
          </a:bodyPr>
          <a:lstStyle/>
          <a:p>
            <a:r>
              <a:rPr lang="en-US" sz="2000" dirty="0"/>
              <a:t>Provides comprehensive guidance for the review of the CRVSID legal and regulatory framework in core and optional chapters</a:t>
            </a:r>
          </a:p>
          <a:p>
            <a:endParaRPr lang="en-US" sz="2000" dirty="0"/>
          </a:p>
          <a:p>
            <a:r>
              <a:rPr lang="en-US" sz="2000" dirty="0"/>
              <a:t>Outlines the legal review process and enables the comparison of a country's CRVSID legal and regulatory framework to international pest practice to identify the need for revision</a:t>
            </a:r>
          </a:p>
        </p:txBody>
      </p:sp>
      <p:graphicFrame>
        <p:nvGraphicFramePr>
          <p:cNvPr id="9" name="Table 8">
            <a:extLst>
              <a:ext uri="{FF2B5EF4-FFF2-40B4-BE49-F238E27FC236}">
                <a16:creationId xmlns:a16="http://schemas.microsoft.com/office/drawing/2014/main" id="{7529A400-77E6-6808-CB60-B009301B65B7}"/>
              </a:ext>
            </a:extLst>
          </p:cNvPr>
          <p:cNvGraphicFramePr>
            <a:graphicFrameLocks noGrp="1"/>
          </p:cNvGraphicFramePr>
          <p:nvPr/>
        </p:nvGraphicFramePr>
        <p:xfrm>
          <a:off x="5886203" y="6492875"/>
          <a:ext cx="6305797" cy="167640"/>
        </p:xfrm>
        <a:graphic>
          <a:graphicData uri="http://schemas.openxmlformats.org/drawingml/2006/table">
            <a:tbl>
              <a:tblPr firstRow="1" bandRow="1">
                <a:tableStyleId>{5C22544A-7EE6-4342-B048-85BDC9FD1C3A}</a:tableStyleId>
              </a:tblPr>
              <a:tblGrid>
                <a:gridCol w="6305797">
                  <a:extLst>
                    <a:ext uri="{9D8B030D-6E8A-4147-A177-3AD203B41FA5}">
                      <a16:colId xmlns:a16="http://schemas.microsoft.com/office/drawing/2014/main" val="1751501259"/>
                    </a:ext>
                  </a:extLst>
                </a:gridCol>
              </a:tblGrid>
              <a:tr h="0">
                <a:tc>
                  <a:txBody>
                    <a:bodyPr/>
                    <a:lstStyle/>
                    <a:p>
                      <a:endParaRPr lang="en-GB" sz="500" dirty="0"/>
                    </a:p>
                  </a:txBody>
                  <a:tcPr>
                    <a:solidFill>
                      <a:schemeClr val="accent2"/>
                    </a:solidFill>
                  </a:tcPr>
                </a:tc>
                <a:extLst>
                  <a:ext uri="{0D108BD9-81ED-4DB2-BD59-A6C34878D82A}">
                    <a16:rowId xmlns:a16="http://schemas.microsoft.com/office/drawing/2014/main" val="2128909688"/>
                  </a:ext>
                </a:extLst>
              </a:tr>
            </a:tbl>
          </a:graphicData>
        </a:graphic>
      </p:graphicFrame>
      <p:pic>
        <p:nvPicPr>
          <p:cNvPr id="10" name="Picture 9" descr="A logo with text and people in a circle&#10;&#10;Description automatically generated">
            <a:extLst>
              <a:ext uri="{FF2B5EF4-FFF2-40B4-BE49-F238E27FC236}">
                <a16:creationId xmlns:a16="http://schemas.microsoft.com/office/drawing/2014/main" id="{31382971-6922-690B-B8EE-F4192B90E352}"/>
              </a:ext>
            </a:extLst>
          </p:cNvPr>
          <p:cNvPicPr>
            <a:picLocks noChangeAspect="1"/>
          </p:cNvPicPr>
          <p:nvPr/>
        </p:nvPicPr>
        <p:blipFill>
          <a:blip r:embed="rId2"/>
          <a:stretch>
            <a:fillRect/>
          </a:stretch>
        </p:blipFill>
        <p:spPr>
          <a:xfrm>
            <a:off x="9511169" y="211099"/>
            <a:ext cx="2514577" cy="1035414"/>
          </a:xfrm>
          <a:prstGeom prst="rect">
            <a:avLst/>
          </a:prstGeom>
        </p:spPr>
      </p:pic>
      <p:sp>
        <p:nvSpPr>
          <p:cNvPr id="18" name="TextBox 17">
            <a:extLst>
              <a:ext uri="{FF2B5EF4-FFF2-40B4-BE49-F238E27FC236}">
                <a16:creationId xmlns:a16="http://schemas.microsoft.com/office/drawing/2014/main" id="{F3B69B6E-BAE0-DA32-1A69-766A9BF1D66C}"/>
              </a:ext>
            </a:extLst>
          </p:cNvPr>
          <p:cNvSpPr txBox="1"/>
          <p:nvPr/>
        </p:nvSpPr>
        <p:spPr>
          <a:xfrm>
            <a:off x="7093529" y="5946130"/>
            <a:ext cx="5090556" cy="461665"/>
          </a:xfrm>
          <a:prstGeom prst="rect">
            <a:avLst/>
          </a:prstGeom>
          <a:noFill/>
        </p:spPr>
        <p:txBody>
          <a:bodyPr wrap="square">
            <a:spAutoFit/>
          </a:bodyPr>
          <a:lstStyle/>
          <a:p>
            <a:r>
              <a:rPr lang="en-SG" sz="1200" dirty="0"/>
              <a:t>https://www.advocacyincubator.org/what-we-do/our-public-health-advocacy-programs/civil-registration/legal-and-regulatory-review-toolkit-for-crvsid</a:t>
            </a:r>
          </a:p>
        </p:txBody>
      </p:sp>
      <p:pic>
        <p:nvPicPr>
          <p:cNvPr id="6" name="Picture 5">
            <a:extLst>
              <a:ext uri="{FF2B5EF4-FFF2-40B4-BE49-F238E27FC236}">
                <a16:creationId xmlns:a16="http://schemas.microsoft.com/office/drawing/2014/main" id="{C795D653-FC5D-AEEF-1F1F-ABC69C911C54}"/>
              </a:ext>
            </a:extLst>
          </p:cNvPr>
          <p:cNvPicPr>
            <a:picLocks noChangeAspect="1"/>
          </p:cNvPicPr>
          <p:nvPr/>
        </p:nvPicPr>
        <p:blipFill>
          <a:blip r:embed="rId3"/>
          <a:stretch>
            <a:fillRect/>
          </a:stretch>
        </p:blipFill>
        <p:spPr>
          <a:xfrm>
            <a:off x="9511169" y="1361674"/>
            <a:ext cx="1963386" cy="2249967"/>
          </a:xfrm>
          <a:prstGeom prst="rect">
            <a:avLst/>
          </a:prstGeom>
          <a:ln>
            <a:solidFill>
              <a:schemeClr val="tx1"/>
            </a:solidFill>
          </a:ln>
        </p:spPr>
      </p:pic>
      <p:pic>
        <p:nvPicPr>
          <p:cNvPr id="13" name="Picture 12">
            <a:extLst>
              <a:ext uri="{FF2B5EF4-FFF2-40B4-BE49-F238E27FC236}">
                <a16:creationId xmlns:a16="http://schemas.microsoft.com/office/drawing/2014/main" id="{5D2B474E-2FD4-A9E2-5DC5-B5FFA980479C}"/>
              </a:ext>
            </a:extLst>
          </p:cNvPr>
          <p:cNvPicPr>
            <a:picLocks noChangeAspect="1"/>
          </p:cNvPicPr>
          <p:nvPr/>
        </p:nvPicPr>
        <p:blipFill rotWithShape="1">
          <a:blip r:embed="rId4"/>
          <a:srcRect t="3505"/>
          <a:stretch/>
        </p:blipFill>
        <p:spPr>
          <a:xfrm>
            <a:off x="5297867" y="1744963"/>
            <a:ext cx="3329049" cy="4201167"/>
          </a:xfrm>
          <a:prstGeom prst="rect">
            <a:avLst/>
          </a:prstGeom>
          <a:ln>
            <a:solidFill>
              <a:schemeClr val="tx1"/>
            </a:solidFill>
          </a:ln>
        </p:spPr>
      </p:pic>
      <p:sp>
        <p:nvSpPr>
          <p:cNvPr id="16" name="TextBox 15">
            <a:extLst>
              <a:ext uri="{FF2B5EF4-FFF2-40B4-BE49-F238E27FC236}">
                <a16:creationId xmlns:a16="http://schemas.microsoft.com/office/drawing/2014/main" id="{B95C8AFA-13C0-4D5E-A166-CA919FD0A518}"/>
              </a:ext>
            </a:extLst>
          </p:cNvPr>
          <p:cNvSpPr txBox="1"/>
          <p:nvPr/>
        </p:nvSpPr>
        <p:spPr>
          <a:xfrm>
            <a:off x="9039101" y="3720775"/>
            <a:ext cx="2763981" cy="2116220"/>
          </a:xfrm>
          <a:prstGeom prst="rect">
            <a:avLst/>
          </a:prstGeom>
          <a:noFill/>
          <a:ln>
            <a:solidFill>
              <a:schemeClr val="tx1"/>
            </a:solidFill>
          </a:ln>
        </p:spPr>
        <p:txBody>
          <a:bodyPr wrap="square">
            <a:spAutoFit/>
          </a:bodyPr>
          <a:lstStyle/>
          <a:p>
            <a:pPr>
              <a:lnSpc>
                <a:spcPct val="107000"/>
              </a:lnSpc>
              <a:spcAft>
                <a:spcPts val="800"/>
              </a:spcAft>
            </a:pPr>
            <a:r>
              <a:rPr lang="en-SG" sz="900" b="1" kern="100" dirty="0">
                <a:effectLst/>
                <a:latin typeface="Aptos" panose="020B0004020202020204" pitchFamily="34" charset="0"/>
                <a:ea typeface="Aptos" panose="020B0004020202020204" pitchFamily="34" charset="0"/>
                <a:cs typeface="Times New Roman" panose="02020603050405020304" pitchFamily="18" charset="0"/>
              </a:rPr>
              <a:t>Chapter Title</a:t>
            </a:r>
            <a:endParaRPr lang="en-SG" sz="9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Structure of the Civil Registration Authority</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Registration of Birth and Death</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Stillbirth Reporting and Registration</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Determining and Certifying Cause of Death</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Medicolegal Death Investigations</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Registration of Marriage and Divorce</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Inclusion of Women and Children</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Production of Vital Statistics</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National ID System</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Equal Access for LGBTI Individuals</a:t>
            </a:r>
          </a:p>
          <a:p>
            <a:pPr marL="342900" lvl="0" indent="-342900">
              <a:lnSpc>
                <a:spcPct val="107000"/>
              </a:lnSpc>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Population Register</a:t>
            </a:r>
          </a:p>
          <a:p>
            <a:pPr marL="342900" lvl="0" indent="-342900">
              <a:lnSpc>
                <a:spcPct val="107000"/>
              </a:lnSpc>
              <a:spcAft>
                <a:spcPts val="800"/>
              </a:spcAft>
              <a:buFont typeface="+mj-lt"/>
              <a:buAutoNum type="arabicPeriod"/>
            </a:pPr>
            <a:r>
              <a:rPr lang="en-SG" sz="900" kern="100" dirty="0">
                <a:effectLst/>
                <a:latin typeface="Aptos" panose="020B0004020202020204" pitchFamily="34" charset="0"/>
                <a:ea typeface="Aptos" panose="020B0004020202020204" pitchFamily="34" charset="0"/>
                <a:cs typeface="Times New Roman" panose="02020603050405020304" pitchFamily="18" charset="0"/>
              </a:rPr>
              <a:t>Personal Privacy and Data Protection</a:t>
            </a:r>
          </a:p>
        </p:txBody>
      </p:sp>
    </p:spTree>
    <p:extLst>
      <p:ext uri="{BB962C8B-B14F-4D97-AF65-F5344CB8AC3E}">
        <p14:creationId xmlns:p14="http://schemas.microsoft.com/office/powerpoint/2010/main" val="7659217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1963</Words>
  <Application>Microsoft Office PowerPoint</Application>
  <PresentationFormat>Widescreen</PresentationFormat>
  <Paragraphs>131</Paragraphs>
  <Slides>20</Slides>
  <Notes>0</Notes>
  <HiddenSlides>5</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Aptos</vt:lpstr>
      <vt:lpstr>Arial</vt:lpstr>
      <vt:lpstr>Calibri</vt:lpstr>
      <vt:lpstr>Calibri Light</vt:lpstr>
      <vt:lpstr>FontsFreeNetProximaNovaBold</vt:lpstr>
      <vt:lpstr>FontsFreeNetProximaNovaSbold</vt:lpstr>
      <vt:lpstr>McKinsey Sans</vt:lpstr>
      <vt:lpstr>Proxima</vt:lpstr>
      <vt:lpstr>PROXIMA NOVA RG</vt:lpstr>
      <vt:lpstr>Roboto</vt:lpstr>
      <vt:lpstr>Times New Roman</vt:lpstr>
      <vt:lpstr>Wingdings</vt:lpstr>
      <vt:lpstr>1_Office Theme</vt:lpstr>
      <vt:lpstr>Existing technical resources: Organization, Management and governance of CRVS systems - Strengthening interlinkage of CRVS and (Digital) Legal ID System-</vt:lpstr>
      <vt:lpstr>Guidance Notes</vt:lpstr>
      <vt:lpstr>Content of presentation </vt:lpstr>
      <vt:lpstr>Linking CRVS and National ID Management</vt:lpstr>
      <vt:lpstr>Guidelines on the Legislative Framework for Civil Registration, Vital Statistics and Identity Management</vt:lpstr>
      <vt:lpstr>Guidelines on the Legislative Framework for Civil Registration, Vital Statistics and Identity Management</vt:lpstr>
      <vt:lpstr>Guidelines on the Legislative Framework for Civil Registration, Vital Statistics and Identity Management</vt:lpstr>
      <vt:lpstr>Guidelines on the Legislative Framework for Civil Registration, Vital Statistics and Identity Management</vt:lpstr>
      <vt:lpstr>CRVSID Legal Review Toolkit</vt:lpstr>
      <vt:lpstr>Governance of Digital Legal Identity System</vt:lpstr>
      <vt:lpstr>Digital ID has proven an effective enabler for development, but we are not at SDG 16:9</vt:lpstr>
      <vt:lpstr>But ID is hard to get right: Complexity is compounded by the many stakeholders and wide-ranging nature of ID programming</vt:lpstr>
      <vt:lpstr>Recent examples of inadequate governance of identity systems</vt:lpstr>
      <vt:lpstr>PowerPoint Presentation</vt:lpstr>
      <vt:lpstr>Model Governance Framework of Digital Legal Identity</vt:lpstr>
      <vt:lpstr>Model Governance Framework of Digital Legal Identity</vt:lpstr>
      <vt:lpstr>PowerPoint Presentation</vt:lpstr>
      <vt:lpstr>Call for Pilot Countries in 2024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Gloria Mathenge</cp:lastModifiedBy>
  <cp:revision>30</cp:revision>
  <dcterms:created xsi:type="dcterms:W3CDTF">2022-09-20T01:45:54Z</dcterms:created>
  <dcterms:modified xsi:type="dcterms:W3CDTF">2024-01-28T21:00:20Z</dcterms:modified>
</cp:coreProperties>
</file>