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9144000"/>
  <p:embeddedFontLst>
    <p:embeddedFont>
      <p:font typeface="Play"/>
      <p:regular r:id="rId19"/>
      <p:bold r:id="rId20"/>
    </p:embeddedFont>
    <p:embeddedFont>
      <p:font typeface="Lato"/>
      <p:regular r:id="rId21"/>
      <p:bold r:id="rId22"/>
      <p:italic r:id="rId23"/>
      <p:boldItalic r:id="rId24"/>
    </p:embeddedFont>
    <p:embeddedFont>
      <p:font typeface="Tahoma"/>
      <p:regular r:id="rId25"/>
      <p:bold r:id="rId26"/>
    </p:embeddedFont>
    <p:embeddedFont>
      <p:font typeface="Gill Sans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9" roundtripDataSignature="AMtx7miJ7ZcS4iY0MkjH9sr4Cqo9JJcX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-bold.fntdata"/><Relationship Id="rId22" Type="http://schemas.openxmlformats.org/officeDocument/2006/relationships/font" Target="fonts/Lato-bold.fntdata"/><Relationship Id="rId21" Type="http://schemas.openxmlformats.org/officeDocument/2006/relationships/font" Target="fonts/Lato-regular.fntdata"/><Relationship Id="rId24" Type="http://schemas.openxmlformats.org/officeDocument/2006/relationships/font" Target="fonts/Lato-boldItalic.fntdata"/><Relationship Id="rId23" Type="http://schemas.openxmlformats.org/officeDocument/2006/relationships/font" Target="fonts/Lato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Tahoma-bold.fntdata"/><Relationship Id="rId25" Type="http://schemas.openxmlformats.org/officeDocument/2006/relationships/font" Target="fonts/Tahoma-regular.fntdata"/><Relationship Id="rId28" Type="http://schemas.openxmlformats.org/officeDocument/2006/relationships/font" Target="fonts/GillSans-bold.fntdata"/><Relationship Id="rId27" Type="http://schemas.openxmlformats.org/officeDocument/2006/relationships/font" Target="fonts/GillSans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font" Target="fonts/Play-regular.fntdata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3f3aeea1420_0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9" name="Google Shape;509;g3f3aeea1420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g3f3aeea1420_0_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1" name="Google Shape;55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" name="Google Shape;37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Front">
  <p:cSld name="PresentationFro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28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6"/>
          <p:cNvSpPr txBox="1"/>
          <p:nvPr>
            <p:ph type="title"/>
          </p:nvPr>
        </p:nvSpPr>
        <p:spPr>
          <a:xfrm>
            <a:off x="510300" y="2334218"/>
            <a:ext cx="11171400" cy="1366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ucida Sans"/>
              <a:buNone/>
              <a:defRPr b="1" i="0" sz="3200"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" name="Google Shape;18;p16"/>
          <p:cNvPicPr preferRelativeResize="0"/>
          <p:nvPr/>
        </p:nvPicPr>
        <p:blipFill rotWithShape="1">
          <a:blip r:embed="rId3">
            <a:alphaModFix/>
          </a:blip>
          <a:srcRect b="8520" l="0" r="0" t="0"/>
          <a:stretch/>
        </p:blipFill>
        <p:spPr>
          <a:xfrm>
            <a:off x="711901" y="5222368"/>
            <a:ext cx="2638951" cy="12504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19" name="Google Shape;1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9501" y="433951"/>
            <a:ext cx="4376100" cy="37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3" name="Google Shape;73;p2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2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1" name="Google Shape;81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477000"/>
            <a:ext cx="12192000" cy="35983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7"/>
          <p:cNvSpPr txBox="1"/>
          <p:nvPr>
            <p:ph idx="1" type="body"/>
          </p:nvPr>
        </p:nvSpPr>
        <p:spPr>
          <a:xfrm>
            <a:off x="451200" y="1825625"/>
            <a:ext cx="11289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l slide">
  <p:cSld name="Final slid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outdoor object, solar cell&#10;&#10;Description automatically generated" id="25" name="Google Shape;25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787900"/>
            <a:ext cx="12192000" cy="207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18"/>
          <p:cNvPicPr preferRelativeResize="0"/>
          <p:nvPr/>
        </p:nvPicPr>
        <p:blipFill rotWithShape="1">
          <a:blip r:embed="rId3">
            <a:alphaModFix/>
          </a:blip>
          <a:srcRect b="8520" l="0" r="0" t="0"/>
          <a:stretch/>
        </p:blipFill>
        <p:spPr>
          <a:xfrm>
            <a:off x="4201132" y="277232"/>
            <a:ext cx="3789737" cy="1795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42" name="Google Shape;4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p2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2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12.png"/><Relationship Id="rId5" Type="http://schemas.openxmlformats.org/officeDocument/2006/relationships/image" Target="../media/image28.png"/><Relationship Id="rId6" Type="http://schemas.openxmlformats.org/officeDocument/2006/relationships/image" Target="../media/image3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12.png"/><Relationship Id="rId6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0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12.png"/><Relationship Id="rId6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5.png"/><Relationship Id="rId9" Type="http://schemas.openxmlformats.org/officeDocument/2006/relationships/image" Target="../media/image10.png"/><Relationship Id="rId5" Type="http://schemas.openxmlformats.org/officeDocument/2006/relationships/image" Target="../media/image7.png"/><Relationship Id="rId6" Type="http://schemas.openxmlformats.org/officeDocument/2006/relationships/image" Target="../media/image21.png"/><Relationship Id="rId7" Type="http://schemas.openxmlformats.org/officeDocument/2006/relationships/image" Target="../media/image20.png"/><Relationship Id="rId8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Relationship Id="rId4" Type="http://schemas.openxmlformats.org/officeDocument/2006/relationships/image" Target="../media/image26.pn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7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4" Type="http://schemas.openxmlformats.org/officeDocument/2006/relationships/image" Target="../media/image26.png"/><Relationship Id="rId5" Type="http://schemas.openxmlformats.org/officeDocument/2006/relationships/image" Target="../media/image19.png"/><Relationship Id="rId6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5" Type="http://schemas.openxmlformats.org/officeDocument/2006/relationships/image" Target="../media/image7.png"/><Relationship Id="rId6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/>
          <p:nvPr>
            <p:ph type="title"/>
          </p:nvPr>
        </p:nvSpPr>
        <p:spPr>
          <a:xfrm>
            <a:off x="1306285" y="2079321"/>
            <a:ext cx="9988061" cy="24175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2F41"/>
              </a:buClr>
              <a:buSzPts val="2800"/>
              <a:buFont typeface="Tahoma"/>
              <a:buNone/>
            </a:pP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  <a:t>Overview of Finalized ACSA Resources</a:t>
            </a: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1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  <a:t>(Design Principles, Data Standards, Functional and Non-</a:t>
            </a:r>
            <a:br>
              <a:rPr lang="en-US" sz="1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1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  <a:t>Functional Requirements)</a:t>
            </a: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lang="en-US" sz="20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  <a:t>Presenter- Henrietta Brobbey Ameyaw</a:t>
            </a:r>
            <a:br>
              <a:rPr b="0"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  <a:t>APAI-CRVS SECRETARIAT</a:t>
            </a:r>
            <a:endParaRPr b="0" sz="4000">
              <a:solidFill>
                <a:srgbClr val="0A2F4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7927568" y="6487886"/>
            <a:ext cx="3050835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EGMRG 17- 21 July 2026- Victoria Falls Zimbabwe 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1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1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69" name="Google Shape;469;p11"/>
          <p:cNvGrpSpPr/>
          <p:nvPr/>
        </p:nvGrpSpPr>
        <p:grpSpPr>
          <a:xfrm>
            <a:off x="414375" y="65842"/>
            <a:ext cx="11475992" cy="886308"/>
            <a:chOff x="394583" y="74845"/>
            <a:chExt cx="6981525" cy="886308"/>
          </a:xfrm>
        </p:grpSpPr>
        <p:sp>
          <p:nvSpPr>
            <p:cNvPr id="470" name="Google Shape;470;p11"/>
            <p:cNvSpPr/>
            <p:nvPr/>
          </p:nvSpPr>
          <p:spPr>
            <a:xfrm>
              <a:off x="394583" y="74845"/>
              <a:ext cx="6981525" cy="886308"/>
            </a:xfrm>
            <a:prstGeom prst="roundRect">
              <a:avLst>
                <a:gd fmla="val 16667" name="adj"/>
              </a:avLst>
            </a:prstGeom>
            <a:solidFill>
              <a:srgbClr val="0A2F4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 txBox="1"/>
            <p:nvPr/>
          </p:nvSpPr>
          <p:spPr>
            <a:xfrm>
              <a:off x="412527" y="153968"/>
              <a:ext cx="6894993" cy="639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5400" spcFirstLastPara="1" rIns="1954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Arial"/>
                <a:buNone/>
              </a:pPr>
              <a:r>
                <a:rPr b="1"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Being ACSA Compliant</a:t>
              </a:r>
              <a:endParaRPr/>
            </a:p>
          </p:txBody>
        </p:sp>
      </p:grpSp>
      <p:sp>
        <p:nvSpPr>
          <p:cNvPr id="472" name="Google Shape;472;p11"/>
          <p:cNvSpPr/>
          <p:nvPr/>
        </p:nvSpPr>
        <p:spPr>
          <a:xfrm>
            <a:off x="548640" y="566928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1"/>
          <p:cNvSpPr/>
          <p:nvPr/>
        </p:nvSpPr>
        <p:spPr>
          <a:xfrm>
            <a:off x="1508760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1"/>
          <p:cNvSpPr/>
          <p:nvPr/>
        </p:nvSpPr>
        <p:spPr>
          <a:xfrm>
            <a:off x="5294376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Decentralization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1"/>
          <p:cNvSpPr/>
          <p:nvPr/>
        </p:nvSpPr>
        <p:spPr>
          <a:xfrm>
            <a:off x="9079992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1"/>
          <p:cNvSpPr/>
          <p:nvPr/>
        </p:nvSpPr>
        <p:spPr>
          <a:xfrm>
            <a:off x="548640" y="1444752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D6A"/>
              </a:buClr>
              <a:buSzPts val="1400"/>
              <a:buFont typeface="Calibri"/>
              <a:buNone/>
            </a:pPr>
            <a:r>
              <a:rPr i="1" lang="en-US" sz="140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ACSA compliance is a verifiable technical and governance status ; not a certificate, not a brand, not a vendor relationship.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1"/>
          <p:cNvSpPr/>
          <p:nvPr/>
        </p:nvSpPr>
        <p:spPr>
          <a:xfrm>
            <a:off x="548640" y="1993392"/>
            <a:ext cx="5376672" cy="4315968"/>
          </a:xfrm>
          <a:prstGeom prst="roundRect">
            <a:avLst>
              <a:gd fmla="val 1483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1"/>
          <p:cNvSpPr/>
          <p:nvPr/>
        </p:nvSpPr>
        <p:spPr>
          <a:xfrm>
            <a:off x="548640" y="1993392"/>
            <a:ext cx="5376672" cy="621792"/>
          </a:xfrm>
          <a:prstGeom prst="rect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1"/>
          <p:cNvSpPr/>
          <p:nvPr/>
        </p:nvSpPr>
        <p:spPr>
          <a:xfrm>
            <a:off x="731520" y="2029968"/>
            <a:ext cx="493776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b="1" lang="en-US" sz="1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  ACSA compliance DOES mean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1"/>
          <p:cNvSpPr/>
          <p:nvPr/>
        </p:nvSpPr>
        <p:spPr>
          <a:xfrm>
            <a:off x="713232" y="2724912"/>
            <a:ext cx="109728" cy="109728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1"/>
          <p:cNvSpPr/>
          <p:nvPr/>
        </p:nvSpPr>
        <p:spPr>
          <a:xfrm>
            <a:off x="932688" y="2651760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The system implements the eight Design Principles as architecture commitments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11"/>
          <p:cNvSpPr/>
          <p:nvPr/>
        </p:nvSpPr>
        <p:spPr>
          <a:xfrm>
            <a:off x="713232" y="3273552"/>
            <a:ext cx="109728" cy="109728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11"/>
          <p:cNvSpPr/>
          <p:nvPr/>
        </p:nvSpPr>
        <p:spPr>
          <a:xfrm>
            <a:off x="932688" y="3200400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All mandatory data fields for each vital event conform to ACSA data standards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11"/>
          <p:cNvSpPr/>
          <p:nvPr/>
        </p:nvSpPr>
        <p:spPr>
          <a:xfrm>
            <a:off x="713232" y="3822192"/>
            <a:ext cx="109728" cy="109728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11"/>
          <p:cNvSpPr/>
          <p:nvPr/>
        </p:nvSpPr>
        <p:spPr>
          <a:xfrm>
            <a:off x="932688" y="3749040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The system performs all required functional operations across notification, registration, certification, and statistical transfer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11"/>
          <p:cNvSpPr/>
          <p:nvPr/>
        </p:nvSpPr>
        <p:spPr>
          <a:xfrm>
            <a:off x="713232" y="4370832"/>
            <a:ext cx="109728" cy="109728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1"/>
          <p:cNvSpPr/>
          <p:nvPr/>
        </p:nvSpPr>
        <p:spPr>
          <a:xfrm>
            <a:off x="932688" y="4297680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All seven non-functional performance thresholds are met and verifiable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1"/>
          <p:cNvSpPr/>
          <p:nvPr/>
        </p:nvSpPr>
        <p:spPr>
          <a:xfrm>
            <a:off x="713232" y="4919472"/>
            <a:ext cx="109728" cy="109728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11"/>
          <p:cNvSpPr/>
          <p:nvPr/>
        </p:nvSpPr>
        <p:spPr>
          <a:xfrm>
            <a:off x="932688" y="4846320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The system can be maintained and operated by national ICT teams independently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1"/>
          <p:cNvSpPr/>
          <p:nvPr/>
        </p:nvSpPr>
        <p:spPr>
          <a:xfrm>
            <a:off x="713232" y="5468112"/>
            <a:ext cx="109728" cy="109728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1"/>
          <p:cNvSpPr/>
          <p:nvPr/>
        </p:nvSpPr>
        <p:spPr>
          <a:xfrm>
            <a:off x="932688" y="5394960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Data flows to the national register and from there to the NSO for vital statistics production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1"/>
          <p:cNvSpPr/>
          <p:nvPr/>
        </p:nvSpPr>
        <p:spPr>
          <a:xfrm>
            <a:off x="6263640" y="1993392"/>
            <a:ext cx="5376672" cy="4315968"/>
          </a:xfrm>
          <a:prstGeom prst="roundRect">
            <a:avLst>
              <a:gd fmla="val 1483" name="adj"/>
            </a:avLst>
          </a:prstGeom>
          <a:solidFill>
            <a:srgbClr val="FFF5F2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1"/>
          <p:cNvSpPr/>
          <p:nvPr/>
        </p:nvSpPr>
        <p:spPr>
          <a:xfrm>
            <a:off x="6263640" y="1993392"/>
            <a:ext cx="5376672" cy="621792"/>
          </a:xfrm>
          <a:prstGeom prst="rect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1"/>
          <p:cNvSpPr/>
          <p:nvPr/>
        </p:nvSpPr>
        <p:spPr>
          <a:xfrm>
            <a:off x="6446520" y="2029968"/>
            <a:ext cx="493776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b="1" lang="en-US" sz="1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  ACSA compliance does NOT mean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1"/>
          <p:cNvSpPr/>
          <p:nvPr/>
        </p:nvSpPr>
        <p:spPr>
          <a:xfrm>
            <a:off x="6428232" y="2724912"/>
            <a:ext cx="109728" cy="109728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11"/>
          <p:cNvSpPr/>
          <p:nvPr/>
        </p:nvSpPr>
        <p:spPr>
          <a:xfrm>
            <a:off x="6656832" y="2651760"/>
            <a:ext cx="482803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Using any specific software product or platform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11"/>
          <p:cNvSpPr/>
          <p:nvPr/>
        </p:nvSpPr>
        <p:spPr>
          <a:xfrm>
            <a:off x="6428232" y="3291840"/>
            <a:ext cx="109728" cy="109728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11"/>
          <p:cNvSpPr/>
          <p:nvPr/>
        </p:nvSpPr>
        <p:spPr>
          <a:xfrm>
            <a:off x="6656832" y="3218688"/>
            <a:ext cx="482803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Procuring from any particular vendor - compliant systems can be nationally built, open-source, or commercial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1"/>
          <p:cNvSpPr/>
          <p:nvPr/>
        </p:nvSpPr>
        <p:spPr>
          <a:xfrm>
            <a:off x="6428232" y="3858768"/>
            <a:ext cx="109728" cy="109728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1"/>
          <p:cNvSpPr/>
          <p:nvPr/>
        </p:nvSpPr>
        <p:spPr>
          <a:xfrm>
            <a:off x="6656832" y="3785616"/>
            <a:ext cx="482803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Sharing data with any continental or external repository without the country's consent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1"/>
          <p:cNvSpPr/>
          <p:nvPr/>
        </p:nvSpPr>
        <p:spPr>
          <a:xfrm>
            <a:off x="6428232" y="4425696"/>
            <a:ext cx="109728" cy="109728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1"/>
          <p:cNvSpPr/>
          <p:nvPr/>
        </p:nvSpPr>
        <p:spPr>
          <a:xfrm>
            <a:off x="6656832" y="4352544"/>
            <a:ext cx="482803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Replacing a functioning national system - existing systems can be assessed and adapted for compliance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1"/>
          <p:cNvSpPr/>
          <p:nvPr/>
        </p:nvSpPr>
        <p:spPr>
          <a:xfrm>
            <a:off x="6428232" y="4992624"/>
            <a:ext cx="109728" cy="109728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1"/>
          <p:cNvSpPr/>
          <p:nvPr/>
        </p:nvSpPr>
        <p:spPr>
          <a:xfrm>
            <a:off x="6656832" y="4919472"/>
            <a:ext cx="482803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A one-time process ; compliance is maintained through ongoing governance and technology management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1"/>
          <p:cNvSpPr/>
          <p:nvPr/>
        </p:nvSpPr>
        <p:spPr>
          <a:xfrm>
            <a:off x="6428232" y="5559552"/>
            <a:ext cx="109728" cy="109728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1"/>
          <p:cNvSpPr/>
          <p:nvPr/>
        </p:nvSpPr>
        <p:spPr>
          <a:xfrm>
            <a:off x="6656832" y="5486400"/>
            <a:ext cx="482803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Full adoption in one step;  countries may apply the framework in full, or prioritize the components most relevant to their context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f3aeea1420_0_17"/>
          <p:cNvSpPr txBox="1"/>
          <p:nvPr/>
        </p:nvSpPr>
        <p:spPr>
          <a:xfrm>
            <a:off x="1208868" y="2107769"/>
            <a:ext cx="45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3" name="Google Shape;513;g3f3aeea1420_0_17"/>
          <p:cNvGrpSpPr/>
          <p:nvPr/>
        </p:nvGrpSpPr>
        <p:grpSpPr>
          <a:xfrm>
            <a:off x="414388" y="65842"/>
            <a:ext cx="11476354" cy="886200"/>
            <a:chOff x="394583" y="74845"/>
            <a:chExt cx="6981600" cy="886200"/>
          </a:xfrm>
        </p:grpSpPr>
        <p:sp>
          <p:nvSpPr>
            <p:cNvPr id="514" name="Google Shape;514;g3f3aeea1420_0_17"/>
            <p:cNvSpPr/>
            <p:nvPr/>
          </p:nvSpPr>
          <p:spPr>
            <a:xfrm>
              <a:off x="394583" y="74845"/>
              <a:ext cx="6981600" cy="886200"/>
            </a:xfrm>
            <a:prstGeom prst="roundRect">
              <a:avLst>
                <a:gd fmla="val 16667" name="adj"/>
              </a:avLst>
            </a:prstGeom>
            <a:solidFill>
              <a:srgbClr val="0A2F4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g3f3aeea1420_0_17"/>
            <p:cNvSpPr txBox="1"/>
            <p:nvPr/>
          </p:nvSpPr>
          <p:spPr>
            <a:xfrm>
              <a:off x="412527" y="153968"/>
              <a:ext cx="6894900" cy="63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5400" spcFirstLastPara="1" rIns="1954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Core architecture</a:t>
              </a:r>
              <a:endParaRPr/>
            </a:p>
          </p:txBody>
        </p:sp>
      </p:grpSp>
      <p:sp>
        <p:nvSpPr>
          <p:cNvPr id="516" name="Google Shape;516;g3f3aeea1420_0_17"/>
          <p:cNvSpPr/>
          <p:nvPr/>
        </p:nvSpPr>
        <p:spPr>
          <a:xfrm>
            <a:off x="548640" y="566928"/>
            <a:ext cx="102414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g3f3aeea1420_0_17"/>
          <p:cNvSpPr/>
          <p:nvPr/>
        </p:nvSpPr>
        <p:spPr>
          <a:xfrm>
            <a:off x="1508760" y="2194560"/>
            <a:ext cx="2377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g3f3aeea1420_0_17"/>
          <p:cNvSpPr/>
          <p:nvPr/>
        </p:nvSpPr>
        <p:spPr>
          <a:xfrm>
            <a:off x="5294376" y="2194560"/>
            <a:ext cx="2377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Decentralization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g3f3aeea1420_0_17"/>
          <p:cNvSpPr/>
          <p:nvPr/>
        </p:nvSpPr>
        <p:spPr>
          <a:xfrm>
            <a:off x="9079992" y="2194560"/>
            <a:ext cx="2377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g3f3aeea1420_0_17"/>
          <p:cNvSpPr/>
          <p:nvPr/>
        </p:nvSpPr>
        <p:spPr>
          <a:xfrm>
            <a:off x="701040" y="1597152"/>
            <a:ext cx="102414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80">
                <a:solidFill>
                  <a:srgbClr val="5C6D6A"/>
                </a:solidFill>
                <a:latin typeface="Arial"/>
                <a:ea typeface="Arial"/>
                <a:cs typeface="Arial"/>
                <a:sym typeface="Arial"/>
              </a:rPr>
              <a:t>Functional requirements translate the decentralization principle into concrete system design — each function has a defined scope and governance requirement.</a:t>
            </a:r>
            <a:endParaRPr sz="14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21" name="Google Shape;521;g3f3aeea1420_0_17"/>
          <p:cNvSpPr/>
          <p:nvPr/>
        </p:nvSpPr>
        <p:spPr>
          <a:xfrm>
            <a:off x="719328" y="2164080"/>
            <a:ext cx="3566100" cy="4069200"/>
          </a:xfrm>
          <a:prstGeom prst="roundRect">
            <a:avLst>
              <a:gd fmla="val 1795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22" name="Google Shape;522;g3f3aeea1420_0_17"/>
          <p:cNvSpPr/>
          <p:nvPr/>
        </p:nvSpPr>
        <p:spPr>
          <a:xfrm>
            <a:off x="719328" y="2164080"/>
            <a:ext cx="3566100" cy="804600"/>
          </a:xfrm>
          <a:prstGeom prst="rect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23" name="Google Shape;523;g3f3aeea1420_0_17"/>
          <p:cNvSpPr/>
          <p:nvPr/>
        </p:nvSpPr>
        <p:spPr>
          <a:xfrm>
            <a:off x="947928" y="2301240"/>
            <a:ext cx="530400" cy="530400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524" name="Google Shape;524;g3f3aeea1420_0_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16" y="2433828"/>
            <a:ext cx="265176" cy="265176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g3f3aeea1420_0_17"/>
          <p:cNvSpPr/>
          <p:nvPr/>
        </p:nvSpPr>
        <p:spPr>
          <a:xfrm>
            <a:off x="1633728" y="2310384"/>
            <a:ext cx="24690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2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NOTIFICATION</a:t>
            </a:r>
            <a:endParaRPr sz="16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26" name="Google Shape;526;g3f3aeea1420_0_17"/>
          <p:cNvSpPr/>
          <p:nvPr/>
        </p:nvSpPr>
        <p:spPr>
          <a:xfrm>
            <a:off x="947928" y="3078480"/>
            <a:ext cx="3108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B4F4A"/>
                </a:solidFill>
                <a:latin typeface="Arial"/>
                <a:ea typeface="Arial"/>
                <a:cs typeface="Arial"/>
                <a:sym typeface="Arial"/>
              </a:rPr>
              <a:t>Delegate maximally</a:t>
            </a:r>
            <a:endParaRPr sz="15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27" name="Google Shape;527;g3f3aeea1420_0_17"/>
          <p:cNvSpPr/>
          <p:nvPr/>
        </p:nvSpPr>
        <p:spPr>
          <a:xfrm>
            <a:off x="947928" y="3535680"/>
            <a:ext cx="3108900" cy="20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System must support notification by health workers, community agents, facility staff, and traditional authorities  through mobile, offline, and facility-based workflows  without those notifications constituting the legal registration.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528" name="Google Shape;528;g3f3aeea1420_0_17"/>
          <p:cNvCxnSpPr/>
          <p:nvPr/>
        </p:nvCxnSpPr>
        <p:spPr>
          <a:xfrm>
            <a:off x="947928" y="5684520"/>
            <a:ext cx="3108900" cy="0"/>
          </a:xfrm>
          <a:prstGeom prst="straightConnector1">
            <a:avLst/>
          </a:prstGeom>
          <a:noFill/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9" name="Google Shape;529;g3f3aeea1420_0_17"/>
          <p:cNvSpPr/>
          <p:nvPr/>
        </p:nvSpPr>
        <p:spPr>
          <a:xfrm>
            <a:off x="947928" y="5775960"/>
            <a:ext cx="310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60">
                <a:solidFill>
                  <a:srgbClr val="5C6D6A"/>
                </a:solidFill>
                <a:latin typeface="Arial"/>
                <a:ea typeface="Arial"/>
                <a:cs typeface="Arial"/>
                <a:sym typeface="Arial"/>
              </a:rPr>
              <a:t>Health workers · Facility staff · Community leaders</a:t>
            </a:r>
            <a:endParaRPr sz="105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0" name="Google Shape;530;g3f3aeea1420_0_17"/>
          <p:cNvSpPr/>
          <p:nvPr/>
        </p:nvSpPr>
        <p:spPr>
          <a:xfrm>
            <a:off x="4504944" y="2164080"/>
            <a:ext cx="3566100" cy="4069200"/>
          </a:xfrm>
          <a:prstGeom prst="roundRect">
            <a:avLst>
              <a:gd fmla="val 1795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1" name="Google Shape;531;g3f3aeea1420_0_17"/>
          <p:cNvSpPr/>
          <p:nvPr/>
        </p:nvSpPr>
        <p:spPr>
          <a:xfrm>
            <a:off x="4504944" y="2164080"/>
            <a:ext cx="3566100" cy="804600"/>
          </a:xfrm>
          <a:prstGeom prst="rect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2" name="Google Shape;532;g3f3aeea1420_0_17"/>
          <p:cNvSpPr/>
          <p:nvPr/>
        </p:nvSpPr>
        <p:spPr>
          <a:xfrm>
            <a:off x="4733544" y="2301240"/>
            <a:ext cx="530400" cy="530400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533" name="Google Shape;533;g3f3aeea1420_0_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66132" y="2433828"/>
            <a:ext cx="265176" cy="265176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g3f3aeea1420_0_17"/>
          <p:cNvSpPr/>
          <p:nvPr/>
        </p:nvSpPr>
        <p:spPr>
          <a:xfrm>
            <a:off x="5419344" y="2310384"/>
            <a:ext cx="24690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2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REGISTRATION</a:t>
            </a:r>
            <a:endParaRPr sz="16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5" name="Google Shape;535;g3f3aeea1420_0_17"/>
          <p:cNvSpPr/>
          <p:nvPr/>
        </p:nvSpPr>
        <p:spPr>
          <a:xfrm>
            <a:off x="4733544" y="3078480"/>
            <a:ext cx="3108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B4F4A"/>
                </a:solidFill>
                <a:latin typeface="Arial"/>
                <a:ea typeface="Arial"/>
                <a:cs typeface="Arial"/>
                <a:sym typeface="Arial"/>
              </a:rPr>
              <a:t>State authority, local delivery</a:t>
            </a:r>
            <a:endParaRPr sz="15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6" name="Google Shape;536;g3f3aeea1420_0_17"/>
          <p:cNvSpPr/>
          <p:nvPr/>
        </p:nvSpPr>
        <p:spPr>
          <a:xfrm>
            <a:off x="4733544" y="3535680"/>
            <a:ext cx="3108900" cy="20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System must anchor registration to a state-managed registrar with legal authority, while enabling mobile and facility-based registration points to extend coverage. Correction and late registration pathways must be defined and accessible.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537" name="Google Shape;537;g3f3aeea1420_0_17"/>
          <p:cNvCxnSpPr/>
          <p:nvPr/>
        </p:nvCxnSpPr>
        <p:spPr>
          <a:xfrm>
            <a:off x="4733544" y="5684520"/>
            <a:ext cx="3108900" cy="0"/>
          </a:xfrm>
          <a:prstGeom prst="straightConnector1">
            <a:avLst/>
          </a:prstGeom>
          <a:noFill/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38" name="Google Shape;538;g3f3aeea1420_0_17"/>
          <p:cNvSpPr/>
          <p:nvPr/>
        </p:nvSpPr>
        <p:spPr>
          <a:xfrm>
            <a:off x="4733544" y="5775960"/>
            <a:ext cx="310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60">
                <a:solidFill>
                  <a:srgbClr val="5C6D6A"/>
                </a:solidFill>
                <a:latin typeface="Arial"/>
                <a:ea typeface="Arial"/>
                <a:cs typeface="Arial"/>
                <a:sym typeface="Arial"/>
              </a:rPr>
              <a:t>Registrar (state authority) · Facility-based agents</a:t>
            </a:r>
            <a:endParaRPr sz="105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9" name="Google Shape;539;g3f3aeea1420_0_17"/>
          <p:cNvSpPr/>
          <p:nvPr/>
        </p:nvSpPr>
        <p:spPr>
          <a:xfrm>
            <a:off x="8290560" y="2164080"/>
            <a:ext cx="3566100" cy="4069200"/>
          </a:xfrm>
          <a:prstGeom prst="roundRect">
            <a:avLst>
              <a:gd fmla="val 1795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0" name="Google Shape;540;g3f3aeea1420_0_17"/>
          <p:cNvSpPr/>
          <p:nvPr/>
        </p:nvSpPr>
        <p:spPr>
          <a:xfrm>
            <a:off x="8290560" y="2164080"/>
            <a:ext cx="3566100" cy="804600"/>
          </a:xfrm>
          <a:prstGeom prst="rect">
            <a:avLst/>
          </a:prstGeom>
          <a:solidFill>
            <a:srgbClr val="1A6B6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1" name="Google Shape;541;g3f3aeea1420_0_17"/>
          <p:cNvSpPr/>
          <p:nvPr/>
        </p:nvSpPr>
        <p:spPr>
          <a:xfrm>
            <a:off x="8519160" y="2301240"/>
            <a:ext cx="530400" cy="530400"/>
          </a:xfrm>
          <a:prstGeom prst="ellipse">
            <a:avLst/>
          </a:prstGeom>
          <a:solidFill>
            <a:srgbClr val="1A6B6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542" name="Google Shape;542;g3f3aeea1420_0_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51748" y="2433828"/>
            <a:ext cx="265176" cy="265176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g3f3aeea1420_0_17"/>
          <p:cNvSpPr/>
          <p:nvPr/>
        </p:nvSpPr>
        <p:spPr>
          <a:xfrm>
            <a:off x="9204960" y="2310384"/>
            <a:ext cx="24690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2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CERTIFICATION</a:t>
            </a:r>
            <a:endParaRPr sz="16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4" name="Google Shape;544;g3f3aeea1420_0_17"/>
          <p:cNvSpPr/>
          <p:nvPr/>
        </p:nvSpPr>
        <p:spPr>
          <a:xfrm>
            <a:off x="8519160" y="3078480"/>
            <a:ext cx="3108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B4F4A"/>
                </a:solidFill>
                <a:latin typeface="Arial"/>
                <a:ea typeface="Arial"/>
                <a:cs typeface="Arial"/>
                <a:sym typeface="Arial"/>
              </a:rPr>
              <a:t>Digitally decentralized</a:t>
            </a:r>
            <a:endParaRPr sz="15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5" name="Google Shape;545;g3f3aeea1420_0_17"/>
          <p:cNvSpPr/>
          <p:nvPr/>
        </p:nvSpPr>
        <p:spPr>
          <a:xfrm>
            <a:off x="8519160" y="3535680"/>
            <a:ext cx="3108900" cy="20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Once the national register is digital and verified, certificate issuance must be possible at any connected point , district office, facility, or mobile unit  without fragmenting the authoritative central record.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546" name="Google Shape;546;g3f3aeea1420_0_17"/>
          <p:cNvCxnSpPr/>
          <p:nvPr/>
        </p:nvCxnSpPr>
        <p:spPr>
          <a:xfrm>
            <a:off x="8519160" y="5684520"/>
            <a:ext cx="3108900" cy="0"/>
          </a:xfrm>
          <a:prstGeom prst="straightConnector1">
            <a:avLst/>
          </a:prstGeom>
          <a:noFill/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7" name="Google Shape;547;g3f3aeea1420_0_17"/>
          <p:cNvSpPr/>
          <p:nvPr/>
        </p:nvSpPr>
        <p:spPr>
          <a:xfrm>
            <a:off x="8519160" y="5775960"/>
            <a:ext cx="310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60">
                <a:solidFill>
                  <a:srgbClr val="5C6D6A"/>
                </a:solidFill>
                <a:latin typeface="Arial"/>
                <a:ea typeface="Arial"/>
                <a:cs typeface="Arial"/>
                <a:sym typeface="Arial"/>
              </a:rPr>
              <a:t>Any connected point · Mobile issuance · District office</a:t>
            </a:r>
            <a:endParaRPr sz="105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48" name="Google Shape;548;g3f3aeea1420_0_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2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5" name="Google Shape;555;p12"/>
          <p:cNvGrpSpPr/>
          <p:nvPr/>
        </p:nvGrpSpPr>
        <p:grpSpPr>
          <a:xfrm>
            <a:off x="414375" y="65842"/>
            <a:ext cx="11475992" cy="886308"/>
            <a:chOff x="394583" y="74845"/>
            <a:chExt cx="6981525" cy="886308"/>
          </a:xfrm>
        </p:grpSpPr>
        <p:sp>
          <p:nvSpPr>
            <p:cNvPr id="556" name="Google Shape;556;p12"/>
            <p:cNvSpPr/>
            <p:nvPr/>
          </p:nvSpPr>
          <p:spPr>
            <a:xfrm>
              <a:off x="394583" y="74845"/>
              <a:ext cx="6981525" cy="886308"/>
            </a:xfrm>
            <a:prstGeom prst="roundRect">
              <a:avLst>
                <a:gd fmla="val 16667" name="adj"/>
              </a:avLst>
            </a:prstGeom>
            <a:solidFill>
              <a:srgbClr val="0A2F4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2"/>
            <p:cNvSpPr txBox="1"/>
            <p:nvPr/>
          </p:nvSpPr>
          <p:spPr>
            <a:xfrm>
              <a:off x="412527" y="153968"/>
              <a:ext cx="6894993" cy="639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5400" spcFirstLastPara="1" rIns="1954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Arial"/>
                <a:buNone/>
              </a:pPr>
              <a:r>
                <a:rPr b="1"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Conclusion</a:t>
              </a:r>
              <a:endParaRPr/>
            </a:p>
          </p:txBody>
        </p:sp>
      </p:grpSp>
      <p:sp>
        <p:nvSpPr>
          <p:cNvPr id="558" name="Google Shape;558;p12"/>
          <p:cNvSpPr/>
          <p:nvPr/>
        </p:nvSpPr>
        <p:spPr>
          <a:xfrm>
            <a:off x="548640" y="566928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12"/>
          <p:cNvSpPr/>
          <p:nvPr/>
        </p:nvSpPr>
        <p:spPr>
          <a:xfrm>
            <a:off x="548640" y="1206617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400">
                <a:solidFill>
                  <a:srgbClr val="5C6D6A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 a glance, the ACSA framework comprise four components:</a:t>
            </a:r>
            <a:endParaRPr/>
          </a:p>
        </p:txBody>
      </p:sp>
      <p:sp>
        <p:nvSpPr>
          <p:cNvPr id="560" name="Google Shape;560;p12"/>
          <p:cNvSpPr/>
          <p:nvPr/>
        </p:nvSpPr>
        <p:spPr>
          <a:xfrm>
            <a:off x="1508760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12"/>
          <p:cNvSpPr/>
          <p:nvPr/>
        </p:nvSpPr>
        <p:spPr>
          <a:xfrm>
            <a:off x="9079992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12"/>
          <p:cNvSpPr/>
          <p:nvPr/>
        </p:nvSpPr>
        <p:spPr>
          <a:xfrm>
            <a:off x="11457432" y="6510528"/>
            <a:ext cx="368503" cy="202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C6D6A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"/>
          <p:cNvSpPr/>
          <p:nvPr/>
        </p:nvSpPr>
        <p:spPr>
          <a:xfrm>
            <a:off x="701040" y="1871472"/>
            <a:ext cx="11109960" cy="1115568"/>
          </a:xfrm>
          <a:prstGeom prst="roundRect">
            <a:avLst>
              <a:gd fmla="val 5738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2"/>
          <p:cNvSpPr/>
          <p:nvPr/>
        </p:nvSpPr>
        <p:spPr>
          <a:xfrm>
            <a:off x="838200" y="2127504"/>
            <a:ext cx="512064" cy="512064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565" name="Google Shape;56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6216" y="2255520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12"/>
          <p:cNvSpPr/>
          <p:nvPr/>
        </p:nvSpPr>
        <p:spPr>
          <a:xfrm>
            <a:off x="1816608" y="1981200"/>
            <a:ext cx="2743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850"/>
              <a:buFont typeface="Arial"/>
              <a:buNone/>
            </a:pPr>
            <a:r>
              <a:rPr b="1" lang="en-US" sz="1850">
                <a:solidFill>
                  <a:srgbClr val="0B4F4A"/>
                </a:solidFill>
                <a:latin typeface="Arial"/>
                <a:ea typeface="Arial"/>
                <a:cs typeface="Arial"/>
                <a:sym typeface="Arial"/>
              </a:rPr>
              <a:t>Design Principles</a:t>
            </a:r>
            <a:endParaRPr sz="1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12"/>
          <p:cNvSpPr/>
          <p:nvPr/>
        </p:nvSpPr>
        <p:spPr>
          <a:xfrm>
            <a:off x="1816608" y="2374392"/>
            <a:ext cx="2743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400"/>
              <a:buFont typeface="Arial"/>
              <a:buNone/>
            </a:pPr>
            <a:r>
              <a:rPr i="1" lang="en-US" sz="1400">
                <a:solidFill>
                  <a:srgbClr val="0B4F4A"/>
                </a:solidFill>
                <a:latin typeface="Arial"/>
                <a:ea typeface="Arial"/>
                <a:cs typeface="Arial"/>
                <a:sym typeface="Arial"/>
              </a:rPr>
              <a:t>What?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8" name="Google Shape;568;p12"/>
          <p:cNvCxnSpPr/>
          <p:nvPr/>
        </p:nvCxnSpPr>
        <p:spPr>
          <a:xfrm>
            <a:off x="4632960" y="2127504"/>
            <a:ext cx="0" cy="594360"/>
          </a:xfrm>
          <a:prstGeom prst="straightConnector1">
            <a:avLst/>
          </a:prstGeom>
          <a:noFill/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9" name="Google Shape;569;p12"/>
          <p:cNvSpPr/>
          <p:nvPr/>
        </p:nvSpPr>
        <p:spPr>
          <a:xfrm>
            <a:off x="4834128" y="1981200"/>
            <a:ext cx="6876288" cy="896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500"/>
              <a:buFont typeface="Arial"/>
              <a:buNone/>
            </a:pPr>
            <a:r>
              <a:rPr lang="en-US" sz="1500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Eight binding architecture values - country ownership, openness, interoperability, data sovereignty, sustainability, inclusivity, privacy, and modularity.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"/>
          <p:cNvSpPr/>
          <p:nvPr/>
        </p:nvSpPr>
        <p:spPr>
          <a:xfrm>
            <a:off x="701040" y="3060192"/>
            <a:ext cx="11109960" cy="1115568"/>
          </a:xfrm>
          <a:prstGeom prst="roundRect">
            <a:avLst>
              <a:gd fmla="val 5738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12"/>
          <p:cNvSpPr/>
          <p:nvPr/>
        </p:nvSpPr>
        <p:spPr>
          <a:xfrm>
            <a:off x="838200" y="3316224"/>
            <a:ext cx="512064" cy="512064"/>
          </a:xfrm>
          <a:prstGeom prst="ellipse">
            <a:avLst/>
          </a:prstGeom>
          <a:solidFill>
            <a:srgbClr val="1A6B6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572" name="Google Shape;57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6216" y="3444240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12"/>
          <p:cNvSpPr/>
          <p:nvPr/>
        </p:nvSpPr>
        <p:spPr>
          <a:xfrm>
            <a:off x="1816608" y="3169920"/>
            <a:ext cx="2743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850"/>
              <a:buFont typeface="Arial"/>
              <a:buNone/>
            </a:pPr>
            <a:r>
              <a:rPr b="1" lang="en-US" sz="1850">
                <a:solidFill>
                  <a:srgbClr val="0B4F4A"/>
                </a:solidFill>
                <a:latin typeface="Arial"/>
                <a:ea typeface="Arial"/>
                <a:cs typeface="Arial"/>
                <a:sym typeface="Arial"/>
              </a:rPr>
              <a:t>Data Standards</a:t>
            </a:r>
            <a:endParaRPr sz="1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"/>
          <p:cNvSpPr/>
          <p:nvPr/>
        </p:nvSpPr>
        <p:spPr>
          <a:xfrm>
            <a:off x="1816608" y="3563112"/>
            <a:ext cx="2743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6B6B"/>
              </a:buClr>
              <a:buSzPts val="1400"/>
              <a:buFont typeface="Arial"/>
              <a:buNone/>
            </a:pPr>
            <a:r>
              <a:rPr i="1" lang="en-US" sz="1400">
                <a:solidFill>
                  <a:srgbClr val="1A6B6B"/>
                </a:solidFill>
                <a:latin typeface="Arial"/>
                <a:ea typeface="Arial"/>
                <a:cs typeface="Arial"/>
                <a:sym typeface="Arial"/>
              </a:rPr>
              <a:t>What language?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5" name="Google Shape;575;p12"/>
          <p:cNvCxnSpPr/>
          <p:nvPr/>
        </p:nvCxnSpPr>
        <p:spPr>
          <a:xfrm>
            <a:off x="4632960" y="3316224"/>
            <a:ext cx="0" cy="594360"/>
          </a:xfrm>
          <a:prstGeom prst="straightConnector1">
            <a:avLst/>
          </a:prstGeom>
          <a:noFill/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6" name="Google Shape;576;p12"/>
          <p:cNvSpPr/>
          <p:nvPr/>
        </p:nvSpPr>
        <p:spPr>
          <a:xfrm>
            <a:off x="4834128" y="3169920"/>
            <a:ext cx="6876288" cy="896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500"/>
              <a:buFont typeface="Arial"/>
              <a:buNone/>
            </a:pPr>
            <a:r>
              <a:rPr lang="en-US" sz="1500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Standardized data fields, cause-of-death coding (ICD-11), person identifiers, and FHIR-compliant exchange protocols for every vital event.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2"/>
          <p:cNvSpPr/>
          <p:nvPr/>
        </p:nvSpPr>
        <p:spPr>
          <a:xfrm>
            <a:off x="701040" y="4248912"/>
            <a:ext cx="11109960" cy="1115568"/>
          </a:xfrm>
          <a:prstGeom prst="roundRect">
            <a:avLst>
              <a:gd fmla="val 5738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2"/>
          <p:cNvSpPr/>
          <p:nvPr/>
        </p:nvSpPr>
        <p:spPr>
          <a:xfrm>
            <a:off x="838200" y="4504944"/>
            <a:ext cx="512064" cy="512064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579" name="Google Shape;57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6216" y="4632960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12"/>
          <p:cNvSpPr/>
          <p:nvPr/>
        </p:nvSpPr>
        <p:spPr>
          <a:xfrm>
            <a:off x="1816608" y="4358640"/>
            <a:ext cx="2743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850"/>
              <a:buFont typeface="Arial"/>
              <a:buNone/>
            </a:pPr>
            <a:r>
              <a:rPr b="1" lang="en-US" sz="1850">
                <a:solidFill>
                  <a:srgbClr val="0B4F4A"/>
                </a:solidFill>
                <a:latin typeface="Arial"/>
                <a:ea typeface="Arial"/>
                <a:cs typeface="Arial"/>
                <a:sym typeface="Arial"/>
              </a:rPr>
              <a:t>Functional Requirements</a:t>
            </a:r>
            <a:endParaRPr sz="1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2"/>
          <p:cNvSpPr/>
          <p:nvPr/>
        </p:nvSpPr>
        <p:spPr>
          <a:xfrm>
            <a:off x="1816608" y="4751832"/>
            <a:ext cx="2743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1622D"/>
              </a:buClr>
              <a:buSzPts val="1400"/>
              <a:buFont typeface="Arial"/>
              <a:buNone/>
            </a:pPr>
            <a:r>
              <a:rPr i="1" lang="en-US" sz="1400">
                <a:solidFill>
                  <a:srgbClr val="C1622D"/>
                </a:solidFill>
                <a:latin typeface="Arial"/>
                <a:ea typeface="Arial"/>
                <a:cs typeface="Arial"/>
                <a:sym typeface="Arial"/>
              </a:rPr>
              <a:t>What must it do?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2" name="Google Shape;582;p12"/>
          <p:cNvCxnSpPr/>
          <p:nvPr/>
        </p:nvCxnSpPr>
        <p:spPr>
          <a:xfrm>
            <a:off x="4632960" y="4504944"/>
            <a:ext cx="0" cy="594360"/>
          </a:xfrm>
          <a:prstGeom prst="straightConnector1">
            <a:avLst/>
          </a:prstGeom>
          <a:noFill/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3" name="Google Shape;583;p12"/>
          <p:cNvSpPr/>
          <p:nvPr/>
        </p:nvSpPr>
        <p:spPr>
          <a:xfrm>
            <a:off x="4834128" y="4358640"/>
            <a:ext cx="6876288" cy="896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500"/>
              <a:buFont typeface="Arial"/>
              <a:buNone/>
            </a:pPr>
            <a:r>
              <a:rPr lang="en-US" sz="1500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The complete set of operations for birth, death, marriage, and divorce - from community notification through registration, certification, and statistical transfer to NSO. 18 Functional Requirements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2"/>
          <p:cNvSpPr/>
          <p:nvPr/>
        </p:nvSpPr>
        <p:spPr>
          <a:xfrm>
            <a:off x="701040" y="5437632"/>
            <a:ext cx="11109960" cy="1115568"/>
          </a:xfrm>
          <a:prstGeom prst="roundRect">
            <a:avLst>
              <a:gd fmla="val 5738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2"/>
          <p:cNvSpPr/>
          <p:nvPr/>
        </p:nvSpPr>
        <p:spPr>
          <a:xfrm>
            <a:off x="838200" y="5693664"/>
            <a:ext cx="512064" cy="512064"/>
          </a:xfrm>
          <a:prstGeom prst="ellipse">
            <a:avLst/>
          </a:prstGeom>
          <a:solidFill>
            <a:srgbClr val="C99A3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586" name="Google Shape;586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6216" y="5821680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12"/>
          <p:cNvSpPr/>
          <p:nvPr/>
        </p:nvSpPr>
        <p:spPr>
          <a:xfrm>
            <a:off x="1816608" y="5547360"/>
            <a:ext cx="2743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850"/>
              <a:buFont typeface="Arial"/>
              <a:buNone/>
            </a:pPr>
            <a:r>
              <a:rPr b="1" lang="en-US" sz="1850">
                <a:solidFill>
                  <a:srgbClr val="0B4F4A"/>
                </a:solidFill>
                <a:latin typeface="Arial"/>
                <a:ea typeface="Arial"/>
                <a:cs typeface="Arial"/>
                <a:sym typeface="Arial"/>
              </a:rPr>
              <a:t>Non-Functional Requirements</a:t>
            </a:r>
            <a:endParaRPr sz="1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12"/>
          <p:cNvSpPr/>
          <p:nvPr/>
        </p:nvSpPr>
        <p:spPr>
          <a:xfrm>
            <a:off x="1816608" y="5940552"/>
            <a:ext cx="2743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9A3C"/>
              </a:buClr>
              <a:buSzPts val="1400"/>
              <a:buFont typeface="Arial"/>
              <a:buNone/>
            </a:pPr>
            <a:r>
              <a:rPr i="1" lang="en-US" sz="1400">
                <a:solidFill>
                  <a:srgbClr val="C99A3C"/>
                </a:solidFill>
                <a:latin typeface="Arial"/>
                <a:ea typeface="Arial"/>
                <a:cs typeface="Arial"/>
                <a:sym typeface="Arial"/>
              </a:rPr>
              <a:t>How well?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9" name="Google Shape;589;p12"/>
          <p:cNvCxnSpPr/>
          <p:nvPr/>
        </p:nvCxnSpPr>
        <p:spPr>
          <a:xfrm>
            <a:off x="4632960" y="5693664"/>
            <a:ext cx="0" cy="594360"/>
          </a:xfrm>
          <a:prstGeom prst="straightConnector1">
            <a:avLst/>
          </a:prstGeom>
          <a:noFill/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90" name="Google Shape;590;p12"/>
          <p:cNvSpPr/>
          <p:nvPr/>
        </p:nvSpPr>
        <p:spPr>
          <a:xfrm>
            <a:off x="4834128" y="5547360"/>
            <a:ext cx="6876288" cy="896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500"/>
              <a:buFont typeface="Arial"/>
              <a:buNone/>
            </a:pPr>
            <a:r>
              <a:rPr lang="en-US" sz="1500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Seven performance thresholds ; security, performance, reliability&amp; availability (including offline), safety, compliance and legal,  usability &amp; accessibility, and quality, all verifiable.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13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596" name="Google Shape;596;p1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97" name="Google Shape;59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6800" y="1765125"/>
            <a:ext cx="10406998" cy="4187099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1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The ASCA Governing Board, Partners and the Secretariat look forward to collaborating with you, welcome your interest and contribution in building a robust and sustainable CRVS Digital Framework for AFRICA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14"/>
          <p:cNvSpPr/>
          <p:nvPr/>
        </p:nvSpPr>
        <p:spPr>
          <a:xfrm>
            <a:off x="3884613" y="3082636"/>
            <a:ext cx="4422775" cy="846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Lato"/>
              <a:buNone/>
            </a:pPr>
            <a:r>
              <a:rPr b="1" lang="en-US" sz="5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THANK YOU!</a:t>
            </a:r>
            <a:endParaRPr/>
          </a:p>
        </p:txBody>
      </p:sp>
      <p:sp>
        <p:nvSpPr>
          <p:cNvPr id="604" name="Google Shape;604;p14"/>
          <p:cNvSpPr txBox="1"/>
          <p:nvPr/>
        </p:nvSpPr>
        <p:spPr>
          <a:xfrm>
            <a:off x="8701548" y="3927305"/>
            <a:ext cx="3392481" cy="7577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1" i="0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Presenter/ Email </a:t>
            </a:r>
            <a:endParaRPr b="0" i="0" sz="2000">
              <a:solidFill>
                <a:srgbClr val="0A2F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</a:t>
            </a:r>
            <a:endParaRPr/>
          </a:p>
        </p:txBody>
      </p:sp>
      <p:grpSp>
        <p:nvGrpSpPr>
          <p:cNvPr id="110" name="Google Shape;110;p2"/>
          <p:cNvGrpSpPr/>
          <p:nvPr/>
        </p:nvGrpSpPr>
        <p:grpSpPr>
          <a:xfrm>
            <a:off x="414375" y="65842"/>
            <a:ext cx="11475992" cy="746658"/>
            <a:chOff x="394583" y="74845"/>
            <a:chExt cx="6981525" cy="886308"/>
          </a:xfrm>
        </p:grpSpPr>
        <p:sp>
          <p:nvSpPr>
            <p:cNvPr id="111" name="Google Shape;111;p2"/>
            <p:cNvSpPr/>
            <p:nvPr/>
          </p:nvSpPr>
          <p:spPr>
            <a:xfrm>
              <a:off x="394583" y="74845"/>
              <a:ext cx="6981525" cy="886308"/>
            </a:xfrm>
            <a:prstGeom prst="roundRect">
              <a:avLst>
                <a:gd fmla="val 16667" name="adj"/>
              </a:avLst>
            </a:prstGeom>
            <a:solidFill>
              <a:srgbClr val="0A2F4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 txBox="1"/>
            <p:nvPr/>
          </p:nvSpPr>
          <p:spPr>
            <a:xfrm>
              <a:off x="412527" y="153968"/>
              <a:ext cx="6894993" cy="639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5400" spcFirstLastPara="1" rIns="1954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Arial"/>
                <a:buNone/>
              </a:pPr>
              <a:r>
                <a:rPr b="1"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Why ACSA? </a:t>
              </a:r>
              <a:endParaRPr/>
            </a:p>
          </p:txBody>
        </p:sp>
      </p:grpSp>
      <p:sp>
        <p:nvSpPr>
          <p:cNvPr id="113" name="Google Shape;113;p2"/>
          <p:cNvSpPr/>
          <p:nvPr/>
        </p:nvSpPr>
        <p:spPr>
          <a:xfrm>
            <a:off x="548640" y="320040"/>
            <a:ext cx="10058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548640" y="566928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548640" y="1554480"/>
            <a:ext cx="102412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D6A"/>
              </a:buClr>
              <a:buSzPts val="1600"/>
              <a:buFont typeface="Calibri"/>
              <a:buNone/>
            </a:pPr>
            <a:r>
              <a:rPr i="1" lang="en-US" sz="160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Country after country in Africa</a:t>
            </a:r>
            <a:r>
              <a:rPr i="1" lang="en-US" sz="160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n-US" sz="160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 faced the same challenge: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548640" y="2148840"/>
            <a:ext cx="10378440" cy="1783080"/>
          </a:xfrm>
          <a:prstGeom prst="roundRect">
            <a:avLst>
              <a:gd fmla="val 359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777240" y="2331720"/>
            <a:ext cx="475488" cy="475488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18" name="Google Shape;11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6112" y="2450592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"/>
          <p:cNvSpPr/>
          <p:nvPr/>
        </p:nvSpPr>
        <p:spPr>
          <a:xfrm>
            <a:off x="1371600" y="2313432"/>
            <a:ext cx="4069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600"/>
              <a:buFont typeface="Cambria"/>
              <a:buNone/>
            </a:pPr>
            <a:r>
              <a:rPr b="1" lang="en-US" sz="16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Fragmented systems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777240" y="2834640"/>
            <a:ext cx="4617720" cy="10241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Every country starts from scratch, procuring expensive proprietary solutions designed for other contexts.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"/>
          <p:cNvSpPr/>
          <p:nvPr/>
        </p:nvSpPr>
        <p:spPr>
          <a:xfrm>
            <a:off x="5852160" y="2148840"/>
            <a:ext cx="5074920" cy="1783080"/>
          </a:xfrm>
          <a:prstGeom prst="roundRect">
            <a:avLst>
              <a:gd fmla="val 359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"/>
          <p:cNvSpPr/>
          <p:nvPr/>
        </p:nvSpPr>
        <p:spPr>
          <a:xfrm>
            <a:off x="6080760" y="2331720"/>
            <a:ext cx="475488" cy="475488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23" name="Google Shape;12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99632" y="2450592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"/>
          <p:cNvSpPr/>
          <p:nvPr/>
        </p:nvSpPr>
        <p:spPr>
          <a:xfrm>
            <a:off x="6675120" y="2313432"/>
            <a:ext cx="4069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600"/>
              <a:buFont typeface="Cambria"/>
              <a:buNone/>
            </a:pPr>
            <a:r>
              <a:rPr b="1" lang="en-US" sz="16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Vendor lock-in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"/>
          <p:cNvSpPr/>
          <p:nvPr/>
        </p:nvSpPr>
        <p:spPr>
          <a:xfrm>
            <a:off x="6080760" y="2834640"/>
            <a:ext cx="4617720" cy="10241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Proprietary platforms trap countries in costly upgrade and maintenance dependency  with no exit strategy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"/>
          <p:cNvSpPr/>
          <p:nvPr/>
        </p:nvSpPr>
        <p:spPr>
          <a:xfrm>
            <a:off x="548640" y="4160520"/>
            <a:ext cx="5303520" cy="1783080"/>
          </a:xfrm>
          <a:prstGeom prst="roundRect">
            <a:avLst>
              <a:gd fmla="val 359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"/>
          <p:cNvSpPr/>
          <p:nvPr/>
        </p:nvSpPr>
        <p:spPr>
          <a:xfrm>
            <a:off x="777240" y="4343400"/>
            <a:ext cx="475488" cy="475488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28" name="Google Shape;12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6112" y="4462272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"/>
          <p:cNvSpPr/>
          <p:nvPr/>
        </p:nvSpPr>
        <p:spPr>
          <a:xfrm>
            <a:off x="1371600" y="4325112"/>
            <a:ext cx="4069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600"/>
              <a:buFont typeface="Cambria"/>
              <a:buNone/>
            </a:pPr>
            <a:r>
              <a:rPr b="1" lang="en-US" sz="16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Siloed investment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"/>
          <p:cNvSpPr/>
          <p:nvPr/>
        </p:nvSpPr>
        <p:spPr>
          <a:xfrm>
            <a:off x="777240" y="4846320"/>
            <a:ext cx="4617720" cy="10241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Digital tools built for one ministry or agency cannot talk to another and cannot generate national vital statistics.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"/>
          <p:cNvSpPr/>
          <p:nvPr/>
        </p:nvSpPr>
        <p:spPr>
          <a:xfrm>
            <a:off x="5852160" y="4160520"/>
            <a:ext cx="5074920" cy="1783080"/>
          </a:xfrm>
          <a:prstGeom prst="roundRect">
            <a:avLst>
              <a:gd fmla="val 359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"/>
          <p:cNvSpPr/>
          <p:nvPr/>
        </p:nvSpPr>
        <p:spPr>
          <a:xfrm>
            <a:off x="6080760" y="4343400"/>
            <a:ext cx="475488" cy="475488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33" name="Google Shape;13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99632" y="4462272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"/>
          <p:cNvSpPr/>
          <p:nvPr/>
        </p:nvSpPr>
        <p:spPr>
          <a:xfrm>
            <a:off x="6675120" y="4325112"/>
            <a:ext cx="4069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600"/>
              <a:buFont typeface="Cambria"/>
              <a:buNone/>
            </a:pPr>
            <a:r>
              <a:rPr b="1" lang="en-US" sz="16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Weak vital statistics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"/>
          <p:cNvSpPr/>
          <p:nvPr/>
        </p:nvSpPr>
        <p:spPr>
          <a:xfrm>
            <a:off x="6080760" y="4846320"/>
            <a:ext cx="4617720" cy="10241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Decentralized service delivery without data aggregation produces local records but no national picture.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"/>
          <p:cNvSpPr/>
          <p:nvPr/>
        </p:nvSpPr>
        <p:spPr>
          <a:xfrm>
            <a:off x="777240" y="5687568"/>
            <a:ext cx="1069848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mbria"/>
              <a:buNone/>
            </a:pPr>
            <a:r>
              <a:rPr i="1" lang="en-US" sz="1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ACSA's answer: a continental normative standard — not a single software product — that any compliant system must meet.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"/>
          <p:cNvSpPr/>
          <p:nvPr/>
        </p:nvSpPr>
        <p:spPr>
          <a:xfrm>
            <a:off x="11551615" y="6510528"/>
            <a:ext cx="2743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3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</a:t>
            </a:r>
            <a:endParaRPr/>
          </a:p>
        </p:txBody>
      </p:sp>
      <p:grpSp>
        <p:nvGrpSpPr>
          <p:cNvPr id="145" name="Google Shape;145;p3"/>
          <p:cNvGrpSpPr/>
          <p:nvPr/>
        </p:nvGrpSpPr>
        <p:grpSpPr>
          <a:xfrm>
            <a:off x="414375" y="65842"/>
            <a:ext cx="11475992" cy="886308"/>
            <a:chOff x="394583" y="74845"/>
            <a:chExt cx="6981525" cy="886308"/>
          </a:xfrm>
        </p:grpSpPr>
        <p:sp>
          <p:nvSpPr>
            <p:cNvPr id="146" name="Google Shape;146;p3"/>
            <p:cNvSpPr/>
            <p:nvPr/>
          </p:nvSpPr>
          <p:spPr>
            <a:xfrm>
              <a:off x="394583" y="74845"/>
              <a:ext cx="6981525" cy="886308"/>
            </a:xfrm>
            <a:prstGeom prst="roundRect">
              <a:avLst>
                <a:gd fmla="val 16667" name="adj"/>
              </a:avLst>
            </a:prstGeom>
            <a:solidFill>
              <a:srgbClr val="0A2F4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 txBox="1"/>
            <p:nvPr/>
          </p:nvSpPr>
          <p:spPr>
            <a:xfrm>
              <a:off x="412527" y="153968"/>
              <a:ext cx="6894993" cy="639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5400" spcFirstLastPara="1" rIns="1954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Arial"/>
                <a:buNone/>
              </a:pPr>
              <a:r>
                <a:rPr b="1"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ACSA and the new CRVS decade</a:t>
              </a:r>
              <a:endParaRPr/>
            </a:p>
          </p:txBody>
        </p:sp>
      </p:grpSp>
      <p:sp>
        <p:nvSpPr>
          <p:cNvPr id="148" name="Google Shape;148;p3"/>
          <p:cNvSpPr/>
          <p:nvPr/>
        </p:nvSpPr>
        <p:spPr>
          <a:xfrm>
            <a:off x="548640" y="566928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"/>
          <p:cNvSpPr/>
          <p:nvPr/>
        </p:nvSpPr>
        <p:spPr>
          <a:xfrm>
            <a:off x="467154" y="1133856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D6A"/>
              </a:buClr>
              <a:buSzPts val="1400"/>
              <a:buFont typeface="Calibri"/>
              <a:buNone/>
            </a:pPr>
            <a:r>
              <a:rPr i="1" lang="en-US" sz="140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ACSA is the technical fulfilment of three </a:t>
            </a:r>
            <a:r>
              <a:rPr i="1" lang="en-US" sz="140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successive</a:t>
            </a:r>
            <a:r>
              <a:rPr i="1" lang="en-US" sz="140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 accelerator  mandates and the digital pillar of the decade theme.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"/>
          <p:cNvSpPr/>
          <p:nvPr/>
        </p:nvSpPr>
        <p:spPr>
          <a:xfrm>
            <a:off x="530352" y="1700784"/>
            <a:ext cx="3566160" cy="3456432"/>
          </a:xfrm>
          <a:prstGeom prst="roundRect">
            <a:avLst>
              <a:gd fmla="val 1795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3"/>
          <p:cNvSpPr/>
          <p:nvPr/>
        </p:nvSpPr>
        <p:spPr>
          <a:xfrm>
            <a:off x="548640" y="1725164"/>
            <a:ext cx="3566160" cy="914400"/>
          </a:xfrm>
          <a:prstGeom prst="rect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3"/>
          <p:cNvSpPr/>
          <p:nvPr/>
        </p:nvSpPr>
        <p:spPr>
          <a:xfrm>
            <a:off x="804672" y="2194560"/>
            <a:ext cx="548640" cy="548640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53" name="Google Shape;15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1832" y="2331720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"/>
          <p:cNvSpPr/>
          <p:nvPr/>
        </p:nvSpPr>
        <p:spPr>
          <a:xfrm>
            <a:off x="1508760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Interoperabilty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3"/>
          <p:cNvSpPr/>
          <p:nvPr/>
        </p:nvSpPr>
        <p:spPr>
          <a:xfrm>
            <a:off x="804672" y="3035808"/>
            <a:ext cx="3054096" cy="2145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ACSA's interoperability standards enable CRVS to connect with health, ID, education, and social protection making civil registration the connective tissue of national DPI.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3"/>
          <p:cNvSpPr/>
          <p:nvPr/>
        </p:nvSpPr>
        <p:spPr>
          <a:xfrm>
            <a:off x="4438891" y="1686090"/>
            <a:ext cx="3420782" cy="3456432"/>
          </a:xfrm>
          <a:prstGeom prst="roundRect">
            <a:avLst>
              <a:gd fmla="val 1795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3"/>
          <p:cNvSpPr/>
          <p:nvPr/>
        </p:nvSpPr>
        <p:spPr>
          <a:xfrm>
            <a:off x="4352544" y="1725164"/>
            <a:ext cx="3566160" cy="914400"/>
          </a:xfrm>
          <a:prstGeom prst="rect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3"/>
          <p:cNvSpPr/>
          <p:nvPr/>
        </p:nvSpPr>
        <p:spPr>
          <a:xfrm>
            <a:off x="4590288" y="2194560"/>
            <a:ext cx="548640" cy="548640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59" name="Google Shape;15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7448" y="2331720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3"/>
          <p:cNvSpPr/>
          <p:nvPr/>
        </p:nvSpPr>
        <p:spPr>
          <a:xfrm>
            <a:off x="5294376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Decentralization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3"/>
          <p:cNvSpPr/>
          <p:nvPr/>
        </p:nvSpPr>
        <p:spPr>
          <a:xfrm>
            <a:off x="4590288" y="3035808"/>
            <a:ext cx="3054096" cy="21067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ACSA's functional requirements define what must stay centralized (the authoritative register) and what can be delivered locally ; certification, notification, and mobile registration</a:t>
            </a:r>
            <a:r>
              <a:rPr lang="en-US" sz="12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"/>
          <p:cNvSpPr/>
          <p:nvPr/>
        </p:nvSpPr>
        <p:spPr>
          <a:xfrm>
            <a:off x="8028127" y="1700784"/>
            <a:ext cx="3523488" cy="3456432"/>
          </a:xfrm>
          <a:prstGeom prst="roundRect">
            <a:avLst>
              <a:gd fmla="val 1795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>
            <a:off x="8015121" y="1677565"/>
            <a:ext cx="3566160" cy="914400"/>
          </a:xfrm>
          <a:prstGeom prst="rect">
            <a:avLst/>
          </a:prstGeom>
          <a:solidFill>
            <a:srgbClr val="C99A3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8375904" y="2194560"/>
            <a:ext cx="548640" cy="548640"/>
          </a:xfrm>
          <a:prstGeom prst="ellipse">
            <a:avLst/>
          </a:prstGeom>
          <a:solidFill>
            <a:srgbClr val="C99A3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65" name="Google Shape;16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13064" y="2331720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"/>
          <p:cNvSpPr/>
          <p:nvPr/>
        </p:nvSpPr>
        <p:spPr>
          <a:xfrm>
            <a:off x="9079992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"/>
          <p:cNvSpPr/>
          <p:nvPr/>
        </p:nvSpPr>
        <p:spPr>
          <a:xfrm>
            <a:off x="8375904" y="3035808"/>
            <a:ext cx="3054096" cy="21067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ACSA is Africa's shared foundation for eCRVS investment  ensuring every country's digital transformation is built on the same open, interoperable, country-owned standard.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"/>
          <p:cNvSpPr/>
          <p:nvPr/>
        </p:nvSpPr>
        <p:spPr>
          <a:xfrm>
            <a:off x="502920" y="5623560"/>
            <a:ext cx="2011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400"/>
              <a:buFont typeface="Calibri"/>
              <a:buNone/>
            </a:pPr>
            <a:r>
              <a:rPr b="1" lang="en-US" sz="1400">
                <a:solidFill>
                  <a:srgbClr val="0B4F4A"/>
                </a:solidFill>
                <a:latin typeface="Calibri"/>
                <a:ea typeface="Calibri"/>
                <a:cs typeface="Calibri"/>
                <a:sym typeface="Calibri"/>
              </a:rPr>
              <a:t>Ministerial Mandates: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3"/>
          <p:cNvSpPr/>
          <p:nvPr/>
        </p:nvSpPr>
        <p:spPr>
          <a:xfrm>
            <a:off x="2446309" y="5724144"/>
            <a:ext cx="164592" cy="164592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2569464" y="5638028"/>
            <a:ext cx="28346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COM4 Nouakchott 2017: Develop common ICT assets for Africa's CRVS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"/>
          <p:cNvSpPr/>
          <p:nvPr/>
        </p:nvSpPr>
        <p:spPr>
          <a:xfrm>
            <a:off x="5587794" y="5665460"/>
            <a:ext cx="164592" cy="164592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5871278" y="5623560"/>
            <a:ext cx="28346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COM5 Lusaka 2019: Strengthen digital investment &amp; interoperability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"/>
          <p:cNvSpPr/>
          <p:nvPr/>
        </p:nvSpPr>
        <p:spPr>
          <a:xfrm>
            <a:off x="8760691" y="5572141"/>
            <a:ext cx="164592" cy="164592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"/>
          <p:cNvSpPr/>
          <p:nvPr/>
        </p:nvSpPr>
        <p:spPr>
          <a:xfrm>
            <a:off x="9055727" y="5541224"/>
            <a:ext cx="28346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ACSA 2026: Technical fulfilment — standards finalized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11551615" y="6510528"/>
            <a:ext cx="2743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r>
              <a:t/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4"/>
          <p:cNvSpPr txBox="1"/>
          <p:nvPr>
            <p:ph idx="12" type="sldNum"/>
          </p:nvPr>
        </p:nvSpPr>
        <p:spPr>
          <a:xfrm>
            <a:off x="11250592" y="6477001"/>
            <a:ext cx="490207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4"/>
          <p:cNvGrpSpPr/>
          <p:nvPr/>
        </p:nvGrpSpPr>
        <p:grpSpPr>
          <a:xfrm>
            <a:off x="449444" y="365760"/>
            <a:ext cx="11475992" cy="886308"/>
            <a:chOff x="394583" y="74845"/>
            <a:chExt cx="6981525" cy="886308"/>
          </a:xfrm>
        </p:grpSpPr>
        <p:sp>
          <p:nvSpPr>
            <p:cNvPr id="184" name="Google Shape;184;p4"/>
            <p:cNvSpPr/>
            <p:nvPr/>
          </p:nvSpPr>
          <p:spPr>
            <a:xfrm>
              <a:off x="394583" y="74845"/>
              <a:ext cx="6981525" cy="886308"/>
            </a:xfrm>
            <a:prstGeom prst="roundRect">
              <a:avLst>
                <a:gd fmla="val 16667" name="adj"/>
              </a:avLst>
            </a:prstGeom>
            <a:solidFill>
              <a:srgbClr val="0A2F4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4"/>
            <p:cNvSpPr txBox="1"/>
            <p:nvPr/>
          </p:nvSpPr>
          <p:spPr>
            <a:xfrm>
              <a:off x="412527" y="153968"/>
              <a:ext cx="6894993" cy="639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5400" spcFirstLastPara="1" rIns="1954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Arial"/>
                <a:buNone/>
              </a:pPr>
              <a:r>
                <a:rPr b="1"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Components of the ACSA Framework</a:t>
              </a:r>
              <a:endParaRPr/>
            </a:p>
          </p:txBody>
        </p:sp>
      </p:grpSp>
      <p:sp>
        <p:nvSpPr>
          <p:cNvPr id="186" name="Google Shape;186;p4"/>
          <p:cNvSpPr/>
          <p:nvPr/>
        </p:nvSpPr>
        <p:spPr>
          <a:xfrm>
            <a:off x="548640" y="566928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4"/>
          <p:cNvSpPr/>
          <p:nvPr/>
        </p:nvSpPr>
        <p:spPr>
          <a:xfrm>
            <a:off x="548640" y="1444752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"/>
          <p:cNvSpPr/>
          <p:nvPr/>
        </p:nvSpPr>
        <p:spPr>
          <a:xfrm>
            <a:off x="1508760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"/>
          <p:cNvSpPr/>
          <p:nvPr/>
        </p:nvSpPr>
        <p:spPr>
          <a:xfrm>
            <a:off x="5294376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Decentralization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4"/>
          <p:cNvSpPr/>
          <p:nvPr/>
        </p:nvSpPr>
        <p:spPr>
          <a:xfrm>
            <a:off x="9079992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4"/>
          <p:cNvSpPr/>
          <p:nvPr/>
        </p:nvSpPr>
        <p:spPr>
          <a:xfrm>
            <a:off x="11551615" y="6510528"/>
            <a:ext cx="2743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C6D6A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4"/>
          <p:cNvSpPr/>
          <p:nvPr/>
        </p:nvSpPr>
        <p:spPr>
          <a:xfrm>
            <a:off x="701040" y="719328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3000"/>
              <a:buFont typeface="Cambria"/>
              <a:buNone/>
            </a:pPr>
            <a:r>
              <a:rPr b="1" lang="en-US" sz="30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4"/>
          <p:cNvSpPr/>
          <p:nvPr/>
        </p:nvSpPr>
        <p:spPr>
          <a:xfrm>
            <a:off x="701040" y="1597152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D6A"/>
              </a:buClr>
              <a:buSzPts val="1400"/>
              <a:buFont typeface="Calibri"/>
              <a:buNone/>
            </a:pPr>
            <a:r>
              <a:rPr i="1" lang="en-US" sz="140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Together they answer: what should an African eCRVS system do, how should it do it, and what values should it embody?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4"/>
          <p:cNvSpPr/>
          <p:nvPr/>
        </p:nvSpPr>
        <p:spPr>
          <a:xfrm>
            <a:off x="719328" y="2237232"/>
            <a:ext cx="2633472" cy="3657600"/>
          </a:xfrm>
          <a:prstGeom prst="roundRect">
            <a:avLst>
              <a:gd fmla="val 2431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4"/>
          <p:cNvSpPr/>
          <p:nvPr/>
        </p:nvSpPr>
        <p:spPr>
          <a:xfrm>
            <a:off x="719328" y="2237232"/>
            <a:ext cx="2633472" cy="804672"/>
          </a:xfrm>
          <a:prstGeom prst="rect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4"/>
          <p:cNvSpPr/>
          <p:nvPr/>
        </p:nvSpPr>
        <p:spPr>
          <a:xfrm>
            <a:off x="902208" y="2365248"/>
            <a:ext cx="502920" cy="502920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97" name="Google Shape;19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7938" y="2490978"/>
            <a:ext cx="251460" cy="2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"/>
          <p:cNvSpPr/>
          <p:nvPr/>
        </p:nvSpPr>
        <p:spPr>
          <a:xfrm>
            <a:off x="2849880" y="231038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mbria"/>
              <a:buNone/>
            </a:pPr>
            <a:r>
              <a:rPr b="1" lang="en-US" sz="2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4"/>
          <p:cNvSpPr/>
          <p:nvPr/>
        </p:nvSpPr>
        <p:spPr>
          <a:xfrm>
            <a:off x="902208" y="3151632"/>
            <a:ext cx="2267712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550"/>
              <a:buFont typeface="Cambria"/>
              <a:buNone/>
            </a:pPr>
            <a:r>
              <a:rPr b="1" lang="en-US" sz="15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Design Principles</a:t>
            </a:r>
            <a:endParaRPr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4"/>
          <p:cNvSpPr/>
          <p:nvPr/>
        </p:nvSpPr>
        <p:spPr>
          <a:xfrm>
            <a:off x="902208" y="3627120"/>
            <a:ext cx="226771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200"/>
              <a:buFont typeface="Calibri"/>
              <a:buNone/>
            </a:pPr>
            <a:r>
              <a:rPr i="1" lang="en-US" sz="1200">
                <a:solidFill>
                  <a:srgbClr val="0B4F4A"/>
                </a:solidFill>
                <a:latin typeface="Calibri"/>
                <a:ea typeface="Calibri"/>
                <a:cs typeface="Calibri"/>
                <a:sym typeface="Calibri"/>
              </a:rPr>
              <a:t>The values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4"/>
          <p:cNvSpPr/>
          <p:nvPr/>
        </p:nvSpPr>
        <p:spPr>
          <a:xfrm>
            <a:off x="902208" y="3956304"/>
            <a:ext cx="226771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Eight foundational values and architecture commitments that every ACSA-compliant system must embody , from country ownership to data sovereignty.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4"/>
          <p:cNvSpPr/>
          <p:nvPr/>
        </p:nvSpPr>
        <p:spPr>
          <a:xfrm>
            <a:off x="3553968" y="2237232"/>
            <a:ext cx="2633472" cy="3657600"/>
          </a:xfrm>
          <a:prstGeom prst="roundRect">
            <a:avLst>
              <a:gd fmla="val 2431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4"/>
          <p:cNvSpPr/>
          <p:nvPr/>
        </p:nvSpPr>
        <p:spPr>
          <a:xfrm>
            <a:off x="3553968" y="2237232"/>
            <a:ext cx="2633472" cy="804672"/>
          </a:xfrm>
          <a:prstGeom prst="rect">
            <a:avLst/>
          </a:prstGeom>
          <a:solidFill>
            <a:srgbClr val="1A6B6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4"/>
          <p:cNvSpPr/>
          <p:nvPr/>
        </p:nvSpPr>
        <p:spPr>
          <a:xfrm>
            <a:off x="3736848" y="2365248"/>
            <a:ext cx="502920" cy="502920"/>
          </a:xfrm>
          <a:prstGeom prst="ellipse">
            <a:avLst/>
          </a:prstGeom>
          <a:solidFill>
            <a:srgbClr val="1A6B6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05" name="Google Shape;20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62578" y="2490978"/>
            <a:ext cx="251460" cy="2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4"/>
          <p:cNvSpPr/>
          <p:nvPr/>
        </p:nvSpPr>
        <p:spPr>
          <a:xfrm>
            <a:off x="5684520" y="231038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mbria"/>
              <a:buNone/>
            </a:pPr>
            <a:r>
              <a:rPr b="1" lang="en-US" sz="2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4"/>
          <p:cNvSpPr/>
          <p:nvPr/>
        </p:nvSpPr>
        <p:spPr>
          <a:xfrm>
            <a:off x="3736848" y="3151632"/>
            <a:ext cx="2267712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550"/>
              <a:buFont typeface="Cambria"/>
              <a:buNone/>
            </a:pPr>
            <a:r>
              <a:rPr b="1" lang="en-US" sz="15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Data Standards</a:t>
            </a:r>
            <a:endParaRPr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/>
          <p:cNvSpPr/>
          <p:nvPr/>
        </p:nvSpPr>
        <p:spPr>
          <a:xfrm>
            <a:off x="3736848" y="3627120"/>
            <a:ext cx="226771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6B6B"/>
              </a:buClr>
              <a:buSzPts val="1200"/>
              <a:buFont typeface="Calibri"/>
              <a:buNone/>
            </a:pPr>
            <a:r>
              <a:rPr i="1" lang="en-US" sz="1200">
                <a:solidFill>
                  <a:srgbClr val="1A6B6B"/>
                </a:solidFill>
                <a:latin typeface="Calibri"/>
                <a:ea typeface="Calibri"/>
                <a:cs typeface="Calibri"/>
                <a:sym typeface="Calibri"/>
              </a:rPr>
              <a:t>The language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/>
          <p:cNvSpPr/>
          <p:nvPr/>
        </p:nvSpPr>
        <p:spPr>
          <a:xfrm>
            <a:off x="3736848" y="3956304"/>
            <a:ext cx="226771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Standardized data fields, definitions, coding structures, and exchange protocols across all vital events - enabling systems to communicate reliably.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4"/>
          <p:cNvSpPr/>
          <p:nvPr/>
        </p:nvSpPr>
        <p:spPr>
          <a:xfrm>
            <a:off x="6388608" y="2237232"/>
            <a:ext cx="2633472" cy="3657600"/>
          </a:xfrm>
          <a:prstGeom prst="roundRect">
            <a:avLst>
              <a:gd fmla="val 2431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4"/>
          <p:cNvSpPr/>
          <p:nvPr/>
        </p:nvSpPr>
        <p:spPr>
          <a:xfrm>
            <a:off x="6388608" y="2237232"/>
            <a:ext cx="2633472" cy="804672"/>
          </a:xfrm>
          <a:prstGeom prst="rect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4"/>
          <p:cNvSpPr/>
          <p:nvPr/>
        </p:nvSpPr>
        <p:spPr>
          <a:xfrm>
            <a:off x="6571488" y="2365248"/>
            <a:ext cx="502920" cy="502920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13" name="Google Shape;21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97218" y="2490978"/>
            <a:ext cx="251460" cy="2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"/>
          <p:cNvSpPr/>
          <p:nvPr/>
        </p:nvSpPr>
        <p:spPr>
          <a:xfrm>
            <a:off x="8519160" y="231038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mbria"/>
              <a:buNone/>
            </a:pPr>
            <a:r>
              <a:rPr b="1" lang="en-US" sz="2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4"/>
          <p:cNvSpPr/>
          <p:nvPr/>
        </p:nvSpPr>
        <p:spPr>
          <a:xfrm>
            <a:off x="6571488" y="3151632"/>
            <a:ext cx="2267712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550"/>
              <a:buFont typeface="Cambria"/>
              <a:buNone/>
            </a:pPr>
            <a:r>
              <a:rPr b="1" lang="en-US" sz="15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Functional Requirements</a:t>
            </a:r>
            <a:endParaRPr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"/>
          <p:cNvSpPr/>
          <p:nvPr/>
        </p:nvSpPr>
        <p:spPr>
          <a:xfrm>
            <a:off x="6571488" y="3627120"/>
            <a:ext cx="226771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1622D"/>
              </a:buClr>
              <a:buSzPts val="1100"/>
              <a:buFont typeface="Calibri"/>
              <a:buNone/>
            </a:pPr>
            <a:r>
              <a:rPr i="1" lang="en-US" sz="1100">
                <a:solidFill>
                  <a:srgbClr val="C1622D"/>
                </a:solidFill>
                <a:latin typeface="Calibri"/>
                <a:ea typeface="Calibri"/>
                <a:cs typeface="Calibri"/>
                <a:sym typeface="Calibri"/>
              </a:rPr>
              <a:t>What </a:t>
            </a:r>
            <a:r>
              <a:rPr i="1" lang="en-US" sz="1200">
                <a:solidFill>
                  <a:srgbClr val="C1622D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i="1" lang="en-US" sz="1100">
                <a:solidFill>
                  <a:srgbClr val="C1622D"/>
                </a:solidFill>
                <a:latin typeface="Calibri"/>
                <a:ea typeface="Calibri"/>
                <a:cs typeface="Calibri"/>
                <a:sym typeface="Calibri"/>
              </a:rPr>
              <a:t> system must do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4"/>
          <p:cNvSpPr/>
          <p:nvPr/>
        </p:nvSpPr>
        <p:spPr>
          <a:xfrm>
            <a:off x="6571488" y="3956304"/>
            <a:ext cx="226771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Detailed specification of every function an eCRVS must perform across the full vital events lifecycle, from birth notification to cause-of-death coding.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"/>
          <p:cNvSpPr/>
          <p:nvPr/>
        </p:nvSpPr>
        <p:spPr>
          <a:xfrm>
            <a:off x="9223248" y="2237232"/>
            <a:ext cx="2633472" cy="3657600"/>
          </a:xfrm>
          <a:prstGeom prst="roundRect">
            <a:avLst>
              <a:gd fmla="val 2431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4"/>
          <p:cNvSpPr/>
          <p:nvPr/>
        </p:nvSpPr>
        <p:spPr>
          <a:xfrm>
            <a:off x="9223248" y="2237232"/>
            <a:ext cx="2633472" cy="804672"/>
          </a:xfrm>
          <a:prstGeom prst="rect">
            <a:avLst/>
          </a:prstGeom>
          <a:solidFill>
            <a:srgbClr val="C99A3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"/>
          <p:cNvSpPr/>
          <p:nvPr/>
        </p:nvSpPr>
        <p:spPr>
          <a:xfrm>
            <a:off x="9406128" y="2365248"/>
            <a:ext cx="502920" cy="502920"/>
          </a:xfrm>
          <a:prstGeom prst="ellipse">
            <a:avLst/>
          </a:prstGeom>
          <a:solidFill>
            <a:srgbClr val="C99A3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21" name="Google Shape;221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31858" y="2490978"/>
            <a:ext cx="251460" cy="2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4"/>
          <p:cNvSpPr/>
          <p:nvPr/>
        </p:nvSpPr>
        <p:spPr>
          <a:xfrm>
            <a:off x="11353800" y="231038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mbria"/>
              <a:buNone/>
            </a:pPr>
            <a:r>
              <a:rPr b="1" lang="en-US" sz="2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4"/>
          <p:cNvSpPr/>
          <p:nvPr/>
        </p:nvSpPr>
        <p:spPr>
          <a:xfrm>
            <a:off x="9406128" y="3151632"/>
            <a:ext cx="2267712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550"/>
              <a:buFont typeface="Cambria"/>
              <a:buNone/>
            </a:pPr>
            <a:r>
              <a:rPr b="1" lang="en-US" sz="15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Non-Functional Requirements</a:t>
            </a:r>
            <a:endParaRPr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4"/>
          <p:cNvSpPr/>
          <p:nvPr/>
        </p:nvSpPr>
        <p:spPr>
          <a:xfrm>
            <a:off x="9406128" y="3627120"/>
            <a:ext cx="226771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9A3C"/>
              </a:buClr>
              <a:buSzPts val="1200"/>
              <a:buFont typeface="Calibri"/>
              <a:buNone/>
            </a:pPr>
            <a:r>
              <a:rPr i="1" lang="en-US" sz="1200">
                <a:solidFill>
                  <a:srgbClr val="C99A3C"/>
                </a:solidFill>
                <a:latin typeface="Calibri"/>
                <a:ea typeface="Calibri"/>
                <a:cs typeface="Calibri"/>
                <a:sym typeface="Calibri"/>
              </a:rPr>
              <a:t>How well it must do it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4"/>
          <p:cNvSpPr/>
          <p:nvPr/>
        </p:nvSpPr>
        <p:spPr>
          <a:xfrm>
            <a:off x="9406128" y="3956304"/>
            <a:ext cx="226771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Seven performance standards covering security, availability, scalability, interoperability, accessibility, performance, and maintainability.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5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33" name="Google Shape;233;p5"/>
          <p:cNvGrpSpPr/>
          <p:nvPr/>
        </p:nvGrpSpPr>
        <p:grpSpPr>
          <a:xfrm>
            <a:off x="414375" y="65842"/>
            <a:ext cx="11475992" cy="886308"/>
            <a:chOff x="394583" y="74845"/>
            <a:chExt cx="6981525" cy="886308"/>
          </a:xfrm>
        </p:grpSpPr>
        <p:sp>
          <p:nvSpPr>
            <p:cNvPr id="234" name="Google Shape;234;p5"/>
            <p:cNvSpPr/>
            <p:nvPr/>
          </p:nvSpPr>
          <p:spPr>
            <a:xfrm>
              <a:off x="394583" y="74845"/>
              <a:ext cx="6981525" cy="886308"/>
            </a:xfrm>
            <a:prstGeom prst="roundRect">
              <a:avLst>
                <a:gd fmla="val 16667" name="adj"/>
              </a:avLst>
            </a:prstGeom>
            <a:solidFill>
              <a:srgbClr val="0A2F4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5"/>
            <p:cNvSpPr txBox="1"/>
            <p:nvPr/>
          </p:nvSpPr>
          <p:spPr>
            <a:xfrm>
              <a:off x="412527" y="153968"/>
              <a:ext cx="6894993" cy="639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5400" spcFirstLastPara="1" rIns="1954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DESIGN PRINCIPLES</a:t>
              </a:r>
              <a:endParaRPr b="1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" name="Google Shape;236;p5"/>
          <p:cNvSpPr/>
          <p:nvPr/>
        </p:nvSpPr>
        <p:spPr>
          <a:xfrm>
            <a:off x="548640" y="566928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5"/>
          <p:cNvSpPr/>
          <p:nvPr/>
        </p:nvSpPr>
        <p:spPr>
          <a:xfrm>
            <a:off x="548640" y="1444752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5"/>
          <p:cNvSpPr/>
          <p:nvPr/>
        </p:nvSpPr>
        <p:spPr>
          <a:xfrm>
            <a:off x="1508760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5"/>
          <p:cNvSpPr/>
          <p:nvPr/>
        </p:nvSpPr>
        <p:spPr>
          <a:xfrm>
            <a:off x="5294376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Decentralization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5"/>
          <p:cNvSpPr/>
          <p:nvPr/>
        </p:nvSpPr>
        <p:spPr>
          <a:xfrm>
            <a:off x="9079992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5"/>
          <p:cNvSpPr txBox="1"/>
          <p:nvPr/>
        </p:nvSpPr>
        <p:spPr>
          <a:xfrm>
            <a:off x="3046956" y="3247465"/>
            <a:ext cx="60939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42" name="Google Shape;242;p5"/>
          <p:cNvSpPr/>
          <p:nvPr/>
        </p:nvSpPr>
        <p:spPr>
          <a:xfrm>
            <a:off x="701040" y="719328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b="1" sz="3000">
              <a:solidFill>
                <a:srgbClr val="0B4F4A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3000"/>
              <a:buFont typeface="Cambria"/>
              <a:buNone/>
            </a:pPr>
            <a:r>
              <a:rPr b="1" lang="en-US" sz="30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The values every compliant system must embody: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5"/>
          <p:cNvSpPr/>
          <p:nvPr/>
        </p:nvSpPr>
        <p:spPr>
          <a:xfrm>
            <a:off x="701040" y="1597152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D6A"/>
              </a:buClr>
              <a:buSzPts val="1400"/>
              <a:buFont typeface="Calibri"/>
              <a:buNone/>
            </a:pPr>
            <a:r>
              <a:rPr i="1" lang="en-US" sz="140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Design Principles are not aspirational guidelines. They are binding architecture commitments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719328" y="2182368"/>
            <a:ext cx="2633472" cy="1600200"/>
          </a:xfrm>
          <a:prstGeom prst="roundRect">
            <a:avLst>
              <a:gd fmla="val 400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5"/>
          <p:cNvSpPr/>
          <p:nvPr/>
        </p:nvSpPr>
        <p:spPr>
          <a:xfrm>
            <a:off x="902208" y="2346960"/>
            <a:ext cx="438912" cy="438912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46" name="Google Shape;24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1936" y="2456688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5"/>
          <p:cNvSpPr/>
          <p:nvPr/>
        </p:nvSpPr>
        <p:spPr>
          <a:xfrm>
            <a:off x="1469136" y="2346960"/>
            <a:ext cx="1719072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350"/>
              <a:buFont typeface="Cambria"/>
              <a:buNone/>
            </a:pPr>
            <a:r>
              <a:rPr b="1" lang="en-US" sz="13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Country Ownership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5"/>
          <p:cNvSpPr/>
          <p:nvPr/>
        </p:nvSpPr>
        <p:spPr>
          <a:xfrm>
            <a:off x="902208" y="2840736"/>
            <a:ext cx="226771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Every ACSA system is governed by the country it serves. No vendor or external party holds authority over the civil register.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5"/>
          <p:cNvSpPr/>
          <p:nvPr/>
        </p:nvSpPr>
        <p:spPr>
          <a:xfrm>
            <a:off x="3553968" y="2182368"/>
            <a:ext cx="2633472" cy="1600200"/>
          </a:xfrm>
          <a:prstGeom prst="roundRect">
            <a:avLst>
              <a:gd fmla="val 400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5"/>
          <p:cNvSpPr/>
          <p:nvPr/>
        </p:nvSpPr>
        <p:spPr>
          <a:xfrm>
            <a:off x="3736848" y="2346960"/>
            <a:ext cx="438912" cy="438912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51" name="Google Shape;25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46576" y="2456688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5"/>
          <p:cNvSpPr/>
          <p:nvPr/>
        </p:nvSpPr>
        <p:spPr>
          <a:xfrm>
            <a:off x="4303776" y="2346960"/>
            <a:ext cx="1719072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350"/>
              <a:buFont typeface="Cambria"/>
              <a:buNone/>
            </a:pPr>
            <a:r>
              <a:rPr b="1" lang="en-US" sz="13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Openness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5"/>
          <p:cNvSpPr/>
          <p:nvPr/>
        </p:nvSpPr>
        <p:spPr>
          <a:xfrm>
            <a:off x="3736848" y="2840736"/>
            <a:ext cx="226771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Open standards,  Countries must be able to build on, adapt, and audit their system.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5"/>
          <p:cNvSpPr/>
          <p:nvPr/>
        </p:nvSpPr>
        <p:spPr>
          <a:xfrm>
            <a:off x="6388608" y="2182368"/>
            <a:ext cx="2633472" cy="1600200"/>
          </a:xfrm>
          <a:prstGeom prst="roundRect">
            <a:avLst>
              <a:gd fmla="val 400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5"/>
          <p:cNvSpPr/>
          <p:nvPr/>
        </p:nvSpPr>
        <p:spPr>
          <a:xfrm>
            <a:off x="6571488" y="2346960"/>
            <a:ext cx="438912" cy="438912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56" name="Google Shape;25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81216" y="2456688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5"/>
          <p:cNvSpPr/>
          <p:nvPr/>
        </p:nvSpPr>
        <p:spPr>
          <a:xfrm>
            <a:off x="7138416" y="2346960"/>
            <a:ext cx="1719072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350"/>
              <a:buFont typeface="Cambria"/>
              <a:buNone/>
            </a:pPr>
            <a:r>
              <a:rPr b="1" lang="en-US" sz="13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Interoperability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5"/>
          <p:cNvSpPr/>
          <p:nvPr/>
        </p:nvSpPr>
        <p:spPr>
          <a:xfrm>
            <a:off x="6571488" y="2840736"/>
            <a:ext cx="226771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Compliant systems can exchange data with health, ID, statistics, and social protection systems through published, versioned APIs.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5"/>
          <p:cNvSpPr/>
          <p:nvPr/>
        </p:nvSpPr>
        <p:spPr>
          <a:xfrm>
            <a:off x="9223248" y="2182368"/>
            <a:ext cx="2633472" cy="1600200"/>
          </a:xfrm>
          <a:prstGeom prst="roundRect">
            <a:avLst>
              <a:gd fmla="val 400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5"/>
          <p:cNvSpPr/>
          <p:nvPr/>
        </p:nvSpPr>
        <p:spPr>
          <a:xfrm>
            <a:off x="9406128" y="2346960"/>
            <a:ext cx="438912" cy="438912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61" name="Google Shape;261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15856" y="2456688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5"/>
          <p:cNvSpPr/>
          <p:nvPr/>
        </p:nvSpPr>
        <p:spPr>
          <a:xfrm>
            <a:off x="9973056" y="2346960"/>
            <a:ext cx="1719072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350"/>
              <a:buFont typeface="Cambria"/>
              <a:buNone/>
            </a:pPr>
            <a:r>
              <a:rPr b="1" lang="en-US" sz="13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Data Sovereignty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5"/>
          <p:cNvSpPr/>
          <p:nvPr/>
        </p:nvSpPr>
        <p:spPr>
          <a:xfrm>
            <a:off x="9406128" y="2840736"/>
            <a:ext cx="226771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Civil registration data remains within national jurisdiction. No mandatory external cloud storage or offshore data processing.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5"/>
          <p:cNvSpPr/>
          <p:nvPr/>
        </p:nvSpPr>
        <p:spPr>
          <a:xfrm>
            <a:off x="719328" y="3965448"/>
            <a:ext cx="2633472" cy="1600200"/>
          </a:xfrm>
          <a:prstGeom prst="roundRect">
            <a:avLst>
              <a:gd fmla="val 400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5"/>
          <p:cNvSpPr/>
          <p:nvPr/>
        </p:nvSpPr>
        <p:spPr>
          <a:xfrm>
            <a:off x="902208" y="4130040"/>
            <a:ext cx="438912" cy="438912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66" name="Google Shape;266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11936" y="4239768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5"/>
          <p:cNvSpPr/>
          <p:nvPr/>
        </p:nvSpPr>
        <p:spPr>
          <a:xfrm>
            <a:off x="1469136" y="4130040"/>
            <a:ext cx="1719072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350"/>
              <a:buFont typeface="Cambria"/>
              <a:buNone/>
            </a:pPr>
            <a:r>
              <a:rPr b="1" lang="en-US" sz="13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Sustainability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5"/>
          <p:cNvSpPr/>
          <p:nvPr/>
        </p:nvSpPr>
        <p:spPr>
          <a:xfrm>
            <a:off x="902208" y="4623816"/>
            <a:ext cx="226771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Systems must be maintainable by national ICT teams without perpetual external financing or single-vendor dependency.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5"/>
          <p:cNvSpPr/>
          <p:nvPr/>
        </p:nvSpPr>
        <p:spPr>
          <a:xfrm>
            <a:off x="3553968" y="3965448"/>
            <a:ext cx="2633472" cy="1600200"/>
          </a:xfrm>
          <a:prstGeom prst="roundRect">
            <a:avLst>
              <a:gd fmla="val 400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5"/>
          <p:cNvSpPr/>
          <p:nvPr/>
        </p:nvSpPr>
        <p:spPr>
          <a:xfrm>
            <a:off x="3736848" y="4130040"/>
            <a:ext cx="438912" cy="438912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71" name="Google Shape;271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846576" y="4239768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5"/>
          <p:cNvSpPr/>
          <p:nvPr/>
        </p:nvSpPr>
        <p:spPr>
          <a:xfrm>
            <a:off x="4303776" y="4130040"/>
            <a:ext cx="1719072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350"/>
              <a:buFont typeface="Cambria"/>
              <a:buNone/>
            </a:pPr>
            <a:r>
              <a:rPr b="1" lang="en-US" sz="13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Inclusivity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3736848" y="4623816"/>
            <a:ext cx="226771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Design explicitly accommodates mobile, low-literacy, offline, and multilingual use cases - not retrofitted for them.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5"/>
          <p:cNvSpPr/>
          <p:nvPr/>
        </p:nvSpPr>
        <p:spPr>
          <a:xfrm>
            <a:off x="6388608" y="3965448"/>
            <a:ext cx="2633472" cy="1600200"/>
          </a:xfrm>
          <a:prstGeom prst="roundRect">
            <a:avLst>
              <a:gd fmla="val 400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5"/>
          <p:cNvSpPr/>
          <p:nvPr/>
        </p:nvSpPr>
        <p:spPr>
          <a:xfrm>
            <a:off x="6571488" y="4130040"/>
            <a:ext cx="438912" cy="438912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76" name="Google Shape;276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681216" y="4239768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5"/>
          <p:cNvSpPr/>
          <p:nvPr/>
        </p:nvSpPr>
        <p:spPr>
          <a:xfrm>
            <a:off x="7138416" y="4130040"/>
            <a:ext cx="1719072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350"/>
              <a:buFont typeface="Cambria"/>
              <a:buNone/>
            </a:pPr>
            <a:r>
              <a:rPr b="1" lang="en-US" sz="13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Privacy &amp; Security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5"/>
          <p:cNvSpPr/>
          <p:nvPr/>
        </p:nvSpPr>
        <p:spPr>
          <a:xfrm>
            <a:off x="6571488" y="4623816"/>
            <a:ext cx="226771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Data protection is built into system architecture from the outset, in compliance with national data protection law and continental frameworks.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5"/>
          <p:cNvSpPr/>
          <p:nvPr/>
        </p:nvSpPr>
        <p:spPr>
          <a:xfrm>
            <a:off x="9223248" y="3965448"/>
            <a:ext cx="2633472" cy="1600200"/>
          </a:xfrm>
          <a:prstGeom prst="roundRect">
            <a:avLst>
              <a:gd fmla="val 4000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5"/>
          <p:cNvSpPr/>
          <p:nvPr/>
        </p:nvSpPr>
        <p:spPr>
          <a:xfrm>
            <a:off x="9406128" y="4130040"/>
            <a:ext cx="438912" cy="438912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81" name="Google Shape;281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515856" y="4239768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5"/>
          <p:cNvSpPr/>
          <p:nvPr/>
        </p:nvSpPr>
        <p:spPr>
          <a:xfrm>
            <a:off x="9973056" y="4130040"/>
            <a:ext cx="1719072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350"/>
              <a:buFont typeface="Cambria"/>
              <a:buNone/>
            </a:pPr>
            <a:r>
              <a:rPr b="1" lang="en-US" sz="135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Modularity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5"/>
          <p:cNvSpPr/>
          <p:nvPr/>
        </p:nvSpPr>
        <p:spPr>
          <a:xfrm>
            <a:off x="9406128" y="4623816"/>
            <a:ext cx="226771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Systems can be extended incrementally 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,adding vital events, digital layers, or integrations without full system re-architecture.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5"/>
          <p:cNvSpPr/>
          <p:nvPr/>
        </p:nvSpPr>
        <p:spPr>
          <a:xfrm>
            <a:off x="11704015" y="6662928"/>
            <a:ext cx="2743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C6D6A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6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</a:t>
            </a:r>
            <a:endParaRPr/>
          </a:p>
        </p:txBody>
      </p:sp>
      <p:grpSp>
        <p:nvGrpSpPr>
          <p:cNvPr id="292" name="Google Shape;292;p6"/>
          <p:cNvGrpSpPr/>
          <p:nvPr/>
        </p:nvGrpSpPr>
        <p:grpSpPr>
          <a:xfrm>
            <a:off x="414375" y="65842"/>
            <a:ext cx="11475992" cy="886308"/>
            <a:chOff x="394583" y="74845"/>
            <a:chExt cx="6981525" cy="886308"/>
          </a:xfrm>
        </p:grpSpPr>
        <p:sp>
          <p:nvSpPr>
            <p:cNvPr id="293" name="Google Shape;293;p6"/>
            <p:cNvSpPr/>
            <p:nvPr/>
          </p:nvSpPr>
          <p:spPr>
            <a:xfrm>
              <a:off x="394583" y="74845"/>
              <a:ext cx="6981525" cy="886308"/>
            </a:xfrm>
            <a:prstGeom prst="roundRect">
              <a:avLst>
                <a:gd fmla="val 16667" name="adj"/>
              </a:avLst>
            </a:prstGeom>
            <a:solidFill>
              <a:srgbClr val="0A2F4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6"/>
            <p:cNvSpPr txBox="1"/>
            <p:nvPr/>
          </p:nvSpPr>
          <p:spPr>
            <a:xfrm>
              <a:off x="412527" y="153968"/>
              <a:ext cx="6894993" cy="639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5400" spcFirstLastPara="1" rIns="1954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Arial"/>
                <a:buNone/>
              </a:pPr>
              <a:r>
                <a:rPr b="1"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DATA STANDARDS</a:t>
              </a:r>
              <a:endParaRPr/>
            </a:p>
          </p:txBody>
        </p:sp>
      </p:grpSp>
      <p:sp>
        <p:nvSpPr>
          <p:cNvPr id="295" name="Google Shape;295;p6"/>
          <p:cNvSpPr/>
          <p:nvPr/>
        </p:nvSpPr>
        <p:spPr>
          <a:xfrm>
            <a:off x="548640" y="566928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6"/>
          <p:cNvSpPr/>
          <p:nvPr/>
        </p:nvSpPr>
        <p:spPr>
          <a:xfrm>
            <a:off x="1508760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6"/>
          <p:cNvSpPr/>
          <p:nvPr/>
        </p:nvSpPr>
        <p:spPr>
          <a:xfrm>
            <a:off x="9079992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6"/>
          <p:cNvSpPr/>
          <p:nvPr/>
        </p:nvSpPr>
        <p:spPr>
          <a:xfrm>
            <a:off x="548639" y="1097921"/>
            <a:ext cx="10863073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A shared language for civil registration data across Africa-</a:t>
            </a:r>
            <a:r>
              <a:rPr i="1" lang="en-US" sz="180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 what data is collected, how it is defined, how it is coded, and how it moves between systems</a:t>
            </a:r>
            <a:r>
              <a:rPr b="1" lang="en-US" sz="18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99" name="Google Shape;299;p6"/>
          <p:cNvSpPr/>
          <p:nvPr/>
        </p:nvSpPr>
        <p:spPr>
          <a:xfrm>
            <a:off x="701040" y="2182368"/>
            <a:ext cx="5394960" cy="1078992"/>
          </a:xfrm>
          <a:prstGeom prst="roundRect">
            <a:avLst>
              <a:gd fmla="val 5932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0" name="Google Shape;300;p6"/>
          <p:cNvSpPr/>
          <p:nvPr/>
        </p:nvSpPr>
        <p:spPr>
          <a:xfrm>
            <a:off x="838200" y="2420112"/>
            <a:ext cx="475488" cy="475488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301" name="Google Shape;30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7072" y="2538984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6"/>
          <p:cNvSpPr/>
          <p:nvPr/>
        </p:nvSpPr>
        <p:spPr>
          <a:xfrm>
            <a:off x="1450848" y="2346960"/>
            <a:ext cx="438912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Minimum Data Sets</a:t>
            </a:r>
            <a:endParaRPr sz="14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3" name="Google Shape;303;p6"/>
          <p:cNvSpPr/>
          <p:nvPr/>
        </p:nvSpPr>
        <p:spPr>
          <a:xfrm>
            <a:off x="1450848" y="2685288"/>
            <a:ext cx="44622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Standardized mandatory fields for each vital event - birth, death, marriage, divorce - distinguishing notification fields (fewer) from registration fields (complete) and statistical fields.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4" name="Google Shape;304;p6"/>
          <p:cNvSpPr/>
          <p:nvPr/>
        </p:nvSpPr>
        <p:spPr>
          <a:xfrm>
            <a:off x="701040" y="3325368"/>
            <a:ext cx="5394960" cy="1078992"/>
          </a:xfrm>
          <a:prstGeom prst="roundRect">
            <a:avLst>
              <a:gd fmla="val 5932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5" name="Google Shape;305;p6"/>
          <p:cNvSpPr/>
          <p:nvPr/>
        </p:nvSpPr>
        <p:spPr>
          <a:xfrm>
            <a:off x="838200" y="3563112"/>
            <a:ext cx="475488" cy="475488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306" name="Google Shape;30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7072" y="3681984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6"/>
          <p:cNvSpPr/>
          <p:nvPr/>
        </p:nvSpPr>
        <p:spPr>
          <a:xfrm>
            <a:off x="1450848" y="3489960"/>
            <a:ext cx="438912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Cause of Death</a:t>
            </a:r>
            <a:endParaRPr sz="14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8" name="Google Shape;308;p6"/>
          <p:cNvSpPr/>
          <p:nvPr/>
        </p:nvSpPr>
        <p:spPr>
          <a:xfrm>
            <a:off x="1450848" y="3828288"/>
            <a:ext cx="44622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ICD-10/ICD-11 compliant cause-of-death coding standards, enabling internationally comparable mortality data and contributing to global disease burden analysis.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9" name="Google Shape;309;p6"/>
          <p:cNvSpPr/>
          <p:nvPr/>
        </p:nvSpPr>
        <p:spPr>
          <a:xfrm>
            <a:off x="701040" y="4468368"/>
            <a:ext cx="5394960" cy="1078992"/>
          </a:xfrm>
          <a:prstGeom prst="roundRect">
            <a:avLst>
              <a:gd fmla="val 5932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0" name="Google Shape;310;p6"/>
          <p:cNvSpPr/>
          <p:nvPr/>
        </p:nvSpPr>
        <p:spPr>
          <a:xfrm>
            <a:off x="838200" y="4706112"/>
            <a:ext cx="475488" cy="475488"/>
          </a:xfrm>
          <a:prstGeom prst="ellipse">
            <a:avLst/>
          </a:prstGeom>
          <a:solidFill>
            <a:srgbClr val="1A6B6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311" name="Google Shape;31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7072" y="4824984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6"/>
          <p:cNvSpPr/>
          <p:nvPr/>
        </p:nvSpPr>
        <p:spPr>
          <a:xfrm>
            <a:off x="1450848" y="4632960"/>
            <a:ext cx="438912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Person Identifiers</a:t>
            </a:r>
            <a:endParaRPr sz="14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3" name="Google Shape;313;p6"/>
          <p:cNvSpPr/>
          <p:nvPr/>
        </p:nvSpPr>
        <p:spPr>
          <a:xfrm>
            <a:off x="1450848" y="4971288"/>
            <a:ext cx="44622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Standards for unique person identification across vital events, enabling record linkage across birth, marriage, and death without requiring a national ID number at the point of registration.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4" name="Google Shape;314;p6"/>
          <p:cNvSpPr/>
          <p:nvPr/>
        </p:nvSpPr>
        <p:spPr>
          <a:xfrm>
            <a:off x="701040" y="5611368"/>
            <a:ext cx="5394960" cy="1078992"/>
          </a:xfrm>
          <a:prstGeom prst="roundRect">
            <a:avLst>
              <a:gd fmla="val 5932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5" name="Google Shape;315;p6"/>
          <p:cNvSpPr/>
          <p:nvPr/>
        </p:nvSpPr>
        <p:spPr>
          <a:xfrm>
            <a:off x="838200" y="5849112"/>
            <a:ext cx="475488" cy="475488"/>
          </a:xfrm>
          <a:prstGeom prst="ellipse">
            <a:avLst/>
          </a:prstGeom>
          <a:solidFill>
            <a:srgbClr val="C99A3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316" name="Google Shape;316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7072" y="5967984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6"/>
          <p:cNvSpPr/>
          <p:nvPr/>
        </p:nvSpPr>
        <p:spPr>
          <a:xfrm>
            <a:off x="1450848" y="5775960"/>
            <a:ext cx="438912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B4F4A"/>
                </a:solidFill>
                <a:latin typeface="Cambria"/>
                <a:ea typeface="Cambria"/>
                <a:cs typeface="Cambria"/>
                <a:sym typeface="Cambria"/>
              </a:rPr>
              <a:t>Exchange Protocols</a:t>
            </a:r>
            <a:endParaRPr sz="14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8" name="Google Shape;318;p6"/>
          <p:cNvSpPr/>
          <p:nvPr/>
        </p:nvSpPr>
        <p:spPr>
          <a:xfrm>
            <a:off x="1450848" y="6114288"/>
            <a:ext cx="44622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Health IT system compliant that  interfaces for health-CRVS data exchange; standardized API schemas for ID system integration; batch formats for statistical reporting to NSOs</a:t>
            </a:r>
            <a:r>
              <a:rPr lang="en-US" sz="11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15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9" name="Google Shape;319;p6"/>
          <p:cNvSpPr/>
          <p:nvPr/>
        </p:nvSpPr>
        <p:spPr>
          <a:xfrm>
            <a:off x="6426791" y="1922634"/>
            <a:ext cx="5376672" cy="4553712"/>
          </a:xfrm>
          <a:prstGeom prst="roundRect">
            <a:avLst>
              <a:gd fmla="val 1406" name="adj"/>
            </a:avLst>
          </a:prstGeom>
          <a:solidFill>
            <a:srgbClr val="073330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0" name="Google Shape;320;p6"/>
          <p:cNvSpPr/>
          <p:nvPr/>
        </p:nvSpPr>
        <p:spPr>
          <a:xfrm>
            <a:off x="6644640" y="2392680"/>
            <a:ext cx="502920" cy="502920"/>
          </a:xfrm>
          <a:prstGeom prst="ellipse">
            <a:avLst/>
          </a:prstGeom>
          <a:solidFill>
            <a:srgbClr val="C99A3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321" name="Google Shape;321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70370" y="2518410"/>
            <a:ext cx="251460" cy="2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6"/>
          <p:cNvSpPr/>
          <p:nvPr/>
        </p:nvSpPr>
        <p:spPr>
          <a:xfrm>
            <a:off x="7284720" y="2456688"/>
            <a:ext cx="42976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Why data standards are the foundation</a:t>
            </a:r>
            <a:endParaRPr sz="15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3" name="Google Shape;323;p6"/>
          <p:cNvSpPr/>
          <p:nvPr/>
        </p:nvSpPr>
        <p:spPr>
          <a:xfrm>
            <a:off x="6644640" y="3060192"/>
            <a:ext cx="498348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EDE6D6"/>
                </a:solidFill>
                <a:latin typeface="Calibri"/>
                <a:ea typeface="Calibri"/>
                <a:cs typeface="Calibri"/>
                <a:sym typeface="Calibri"/>
              </a:rPr>
              <a:t>Without common data standards, civil registration data cannot be aggregated nationally and without national aggregation, vital statistics cannot be produced.</a:t>
            </a:r>
            <a:endParaRPr sz="125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4" name="Google Shape;324;p6"/>
          <p:cNvSpPr/>
          <p:nvPr/>
        </p:nvSpPr>
        <p:spPr>
          <a:xfrm>
            <a:off x="6644640" y="4248912"/>
            <a:ext cx="498348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EDE6D6"/>
                </a:solidFill>
                <a:latin typeface="Calibri"/>
                <a:ea typeface="Calibri"/>
                <a:cs typeface="Calibri"/>
                <a:sym typeface="Calibri"/>
              </a:rPr>
              <a:t>Data standards are the technical bridge between decentralized service delivery and centralized vital statistics generation. They are what makes CRVS a public health and governance tool, not just a documentary service.</a:t>
            </a:r>
            <a:endParaRPr sz="125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5" name="Google Shape;325;p6"/>
          <p:cNvSpPr/>
          <p:nvPr/>
        </p:nvSpPr>
        <p:spPr>
          <a:xfrm>
            <a:off x="6644640" y="5437632"/>
            <a:ext cx="498348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EDE6D6"/>
                </a:solidFill>
                <a:latin typeface="Calibri"/>
                <a:ea typeface="Calibri"/>
                <a:cs typeface="Calibri"/>
                <a:sym typeface="Calibri"/>
              </a:rPr>
              <a:t>For ACSA, data standards also enable a country's eCRVS system to be compared, benchmarked, and audited against a continental reference - so adoption is verifiable and quality is measurable.</a:t>
            </a:r>
            <a:endParaRPr sz="125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7"/>
          <p:cNvSpPr/>
          <p:nvPr/>
        </p:nvSpPr>
        <p:spPr>
          <a:xfrm>
            <a:off x="548640" y="566928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7"/>
          <p:cNvSpPr/>
          <p:nvPr/>
        </p:nvSpPr>
        <p:spPr>
          <a:xfrm>
            <a:off x="548640" y="1444752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7"/>
          <p:cNvSpPr/>
          <p:nvPr/>
        </p:nvSpPr>
        <p:spPr>
          <a:xfrm>
            <a:off x="1508760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7"/>
          <p:cNvSpPr/>
          <p:nvPr/>
        </p:nvSpPr>
        <p:spPr>
          <a:xfrm>
            <a:off x="5294376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Decentralization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7"/>
          <p:cNvSpPr/>
          <p:nvPr/>
        </p:nvSpPr>
        <p:spPr>
          <a:xfrm>
            <a:off x="9079992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7" name="Google Shape;337;p7"/>
          <p:cNvGrpSpPr/>
          <p:nvPr/>
        </p:nvGrpSpPr>
        <p:grpSpPr>
          <a:xfrm>
            <a:off x="414375" y="65842"/>
            <a:ext cx="11475992" cy="886308"/>
            <a:chOff x="394583" y="74845"/>
            <a:chExt cx="6981525" cy="886308"/>
          </a:xfrm>
        </p:grpSpPr>
        <p:sp>
          <p:nvSpPr>
            <p:cNvPr id="338" name="Google Shape;338;p7"/>
            <p:cNvSpPr/>
            <p:nvPr/>
          </p:nvSpPr>
          <p:spPr>
            <a:xfrm>
              <a:off x="394583" y="74845"/>
              <a:ext cx="6981525" cy="886308"/>
            </a:xfrm>
            <a:prstGeom prst="roundRect">
              <a:avLst>
                <a:gd fmla="val 16667" name="adj"/>
              </a:avLst>
            </a:prstGeom>
            <a:solidFill>
              <a:srgbClr val="0A2F4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7"/>
            <p:cNvSpPr txBox="1"/>
            <p:nvPr/>
          </p:nvSpPr>
          <p:spPr>
            <a:xfrm>
              <a:off x="412527" y="153968"/>
              <a:ext cx="6894993" cy="639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5400" spcFirstLastPara="1" rIns="1954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Arial"/>
                <a:buNone/>
              </a:pPr>
              <a:r>
                <a:rPr b="1"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FUNCTIONAL REQUIREMENTS</a:t>
              </a:r>
              <a:endParaRPr/>
            </a:p>
          </p:txBody>
        </p:sp>
      </p:grpSp>
      <p:sp>
        <p:nvSpPr>
          <p:cNvPr id="340" name="Google Shape;340;p7"/>
          <p:cNvSpPr/>
          <p:nvPr/>
        </p:nvSpPr>
        <p:spPr>
          <a:xfrm>
            <a:off x="682905" y="1286256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80">
                <a:solidFill>
                  <a:srgbClr val="5C6D6A"/>
                </a:solidFill>
                <a:latin typeface="Arial"/>
                <a:ea typeface="Arial"/>
                <a:cs typeface="Arial"/>
                <a:sym typeface="Arial"/>
              </a:rPr>
              <a:t>Functional requirements define the complete set of operations an eCRVS system must perform across all vital events and all roles.</a:t>
            </a:r>
            <a:endParaRPr sz="14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1" name="Google Shape;341;p7"/>
          <p:cNvSpPr/>
          <p:nvPr/>
        </p:nvSpPr>
        <p:spPr>
          <a:xfrm>
            <a:off x="719328" y="2164080"/>
            <a:ext cx="2633472" cy="3044952"/>
          </a:xfrm>
          <a:prstGeom prst="roundRect">
            <a:avLst>
              <a:gd fmla="val 2431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2" name="Google Shape;342;p7"/>
          <p:cNvSpPr/>
          <p:nvPr/>
        </p:nvSpPr>
        <p:spPr>
          <a:xfrm>
            <a:off x="719328" y="2164080"/>
            <a:ext cx="2633472" cy="777240"/>
          </a:xfrm>
          <a:prstGeom prst="rect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3" name="Google Shape;343;p7"/>
          <p:cNvSpPr/>
          <p:nvPr/>
        </p:nvSpPr>
        <p:spPr>
          <a:xfrm>
            <a:off x="920496" y="2301240"/>
            <a:ext cx="502920" cy="502920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344" name="Google Shape;34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6226" y="2426970"/>
            <a:ext cx="251460" cy="2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7"/>
          <p:cNvSpPr/>
          <p:nvPr/>
        </p:nvSpPr>
        <p:spPr>
          <a:xfrm>
            <a:off x="1542288" y="2310384"/>
            <a:ext cx="1627632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Birth</a:t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6" name="Google Shape;346;p7"/>
          <p:cNvSpPr/>
          <p:nvPr/>
        </p:nvSpPr>
        <p:spPr>
          <a:xfrm>
            <a:off x="1103376" y="3005328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Birth notification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7" name="Google Shape;347;p7"/>
          <p:cNvSpPr/>
          <p:nvPr/>
        </p:nvSpPr>
        <p:spPr>
          <a:xfrm>
            <a:off x="1103376" y="3517392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Birth registration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8" name="Google Shape;348;p7"/>
          <p:cNvSpPr/>
          <p:nvPr/>
        </p:nvSpPr>
        <p:spPr>
          <a:xfrm>
            <a:off x="1103376" y="4029456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Certificate issuance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9" name="Google Shape;349;p7"/>
          <p:cNvSpPr/>
          <p:nvPr/>
        </p:nvSpPr>
        <p:spPr>
          <a:xfrm>
            <a:off x="3553968" y="2164080"/>
            <a:ext cx="2633472" cy="3044952"/>
          </a:xfrm>
          <a:prstGeom prst="roundRect">
            <a:avLst>
              <a:gd fmla="val 2431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0" name="Google Shape;350;p7"/>
          <p:cNvSpPr/>
          <p:nvPr/>
        </p:nvSpPr>
        <p:spPr>
          <a:xfrm>
            <a:off x="3553968" y="2164080"/>
            <a:ext cx="2633472" cy="777240"/>
          </a:xfrm>
          <a:prstGeom prst="rect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1" name="Google Shape;351;p7"/>
          <p:cNvSpPr/>
          <p:nvPr/>
        </p:nvSpPr>
        <p:spPr>
          <a:xfrm>
            <a:off x="3755136" y="2301240"/>
            <a:ext cx="502920" cy="502920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352" name="Google Shape;35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0866" y="2426970"/>
            <a:ext cx="251460" cy="2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7"/>
          <p:cNvSpPr/>
          <p:nvPr/>
        </p:nvSpPr>
        <p:spPr>
          <a:xfrm>
            <a:off x="4376928" y="2310384"/>
            <a:ext cx="1627632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Death</a:t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4" name="Google Shape;354;p7"/>
          <p:cNvSpPr/>
          <p:nvPr/>
        </p:nvSpPr>
        <p:spPr>
          <a:xfrm>
            <a:off x="3938016" y="3005328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Death notification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5" name="Google Shape;355;p7"/>
          <p:cNvSpPr/>
          <p:nvPr/>
        </p:nvSpPr>
        <p:spPr>
          <a:xfrm>
            <a:off x="3938016" y="3517392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Death registration &amp; cause-of-death coding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6" name="Google Shape;356;p7"/>
          <p:cNvSpPr/>
          <p:nvPr/>
        </p:nvSpPr>
        <p:spPr>
          <a:xfrm>
            <a:off x="3938016" y="4029456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Burial permit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7" name="Google Shape;357;p7"/>
          <p:cNvSpPr/>
          <p:nvPr/>
        </p:nvSpPr>
        <p:spPr>
          <a:xfrm>
            <a:off x="6388608" y="2164080"/>
            <a:ext cx="2633472" cy="3044952"/>
          </a:xfrm>
          <a:prstGeom prst="roundRect">
            <a:avLst>
              <a:gd fmla="val 2431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8" name="Google Shape;358;p7"/>
          <p:cNvSpPr/>
          <p:nvPr/>
        </p:nvSpPr>
        <p:spPr>
          <a:xfrm>
            <a:off x="6388608" y="2164080"/>
            <a:ext cx="2633472" cy="777240"/>
          </a:xfrm>
          <a:prstGeom prst="rect">
            <a:avLst/>
          </a:prstGeom>
          <a:solidFill>
            <a:srgbClr val="1A6B6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9" name="Google Shape;359;p7"/>
          <p:cNvSpPr/>
          <p:nvPr/>
        </p:nvSpPr>
        <p:spPr>
          <a:xfrm>
            <a:off x="6589776" y="2301240"/>
            <a:ext cx="502920" cy="502920"/>
          </a:xfrm>
          <a:prstGeom prst="ellipse">
            <a:avLst/>
          </a:prstGeom>
          <a:solidFill>
            <a:srgbClr val="1A6B6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360" name="Google Shape;360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15506" y="2426970"/>
            <a:ext cx="251460" cy="2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7"/>
          <p:cNvSpPr/>
          <p:nvPr/>
        </p:nvSpPr>
        <p:spPr>
          <a:xfrm>
            <a:off x="7211568" y="2310384"/>
            <a:ext cx="1627632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Marriage</a:t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2" name="Google Shape;362;p7"/>
          <p:cNvSpPr/>
          <p:nvPr/>
        </p:nvSpPr>
        <p:spPr>
          <a:xfrm>
            <a:off x="6772656" y="3005328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Marriage registration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3" name="Google Shape;363;p7"/>
          <p:cNvSpPr/>
          <p:nvPr/>
        </p:nvSpPr>
        <p:spPr>
          <a:xfrm>
            <a:off x="6772656" y="3517392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Certificate issuance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4" name="Google Shape;364;p7"/>
          <p:cNvSpPr/>
          <p:nvPr/>
        </p:nvSpPr>
        <p:spPr>
          <a:xfrm>
            <a:off x="6772656" y="4029456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Customary union recognition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5" name="Google Shape;365;p7"/>
          <p:cNvSpPr/>
          <p:nvPr/>
        </p:nvSpPr>
        <p:spPr>
          <a:xfrm>
            <a:off x="9223248" y="2164080"/>
            <a:ext cx="2633472" cy="3044952"/>
          </a:xfrm>
          <a:prstGeom prst="roundRect">
            <a:avLst>
              <a:gd fmla="val 2431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6" name="Google Shape;366;p7"/>
          <p:cNvSpPr/>
          <p:nvPr/>
        </p:nvSpPr>
        <p:spPr>
          <a:xfrm>
            <a:off x="9223248" y="2164080"/>
            <a:ext cx="2633472" cy="777240"/>
          </a:xfrm>
          <a:prstGeom prst="rect">
            <a:avLst/>
          </a:prstGeom>
          <a:solidFill>
            <a:srgbClr val="C99A3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7" name="Google Shape;367;p7"/>
          <p:cNvSpPr/>
          <p:nvPr/>
        </p:nvSpPr>
        <p:spPr>
          <a:xfrm>
            <a:off x="9424416" y="2301240"/>
            <a:ext cx="502920" cy="502920"/>
          </a:xfrm>
          <a:prstGeom prst="ellipse">
            <a:avLst/>
          </a:prstGeom>
          <a:solidFill>
            <a:srgbClr val="C99A3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reencoded.png" id="368" name="Google Shape;368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50146" y="2426970"/>
            <a:ext cx="251460" cy="2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7"/>
          <p:cNvSpPr/>
          <p:nvPr/>
        </p:nvSpPr>
        <p:spPr>
          <a:xfrm>
            <a:off x="10046208" y="2310384"/>
            <a:ext cx="1627632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Divorce</a:t>
            </a:r>
            <a:endParaRPr sz="18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70" name="Google Shape;370;p7"/>
          <p:cNvSpPr/>
          <p:nvPr/>
        </p:nvSpPr>
        <p:spPr>
          <a:xfrm>
            <a:off x="9607296" y="3005328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Dissolution registration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71" name="Google Shape;371;p7"/>
          <p:cNvSpPr/>
          <p:nvPr/>
        </p:nvSpPr>
        <p:spPr>
          <a:xfrm>
            <a:off x="9607296" y="3517392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Court order integration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72" name="Google Shape;372;p7"/>
          <p:cNvSpPr/>
          <p:nvPr/>
        </p:nvSpPr>
        <p:spPr>
          <a:xfrm>
            <a:off x="9607296" y="4029456"/>
            <a:ext cx="206654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39">
                <a:solidFill>
                  <a:srgbClr val="1F2A28"/>
                </a:solidFill>
                <a:latin typeface="Arial"/>
                <a:ea typeface="Arial"/>
                <a:cs typeface="Arial"/>
                <a:sym typeface="Arial"/>
              </a:rPr>
              <a:t>Certificate of dissolution</a:t>
            </a:r>
            <a:endParaRPr sz="1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73" name="Google Shape;373;p7"/>
          <p:cNvSpPr/>
          <p:nvPr/>
        </p:nvSpPr>
        <p:spPr>
          <a:xfrm>
            <a:off x="682905" y="5471496"/>
            <a:ext cx="5029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80">
                <a:solidFill>
                  <a:srgbClr val="0B4F4A"/>
                </a:solidFill>
                <a:latin typeface="Arial"/>
                <a:ea typeface="Arial"/>
                <a:cs typeface="Arial"/>
                <a:sym typeface="Arial"/>
              </a:rPr>
              <a:t>Cross-cutting functional requirements (all vital events):</a:t>
            </a:r>
            <a:endParaRPr sz="115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74" name="Google Shape;374;p7"/>
          <p:cNvSpPr/>
          <p:nvPr/>
        </p:nvSpPr>
        <p:spPr>
          <a:xfrm>
            <a:off x="719328" y="5803391"/>
            <a:ext cx="11155680" cy="4389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0">
                <a:solidFill>
                  <a:srgbClr val="5C6D6A"/>
                </a:solidFill>
                <a:latin typeface="Arial"/>
                <a:ea typeface="Arial"/>
                <a:cs typeface="Arial"/>
                <a:sym typeface="Arial"/>
              </a:rPr>
              <a:t>User and role management  ·  Audit trail and logging  ·  Search and verification  ·  Offline data entry and sync  ·  Bulk data import and migration  ·  Statistical reporting and export  ·  System administration and configuration  ·  Multi-language support</a:t>
            </a:r>
            <a:endParaRPr sz="105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9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9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82" name="Google Shape;382;p9"/>
          <p:cNvGrpSpPr/>
          <p:nvPr/>
        </p:nvGrpSpPr>
        <p:grpSpPr>
          <a:xfrm>
            <a:off x="414375" y="65842"/>
            <a:ext cx="11475992" cy="886308"/>
            <a:chOff x="394583" y="74845"/>
            <a:chExt cx="6981525" cy="886308"/>
          </a:xfrm>
        </p:grpSpPr>
        <p:sp>
          <p:nvSpPr>
            <p:cNvPr id="383" name="Google Shape;383;p9"/>
            <p:cNvSpPr/>
            <p:nvPr/>
          </p:nvSpPr>
          <p:spPr>
            <a:xfrm>
              <a:off x="394583" y="74845"/>
              <a:ext cx="6981525" cy="886308"/>
            </a:xfrm>
            <a:prstGeom prst="roundRect">
              <a:avLst>
                <a:gd fmla="val 16667" name="adj"/>
              </a:avLst>
            </a:prstGeom>
            <a:solidFill>
              <a:srgbClr val="0A2F4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9"/>
            <p:cNvSpPr txBox="1"/>
            <p:nvPr/>
          </p:nvSpPr>
          <p:spPr>
            <a:xfrm>
              <a:off x="412527" y="153968"/>
              <a:ext cx="6894993" cy="639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5400" spcFirstLastPara="1" rIns="1954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Arial"/>
                <a:buNone/>
              </a:pPr>
              <a:r>
                <a:rPr b="1"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NON-FUNCTIONAL REQUIREMENTS</a:t>
              </a:r>
              <a:endParaRPr/>
            </a:p>
          </p:txBody>
        </p:sp>
      </p:grpSp>
      <p:sp>
        <p:nvSpPr>
          <p:cNvPr id="385" name="Google Shape;385;p9"/>
          <p:cNvSpPr/>
          <p:nvPr/>
        </p:nvSpPr>
        <p:spPr>
          <a:xfrm>
            <a:off x="414375" y="1413416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well must the system perform;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define the quality attributes of the system, including its usability, security, reliability and performance under different conditions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9"/>
          <p:cNvSpPr/>
          <p:nvPr/>
        </p:nvSpPr>
        <p:spPr>
          <a:xfrm>
            <a:off x="548640" y="1283079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9"/>
          <p:cNvSpPr/>
          <p:nvPr/>
        </p:nvSpPr>
        <p:spPr>
          <a:xfrm>
            <a:off x="1508760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9"/>
          <p:cNvSpPr/>
          <p:nvPr/>
        </p:nvSpPr>
        <p:spPr>
          <a:xfrm>
            <a:off x="5294376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Decentralization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9"/>
          <p:cNvSpPr/>
          <p:nvPr/>
        </p:nvSpPr>
        <p:spPr>
          <a:xfrm>
            <a:off x="9079992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0" name="Google Shape;390;p9"/>
          <p:cNvGrpSpPr/>
          <p:nvPr/>
        </p:nvGrpSpPr>
        <p:grpSpPr>
          <a:xfrm>
            <a:off x="531533" y="2541449"/>
            <a:ext cx="11150413" cy="3371054"/>
            <a:chOff x="3268" y="198041"/>
            <a:chExt cx="11150413" cy="3371054"/>
          </a:xfrm>
        </p:grpSpPr>
        <p:sp>
          <p:nvSpPr>
            <p:cNvPr id="391" name="Google Shape;391;p9"/>
            <p:cNvSpPr/>
            <p:nvPr/>
          </p:nvSpPr>
          <p:spPr>
            <a:xfrm>
              <a:off x="3268" y="198041"/>
              <a:ext cx="2593119" cy="1555871"/>
            </a:xfrm>
            <a:prstGeom prst="flowChartManualOperation">
              <a:avLst/>
            </a:prstGeom>
            <a:solidFill>
              <a:schemeClr val="accent2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9"/>
            <p:cNvSpPr txBox="1"/>
            <p:nvPr/>
          </p:nvSpPr>
          <p:spPr>
            <a:xfrm>
              <a:off x="521892" y="198041"/>
              <a:ext cx="1555871" cy="15558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Performance</a:t>
              </a:r>
              <a:r>
                <a:rPr b="0" i="0" lang="en-US" sz="1800" u="none" cap="none" strike="noStrik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2855699" y="198041"/>
              <a:ext cx="2593119" cy="1555871"/>
            </a:xfrm>
            <a:prstGeom prst="flowChartManualOperation">
              <a:avLst/>
            </a:prstGeom>
            <a:solidFill>
              <a:srgbClr val="E64520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9"/>
            <p:cNvSpPr txBox="1"/>
            <p:nvPr/>
          </p:nvSpPr>
          <p:spPr>
            <a:xfrm>
              <a:off x="3374323" y="198041"/>
              <a:ext cx="1555871" cy="15558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Security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9"/>
            <p:cNvSpPr/>
            <p:nvPr/>
          </p:nvSpPr>
          <p:spPr>
            <a:xfrm>
              <a:off x="5708130" y="198041"/>
              <a:ext cx="2593119" cy="1555871"/>
            </a:xfrm>
            <a:prstGeom prst="flowChartManualOperation">
              <a:avLst/>
            </a:prstGeom>
            <a:solidFill>
              <a:schemeClr val="accent4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9"/>
            <p:cNvSpPr txBox="1"/>
            <p:nvPr/>
          </p:nvSpPr>
          <p:spPr>
            <a:xfrm>
              <a:off x="6226754" y="198041"/>
              <a:ext cx="1555871" cy="15558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Usability and Accessibility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8560562" y="198041"/>
              <a:ext cx="2593119" cy="1555871"/>
            </a:xfrm>
            <a:prstGeom prst="flowChartManualOperation">
              <a:avLst/>
            </a:prstGeom>
            <a:solidFill>
              <a:srgbClr val="FE5C20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9"/>
            <p:cNvSpPr txBox="1"/>
            <p:nvPr/>
          </p:nvSpPr>
          <p:spPr>
            <a:xfrm>
              <a:off x="9079186" y="198041"/>
              <a:ext cx="1555871" cy="15558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Reliability and Availability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1429484" y="2013224"/>
              <a:ext cx="2593119" cy="1555871"/>
            </a:xfrm>
            <a:prstGeom prst="flowChartManualOperation">
              <a:avLst/>
            </a:prstGeom>
            <a:solidFill>
              <a:srgbClr val="00C776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9"/>
            <p:cNvSpPr txBox="1"/>
            <p:nvPr/>
          </p:nvSpPr>
          <p:spPr>
            <a:xfrm>
              <a:off x="1948108" y="2013224"/>
              <a:ext cx="1555871" cy="15558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Safety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4281915" y="2013224"/>
              <a:ext cx="2593119" cy="1555871"/>
            </a:xfrm>
            <a:prstGeom prst="flowChartManualOperation">
              <a:avLst/>
            </a:prstGeom>
            <a:solidFill>
              <a:schemeClr val="accent2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9"/>
            <p:cNvSpPr txBox="1"/>
            <p:nvPr/>
          </p:nvSpPr>
          <p:spPr>
            <a:xfrm>
              <a:off x="4800539" y="2013224"/>
              <a:ext cx="1555871" cy="15558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Compliance and Legal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7134346" y="2013224"/>
              <a:ext cx="2593119" cy="1555871"/>
            </a:xfrm>
            <a:prstGeom prst="flowChartManualOperation">
              <a:avLst/>
            </a:prstGeom>
            <a:solidFill>
              <a:srgbClr val="E64520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9"/>
            <p:cNvSpPr txBox="1"/>
            <p:nvPr/>
          </p:nvSpPr>
          <p:spPr>
            <a:xfrm>
              <a:off x="7652970" y="2013224"/>
              <a:ext cx="1555871" cy="15558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Quality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0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1" name="Google Shape;411;p10"/>
          <p:cNvGrpSpPr/>
          <p:nvPr/>
        </p:nvGrpSpPr>
        <p:grpSpPr>
          <a:xfrm>
            <a:off x="414375" y="65842"/>
            <a:ext cx="11475992" cy="886308"/>
            <a:chOff x="394583" y="74845"/>
            <a:chExt cx="6981525" cy="886308"/>
          </a:xfrm>
        </p:grpSpPr>
        <p:sp>
          <p:nvSpPr>
            <p:cNvPr id="412" name="Google Shape;412;p10"/>
            <p:cNvSpPr/>
            <p:nvPr/>
          </p:nvSpPr>
          <p:spPr>
            <a:xfrm>
              <a:off x="394583" y="74845"/>
              <a:ext cx="6981525" cy="886308"/>
            </a:xfrm>
            <a:prstGeom prst="roundRect">
              <a:avLst>
                <a:gd fmla="val 16667" name="adj"/>
              </a:avLst>
            </a:prstGeom>
            <a:solidFill>
              <a:srgbClr val="0A2F4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0"/>
            <p:cNvSpPr txBox="1"/>
            <p:nvPr/>
          </p:nvSpPr>
          <p:spPr>
            <a:xfrm>
              <a:off x="412527" y="153968"/>
              <a:ext cx="6894993" cy="639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5400" spcFirstLastPara="1" rIns="1954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Arial"/>
                <a:buNone/>
              </a:pPr>
              <a:r>
                <a:rPr b="1"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Fitness requirements</a:t>
              </a:r>
              <a:endParaRPr/>
            </a:p>
          </p:txBody>
        </p:sp>
      </p:grpSp>
      <p:sp>
        <p:nvSpPr>
          <p:cNvPr id="414" name="Google Shape;414;p10"/>
          <p:cNvSpPr/>
          <p:nvPr/>
        </p:nvSpPr>
        <p:spPr>
          <a:xfrm>
            <a:off x="548640" y="566928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10"/>
          <p:cNvSpPr/>
          <p:nvPr/>
        </p:nvSpPr>
        <p:spPr>
          <a:xfrm>
            <a:off x="548640" y="1216152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10"/>
          <p:cNvSpPr/>
          <p:nvPr/>
        </p:nvSpPr>
        <p:spPr>
          <a:xfrm>
            <a:off x="1508760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10"/>
          <p:cNvSpPr/>
          <p:nvPr/>
        </p:nvSpPr>
        <p:spPr>
          <a:xfrm>
            <a:off x="5294376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Decentralization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10"/>
          <p:cNvSpPr/>
          <p:nvPr/>
        </p:nvSpPr>
        <p:spPr>
          <a:xfrm>
            <a:off x="9079992" y="219456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Digitalization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10"/>
          <p:cNvSpPr/>
          <p:nvPr/>
        </p:nvSpPr>
        <p:spPr>
          <a:xfrm>
            <a:off x="11551615" y="6510528"/>
            <a:ext cx="2743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r>
              <a:t/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0"/>
          <p:cNvSpPr/>
          <p:nvPr/>
        </p:nvSpPr>
        <p:spPr>
          <a:xfrm>
            <a:off x="682905" y="1226743"/>
            <a:ext cx="1024128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D6A"/>
              </a:buClr>
              <a:buSzPts val="1400"/>
              <a:buFont typeface="Calibri"/>
              <a:buNone/>
            </a:pPr>
            <a:r>
              <a:rPr i="1" lang="en-US" sz="1400">
                <a:solidFill>
                  <a:srgbClr val="5C6D6A"/>
                </a:solidFill>
                <a:latin typeface="Calibri"/>
                <a:ea typeface="Calibri"/>
                <a:cs typeface="Calibri"/>
                <a:sym typeface="Calibri"/>
              </a:rPr>
              <a:t>Every NFR matters. But three have a disproportionate impact on whether a system actually works in African contexts.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0"/>
          <p:cNvSpPr/>
          <p:nvPr/>
        </p:nvSpPr>
        <p:spPr>
          <a:xfrm>
            <a:off x="719328" y="2164080"/>
            <a:ext cx="3566160" cy="4315968"/>
          </a:xfrm>
          <a:prstGeom prst="roundRect">
            <a:avLst>
              <a:gd fmla="val 1795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0"/>
          <p:cNvSpPr/>
          <p:nvPr/>
        </p:nvSpPr>
        <p:spPr>
          <a:xfrm>
            <a:off x="719328" y="2164080"/>
            <a:ext cx="3566160" cy="777240"/>
          </a:xfrm>
          <a:prstGeom prst="rect">
            <a:avLst/>
          </a:prstGeom>
          <a:solidFill>
            <a:srgbClr val="1A6B6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0"/>
          <p:cNvSpPr/>
          <p:nvPr/>
        </p:nvSpPr>
        <p:spPr>
          <a:xfrm>
            <a:off x="920496" y="2292096"/>
            <a:ext cx="512064" cy="512064"/>
          </a:xfrm>
          <a:prstGeom prst="ellipse">
            <a:avLst/>
          </a:prstGeom>
          <a:solidFill>
            <a:srgbClr val="1A6B6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424" name="Google Shape;42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8512" y="2420112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10"/>
          <p:cNvSpPr/>
          <p:nvPr/>
        </p:nvSpPr>
        <p:spPr>
          <a:xfrm>
            <a:off x="3810000" y="2255520"/>
            <a:ext cx="36576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</a:pPr>
            <a:r>
              <a:rPr b="1" lang="en-US"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NFR 4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10"/>
          <p:cNvSpPr/>
          <p:nvPr/>
        </p:nvSpPr>
        <p:spPr>
          <a:xfrm>
            <a:off x="1578864" y="2301240"/>
            <a:ext cx="25603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b="1"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Availability &amp; Reliability (Offline)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10"/>
          <p:cNvSpPr/>
          <p:nvPr/>
        </p:nvSpPr>
        <p:spPr>
          <a:xfrm>
            <a:off x="920496" y="3078480"/>
            <a:ext cx="316382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150"/>
              <a:buFont typeface="Calibri"/>
              <a:buNone/>
            </a:pPr>
            <a:r>
              <a:rPr b="1" lang="en-US" sz="1150">
                <a:solidFill>
                  <a:srgbClr val="0B4F4A"/>
                </a:solidFill>
                <a:latin typeface="Calibri"/>
                <a:ea typeface="Calibri"/>
                <a:cs typeface="Calibri"/>
                <a:sym typeface="Calibri"/>
              </a:rPr>
              <a:t>Why it matters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10"/>
          <p:cNvSpPr/>
          <p:nvPr/>
        </p:nvSpPr>
        <p:spPr>
          <a:xfrm>
            <a:off x="920496" y="3334512"/>
            <a:ext cx="316382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50"/>
              <a:buFont typeface="Calibri"/>
              <a:buNone/>
            </a:pPr>
            <a:r>
              <a:rPr lang="en-US" sz="11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In much of Africa, internet connectivity is intermittent and power is unreliable. A CRVS system that only works online is not fit for purpose on this continent.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0"/>
          <p:cNvSpPr/>
          <p:nvPr/>
        </p:nvSpPr>
        <p:spPr>
          <a:xfrm>
            <a:off x="920496" y="4312920"/>
            <a:ext cx="316382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150"/>
              <a:buFont typeface="Calibri"/>
              <a:buNone/>
            </a:pPr>
            <a:r>
              <a:rPr b="1" lang="en-US" sz="1150">
                <a:solidFill>
                  <a:srgbClr val="0B4F4A"/>
                </a:solidFill>
                <a:latin typeface="Calibri"/>
                <a:ea typeface="Calibri"/>
                <a:cs typeface="Calibri"/>
                <a:sym typeface="Calibri"/>
              </a:rPr>
              <a:t>What it requires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10"/>
          <p:cNvSpPr/>
          <p:nvPr/>
        </p:nvSpPr>
        <p:spPr>
          <a:xfrm>
            <a:off x="920496" y="4559808"/>
            <a:ext cx="3163824" cy="932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System must support offline registration data capture with reliable synchronisation on reconnection.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10"/>
          <p:cNvSpPr/>
          <p:nvPr/>
        </p:nvSpPr>
        <p:spPr>
          <a:xfrm>
            <a:off x="847344" y="5593080"/>
            <a:ext cx="3310128" cy="804672"/>
          </a:xfrm>
          <a:prstGeom prst="roundRect">
            <a:avLst>
              <a:gd fmla="val 5682" name="adj"/>
            </a:avLst>
          </a:prstGeom>
          <a:solidFill>
            <a:srgbClr val="1A6B6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0"/>
          <p:cNvSpPr/>
          <p:nvPr/>
        </p:nvSpPr>
        <p:spPr>
          <a:xfrm>
            <a:off x="920496" y="5730240"/>
            <a:ext cx="329184" cy="32918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433" name="Google Shape;43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2792" y="5812536"/>
            <a:ext cx="164592" cy="164592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0"/>
          <p:cNvSpPr/>
          <p:nvPr/>
        </p:nvSpPr>
        <p:spPr>
          <a:xfrm>
            <a:off x="1377696" y="5620512"/>
            <a:ext cx="2724912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Offline capability is not a nice-to-have. It is a baseline requirement for last-mile delivery.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0"/>
          <p:cNvSpPr/>
          <p:nvPr/>
        </p:nvSpPr>
        <p:spPr>
          <a:xfrm>
            <a:off x="4504944" y="2164080"/>
            <a:ext cx="3566160" cy="4315968"/>
          </a:xfrm>
          <a:prstGeom prst="roundRect">
            <a:avLst>
              <a:gd fmla="val 1795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0"/>
          <p:cNvSpPr/>
          <p:nvPr/>
        </p:nvSpPr>
        <p:spPr>
          <a:xfrm>
            <a:off x="4504944" y="2164080"/>
            <a:ext cx="3566160" cy="777240"/>
          </a:xfrm>
          <a:prstGeom prst="rect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0"/>
          <p:cNvSpPr/>
          <p:nvPr/>
        </p:nvSpPr>
        <p:spPr>
          <a:xfrm>
            <a:off x="4706112" y="2292096"/>
            <a:ext cx="512064" cy="512064"/>
          </a:xfrm>
          <a:prstGeom prst="ellipse">
            <a:avLst/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438" name="Google Shape;43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34128" y="2420112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10"/>
          <p:cNvSpPr/>
          <p:nvPr/>
        </p:nvSpPr>
        <p:spPr>
          <a:xfrm>
            <a:off x="5364480" y="2301240"/>
            <a:ext cx="25603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b="1"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Interoperability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10"/>
          <p:cNvSpPr/>
          <p:nvPr/>
        </p:nvSpPr>
        <p:spPr>
          <a:xfrm>
            <a:off x="4706112" y="3078480"/>
            <a:ext cx="316382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150"/>
              <a:buFont typeface="Calibri"/>
              <a:buNone/>
            </a:pPr>
            <a:r>
              <a:rPr b="1" lang="en-US" sz="1150">
                <a:solidFill>
                  <a:srgbClr val="0B4F4A"/>
                </a:solidFill>
                <a:latin typeface="Calibri"/>
                <a:ea typeface="Calibri"/>
                <a:cs typeface="Calibri"/>
                <a:sym typeface="Calibri"/>
              </a:rPr>
              <a:t>Why it matters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0"/>
          <p:cNvSpPr/>
          <p:nvPr/>
        </p:nvSpPr>
        <p:spPr>
          <a:xfrm>
            <a:off x="4706112" y="3334512"/>
            <a:ext cx="316382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50"/>
              <a:buFont typeface="Calibri"/>
              <a:buNone/>
            </a:pPr>
            <a:r>
              <a:rPr lang="en-US" sz="11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CRVS systems that cannot connect to health, national ID, and statistics systems produce documents, not data. Interoperability is what converts civil registration into governance intelligence.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0"/>
          <p:cNvSpPr/>
          <p:nvPr/>
        </p:nvSpPr>
        <p:spPr>
          <a:xfrm>
            <a:off x="4706112" y="4312920"/>
            <a:ext cx="316382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150"/>
              <a:buFont typeface="Calibri"/>
              <a:buNone/>
            </a:pPr>
            <a:r>
              <a:rPr b="1" lang="en-US" sz="1150">
                <a:solidFill>
                  <a:srgbClr val="0B4F4A"/>
                </a:solidFill>
                <a:latin typeface="Calibri"/>
                <a:ea typeface="Calibri"/>
                <a:cs typeface="Calibri"/>
                <a:sym typeface="Calibri"/>
              </a:rPr>
              <a:t>What it requires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0"/>
          <p:cNvSpPr/>
          <p:nvPr/>
        </p:nvSpPr>
        <p:spPr>
          <a:xfrm>
            <a:off x="4706112" y="4559808"/>
            <a:ext cx="3163824" cy="932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Open API architecture; FHIR-compliant health interfaces for notification; standards-based national ID integration; batch export to NSO in defined format.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0"/>
          <p:cNvSpPr/>
          <p:nvPr/>
        </p:nvSpPr>
        <p:spPr>
          <a:xfrm>
            <a:off x="4632960" y="5593080"/>
            <a:ext cx="3310128" cy="804672"/>
          </a:xfrm>
          <a:prstGeom prst="roundRect">
            <a:avLst>
              <a:gd fmla="val 5682" name="adj"/>
            </a:avLst>
          </a:prstGeom>
          <a:solidFill>
            <a:srgbClr val="0B4F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0"/>
          <p:cNvSpPr/>
          <p:nvPr/>
        </p:nvSpPr>
        <p:spPr>
          <a:xfrm>
            <a:off x="4706112" y="5730240"/>
            <a:ext cx="329184" cy="32918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446" name="Google Shape;44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8408" y="5812536"/>
            <a:ext cx="164592" cy="164592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10"/>
          <p:cNvSpPr/>
          <p:nvPr/>
        </p:nvSpPr>
        <p:spPr>
          <a:xfrm>
            <a:off x="5163312" y="5620512"/>
            <a:ext cx="2724912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Ghana's Act 1027 and DHIMS-2 integration, and Namibia's electronic death notification, both demonstrate that legal mandate for notification must precede technical integration.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0"/>
          <p:cNvSpPr/>
          <p:nvPr/>
        </p:nvSpPr>
        <p:spPr>
          <a:xfrm>
            <a:off x="8290560" y="2164080"/>
            <a:ext cx="3566160" cy="4315968"/>
          </a:xfrm>
          <a:prstGeom prst="roundRect">
            <a:avLst>
              <a:gd fmla="val 1795" name="adj"/>
            </a:avLst>
          </a:prstGeom>
          <a:solidFill>
            <a:srgbClr val="EFF6F5"/>
          </a:solidFill>
          <a:ln cap="flat" cmpd="sng" w="12700">
            <a:solidFill>
              <a:srgbClr val="D7E4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F2A28">
                <a:alpha val="902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0"/>
          <p:cNvSpPr/>
          <p:nvPr/>
        </p:nvSpPr>
        <p:spPr>
          <a:xfrm>
            <a:off x="8290560" y="2164080"/>
            <a:ext cx="3566160" cy="777240"/>
          </a:xfrm>
          <a:prstGeom prst="rect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0"/>
          <p:cNvSpPr/>
          <p:nvPr/>
        </p:nvSpPr>
        <p:spPr>
          <a:xfrm>
            <a:off x="8491728" y="2292096"/>
            <a:ext cx="512064" cy="512064"/>
          </a:xfrm>
          <a:prstGeom prst="ellipse">
            <a:avLst/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451" name="Google Shape;451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19744" y="2420112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10"/>
          <p:cNvSpPr/>
          <p:nvPr/>
        </p:nvSpPr>
        <p:spPr>
          <a:xfrm>
            <a:off x="11381232" y="2255520"/>
            <a:ext cx="36576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</a:pPr>
            <a:r>
              <a:rPr b="1" lang="en-US"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NFR 7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0"/>
          <p:cNvSpPr/>
          <p:nvPr/>
        </p:nvSpPr>
        <p:spPr>
          <a:xfrm>
            <a:off x="9150096" y="2301240"/>
            <a:ext cx="25603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b="1"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Quality (Maintainability &amp; Auditability)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0"/>
          <p:cNvSpPr/>
          <p:nvPr/>
        </p:nvSpPr>
        <p:spPr>
          <a:xfrm>
            <a:off x="8491728" y="3078480"/>
            <a:ext cx="316382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150"/>
              <a:buFont typeface="Calibri"/>
              <a:buNone/>
            </a:pPr>
            <a:r>
              <a:rPr b="1" lang="en-US" sz="1150">
                <a:solidFill>
                  <a:srgbClr val="0B4F4A"/>
                </a:solidFill>
                <a:latin typeface="Calibri"/>
                <a:ea typeface="Calibri"/>
                <a:cs typeface="Calibri"/>
                <a:sym typeface="Calibri"/>
              </a:rPr>
              <a:t>Why it matters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0"/>
          <p:cNvSpPr/>
          <p:nvPr/>
        </p:nvSpPr>
        <p:spPr>
          <a:xfrm>
            <a:off x="8491728" y="3334512"/>
            <a:ext cx="316382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50"/>
              <a:buFont typeface="Calibri"/>
              <a:buNone/>
            </a:pPr>
            <a:r>
              <a:rPr lang="en-US" sz="115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The most persistent failure in African CRVS digitalization is vendor lock-in: systems that require external support for every upgrade, integration, or correction.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0"/>
          <p:cNvSpPr/>
          <p:nvPr/>
        </p:nvSpPr>
        <p:spPr>
          <a:xfrm>
            <a:off x="8491728" y="4312920"/>
            <a:ext cx="316382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4F4A"/>
              </a:buClr>
              <a:buSzPts val="1150"/>
              <a:buFont typeface="Calibri"/>
              <a:buNone/>
            </a:pPr>
            <a:r>
              <a:rPr b="1" lang="en-US" sz="1150">
                <a:solidFill>
                  <a:srgbClr val="0B4F4A"/>
                </a:solidFill>
                <a:latin typeface="Calibri"/>
                <a:ea typeface="Calibri"/>
                <a:cs typeface="Calibri"/>
                <a:sym typeface="Calibri"/>
              </a:rPr>
              <a:t>What it requires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0"/>
          <p:cNvSpPr/>
          <p:nvPr/>
        </p:nvSpPr>
        <p:spPr>
          <a:xfrm>
            <a:off x="8491728" y="4559808"/>
            <a:ext cx="3163824" cy="932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F2A28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F2A28"/>
                </a:solidFill>
                <a:latin typeface="Calibri"/>
                <a:ea typeface="Calibri"/>
                <a:cs typeface="Calibri"/>
                <a:sym typeface="Calibri"/>
              </a:rPr>
              <a:t>Open-source codebase or escrow; national team documentation sufficient for independent operation; system health dashboards; data quality reporting and error correction workflow.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0"/>
          <p:cNvSpPr/>
          <p:nvPr/>
        </p:nvSpPr>
        <p:spPr>
          <a:xfrm>
            <a:off x="8418576" y="5593080"/>
            <a:ext cx="3310128" cy="804672"/>
          </a:xfrm>
          <a:prstGeom prst="roundRect">
            <a:avLst>
              <a:gd fmla="val 5682" name="adj"/>
            </a:avLst>
          </a:prstGeom>
          <a:solidFill>
            <a:srgbClr val="C1622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0"/>
          <p:cNvSpPr/>
          <p:nvPr/>
        </p:nvSpPr>
        <p:spPr>
          <a:xfrm>
            <a:off x="8491728" y="5730240"/>
            <a:ext cx="329184" cy="32918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460" name="Google Shape;46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4024" y="5812536"/>
            <a:ext cx="164592" cy="164592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10"/>
          <p:cNvSpPr/>
          <p:nvPr/>
        </p:nvSpPr>
        <p:spPr>
          <a:xfrm>
            <a:off x="8948928" y="5620512"/>
            <a:ext cx="2724912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Rwanda's experience shows sustained registration improvement follows from national teams owning their system. Countries dependent on single vendors experience collapse when funding cycles end.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2025-06-21T19:04:40Z</dcterms:created>
  <dc:creator>Pamela Kakande Nabukhonzo</dc:creator>
</cp:coreProperties>
</file>