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Lato"/>
      <p:regular r:id="rId26"/>
      <p:bold r:id="rId27"/>
      <p:italic r:id="rId28"/>
      <p:boldItalic r:id="rId29"/>
    </p:embeddedFont>
    <p:embeddedFont>
      <p:font typeface="Tahoma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gfGffvg5uTtK/exhxnW1vPBhe0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slide" Target="slides/slide20.xml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Tahoma-bold.fntdata"/><Relationship Id="rId30" Type="http://schemas.openxmlformats.org/officeDocument/2006/relationships/font" Target="fonts/Tahom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Front">
  <p:cSld name="PresentationFro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28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5"/>
          <p:cNvSpPr txBox="1"/>
          <p:nvPr>
            <p:ph type="title"/>
          </p:nvPr>
        </p:nvSpPr>
        <p:spPr>
          <a:xfrm>
            <a:off x="510300" y="2334218"/>
            <a:ext cx="11171400" cy="1366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ucida Sans"/>
              <a:buNone/>
              <a:defRPr b="1" i="0" sz="3200"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" name="Google Shape;14;p35"/>
          <p:cNvPicPr preferRelativeResize="0"/>
          <p:nvPr/>
        </p:nvPicPr>
        <p:blipFill rotWithShape="1">
          <a:blip r:embed="rId3">
            <a:alphaModFix/>
          </a:blip>
          <a:srcRect b="8520" l="0" r="0" t="0"/>
          <a:stretch/>
        </p:blipFill>
        <p:spPr>
          <a:xfrm>
            <a:off x="711901" y="5222368"/>
            <a:ext cx="2638951" cy="1250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5" name="Google Shape;1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501" y="433951"/>
            <a:ext cx="4376100" cy="37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">
  <p:cSld name="Final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utdoor object, solar cell&#10;&#10;Description automatically generated" id="21" name="Google Shape;21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87900"/>
            <a:ext cx="12192000" cy="20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6"/>
          <p:cNvPicPr preferRelativeResize="0"/>
          <p:nvPr/>
        </p:nvPicPr>
        <p:blipFill rotWithShape="1">
          <a:blip r:embed="rId3">
            <a:alphaModFix/>
          </a:blip>
          <a:srcRect b="8520" l="0" r="0" t="0"/>
          <a:stretch/>
        </p:blipFill>
        <p:spPr>
          <a:xfrm>
            <a:off x="4201132" y="277232"/>
            <a:ext cx="3789737" cy="1795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muhawava@un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3"/>
          <p:cNvSpPr txBox="1"/>
          <p:nvPr>
            <p:ph type="title"/>
          </p:nvPr>
        </p:nvSpPr>
        <p:spPr>
          <a:xfrm>
            <a:off x="1565503" y="2565968"/>
            <a:ext cx="99882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2F41"/>
              </a:buClr>
              <a:buSzPts val="2800"/>
              <a:buFont typeface="Tahoma"/>
              <a:buNone/>
            </a:pPr>
            <a:r>
              <a:rPr lang="en-US" sz="2800">
                <a:solidFill>
                  <a:srgbClr val="0A2F41"/>
                </a:solidFill>
                <a:latin typeface="Tahoma"/>
                <a:ea typeface="Tahoma"/>
                <a:cs typeface="Tahoma"/>
                <a:sym typeface="Tahoma"/>
              </a:rPr>
              <a:t>The APAI-CRVS Decade </a:t>
            </a:r>
            <a:endParaRPr sz="2800">
              <a:solidFill>
                <a:srgbClr val="0A2F4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2F41"/>
              </a:buClr>
              <a:buSzPts val="2800"/>
              <a:buFont typeface="Tahoma"/>
              <a:buNone/>
            </a:pPr>
            <a:r>
              <a:rPr lang="en-US" sz="2800">
                <a:solidFill>
                  <a:srgbClr val="0A2F41"/>
                </a:solidFill>
                <a:latin typeface="Tahoma"/>
                <a:ea typeface="Tahoma"/>
                <a:cs typeface="Tahoma"/>
                <a:sym typeface="Tahoma"/>
              </a:rPr>
              <a:t>2017–2026</a:t>
            </a:r>
            <a:endParaRPr sz="2800">
              <a:solidFill>
                <a:srgbClr val="0A2F4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2F41"/>
              </a:buClr>
              <a:buSzPts val="2800"/>
              <a:buFont typeface="Tahoma"/>
              <a:buNone/>
            </a:pPr>
            <a:br>
              <a:rPr lang="en-US" sz="2800">
                <a:solidFill>
                  <a:srgbClr val="0A2F41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2800">
              <a:solidFill>
                <a:srgbClr val="0A2F4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2F41"/>
              </a:buClr>
              <a:buSzPts val="2800"/>
              <a:buFont typeface="Tahoma"/>
              <a:buNone/>
            </a:pPr>
            <a:r>
              <a:rPr lang="en-US" sz="2800">
                <a:solidFill>
                  <a:srgbClr val="990000"/>
                </a:solidFill>
                <a:latin typeface="Tahoma"/>
                <a:ea typeface="Tahoma"/>
                <a:cs typeface="Tahoma"/>
                <a:sym typeface="Tahoma"/>
              </a:rPr>
              <a:t>REFLECTIONS AND LESSONS LEARNED</a:t>
            </a:r>
            <a:br>
              <a:rPr lang="en-US" sz="2800">
                <a:solidFill>
                  <a:srgbClr val="99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800">
                <a:solidFill>
                  <a:srgbClr val="0A2F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lang="en-US" sz="2800">
                <a:solidFill>
                  <a:srgbClr val="0A2F4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lang="en-US" sz="2000">
                <a:solidFill>
                  <a:srgbClr val="0A2F41"/>
                </a:solidFill>
                <a:latin typeface="Tahoma"/>
                <a:ea typeface="Tahoma"/>
                <a:cs typeface="Tahoma"/>
                <a:sym typeface="Tahoma"/>
              </a:rPr>
              <a:t>William Muhwava </a:t>
            </a:r>
            <a:br>
              <a:rPr b="0" lang="en-US" sz="2800">
                <a:solidFill>
                  <a:srgbClr val="0A2F4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lang="en-US" sz="2800">
                <a:solidFill>
                  <a:srgbClr val="0A2F41"/>
                </a:solidFill>
                <a:latin typeface="Tahoma"/>
                <a:ea typeface="Tahoma"/>
                <a:cs typeface="Tahoma"/>
                <a:sym typeface="Tahoma"/>
              </a:rPr>
              <a:t>African Centre for Statistics</a:t>
            </a:r>
            <a:endParaRPr b="0" sz="4000">
              <a:solidFill>
                <a:srgbClr val="0A2F4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" name="Google Shape;94;p33"/>
          <p:cNvSpPr txBox="1"/>
          <p:nvPr/>
        </p:nvSpPr>
        <p:spPr>
          <a:xfrm>
            <a:off x="7927578" y="6487874"/>
            <a:ext cx="42645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EGMRG 17- 21 July 2026- Victoria Falls Zimbabwe 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w_7C.png" id="139" name="Google Shape;13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w_7D.png" id="144" name="Google Shape;14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-8.png" id="149" name="Google Shape;14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-9.png" id="154" name="Google Shape;1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-10.png" id="159" name="Google Shape;1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-11.png" id="164" name="Google Shape;1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-12.png" id="169" name="Google Shape;1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-13.png" id="174" name="Google Shape;1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-14.png" id="179" name="Google Shape;1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-15.png" id="184" name="Google Shape;18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-2.png"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/>
          <p:nvPr/>
        </p:nvSpPr>
        <p:spPr>
          <a:xfrm>
            <a:off x="3884613" y="3082636"/>
            <a:ext cx="4422775" cy="846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127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Lato"/>
              <a:buNone/>
            </a:pPr>
            <a:r>
              <a:rPr b="1" i="0" lang="en-US" sz="5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THANK 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4"/>
          <p:cNvSpPr txBox="1"/>
          <p:nvPr/>
        </p:nvSpPr>
        <p:spPr>
          <a:xfrm>
            <a:off x="8701548" y="3927305"/>
            <a:ext cx="3392481" cy="7577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William Muhwava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muhawava@un.org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2000" u="none" cap="none" strike="noStrike">
              <a:solidFill>
                <a:srgbClr val="0A2F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-3.png"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-4.png" id="109" name="Google Shape;1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-5.png"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10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-6.png"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-7.png"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w_7A.png" id="129" name="Google Shape;12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w_7B.png" id="134" name="Google Shape;1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  <dc:creator>United Nations Economic Commission for Africa / OpenAI repair</dc:creator>
</cp:coreProperties>
</file>