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811" r:id="rId2"/>
    <p:sldId id="812" r:id="rId3"/>
    <p:sldId id="261" r:id="rId4"/>
    <p:sldId id="792" r:id="rId5"/>
    <p:sldId id="806" r:id="rId6"/>
    <p:sldId id="801" r:id="rId7"/>
    <p:sldId id="260" r:id="rId8"/>
    <p:sldId id="794" r:id="rId9"/>
    <p:sldId id="803" r:id="rId10"/>
    <p:sldId id="264" r:id="rId11"/>
    <p:sldId id="258" r:id="rId12"/>
    <p:sldId id="268" r:id="rId13"/>
    <p:sldId id="809" r:id="rId14"/>
    <p:sldId id="271" r:id="rId15"/>
    <p:sldId id="813" r:id="rId16"/>
    <p:sldId id="81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19" userDrawn="1">
          <p15:clr>
            <a:srgbClr val="A4A3A4"/>
          </p15:clr>
        </p15:guide>
        <p15:guide id="4" orient="horz" pos="346" userDrawn="1">
          <p15:clr>
            <a:srgbClr val="A4A3A4"/>
          </p15:clr>
        </p15:guide>
        <p15:guide id="5" orient="horz" pos="4201" userDrawn="1">
          <p15:clr>
            <a:srgbClr val="A4A3A4"/>
          </p15:clr>
        </p15:guide>
        <p15:guide id="6" pos="7514" userDrawn="1">
          <p15:clr>
            <a:srgbClr val="A4A3A4"/>
          </p15:clr>
        </p15:guide>
        <p15:guide id="7" pos="189" userDrawn="1">
          <p15:clr>
            <a:srgbClr val="A4A3A4"/>
          </p15:clr>
        </p15:guide>
        <p15:guide id="8" orient="horz" pos="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3041"/>
    <a:srgbClr val="000000"/>
    <a:srgbClr val="F4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22" y="72"/>
      </p:cViewPr>
      <p:guideLst>
        <p:guide orient="horz" pos="2160"/>
        <p:guide pos="3840"/>
        <p:guide orient="horz" pos="119"/>
        <p:guide orient="horz" pos="346"/>
        <p:guide orient="horz" pos="4201"/>
        <p:guide pos="7514"/>
        <p:guide pos="189"/>
        <p:guide orient="horz" pos="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75FE8-92FE-45F2-A8E2-D2F30F6E4589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9CCC-557B-44CA-9A28-CBBE650BF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6617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BC8BE-F236-1CFF-35D9-CC399E070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5FAEA2-45F9-55F9-FFF9-310A62110E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62A0BA-0D8C-CABA-147F-FDE2E62073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597AF-E7FF-1B27-FA84-9765D104FB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65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DBD64-B85D-B303-4937-AF372D754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789FD8-DEE7-971D-E3B1-AA8D3A011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D80CC7-CC59-0FC4-6047-EE1599C4B4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441835-9ED9-FB08-EED9-8029EB5F16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959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6B8F-2DF5-4AA3-6B6A-0C3F4AF60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69D1E4-5EA2-AE88-785A-F337F3E8E0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942BE1-F73B-F5AB-3D7D-B39CAD818C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62B8D-0018-E028-5D14-A3593FC0EC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16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11C62-1107-3D93-C9E4-7E95D948E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72E53F-627F-1AAF-5862-512D37E23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D40E21-09EE-31B1-E863-7ADE52F544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567796-51CF-C250-66E1-1613135806C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72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684CB-13D6-29A7-2958-59EB7E269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3E904C-FB7E-25A8-B391-2801A07133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943FA9-BD44-E350-0925-98D16BA23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A4FF1-22CA-D558-4DBC-B2150D42C2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795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E867D-F4D4-2985-6B53-2E504D11F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D1427D-DA46-7A8C-8F08-C6EC2F69CB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727DA8-3D2C-6B25-4B48-84E5C5881A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3341F-8DF6-B47C-6767-074535D212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36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E04BA-DA8F-7C84-5290-404A18C67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77DB7C-0211-F86D-CFD1-D79903B3C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125308-7C78-B97E-15C4-DC34DC5D84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8227B0-3D9B-E263-D5B4-D39FE6F513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1914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8E7FD-AAA6-BFF7-FBBD-8F5A216DD0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5627F3-1CC2-A621-C2C4-AF61C735F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B4C09-92AB-3A2F-2008-30FE1193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33FE5-E6A1-BC50-B806-6A540459C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C3325-21AC-FB72-8CDC-38BE90D41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108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A2B4C-F99F-704A-AFC0-944A8CBBF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939BE-CE0E-14D7-AB09-5BE987BBE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3251-23BD-7DDD-53A5-95C394581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28E0F-EF97-9EEC-19C1-9EBB243C7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FBACCE-3F05-ABC3-AC79-91546C6E8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364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F7FB07-FA06-29AF-E575-273DED8304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450D13-54FA-64F4-A073-B7F123083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E8177-C16F-0534-827F-657E1680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245C9A-C1C2-83E8-4D02-F00FB8FFD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2C0BD-C486-576E-F005-D5D896827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952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F3A07AA1-DADF-6F81-3E10-71C1B5138D3B}"/>
              </a:ext>
            </a:extLst>
          </p:cNvPr>
          <p:cNvSpPr/>
          <p:nvPr userDrawn="1"/>
        </p:nvSpPr>
        <p:spPr>
          <a:xfrm>
            <a:off x="8978049" y="549275"/>
            <a:ext cx="5799712" cy="5784873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 descr="A coat of arms with lions and a flag&#10;&#10;Description automatically generated">
            <a:extLst>
              <a:ext uri="{FF2B5EF4-FFF2-40B4-BE49-F238E27FC236}">
                <a16:creationId xmlns:a16="http://schemas.microsoft.com/office/drawing/2014/main" id="{F3DB675C-5BE4-4F36-4A3E-9EF46289FF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1044" y="549275"/>
            <a:ext cx="712605" cy="685799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BE69D73-79B3-A695-8E78-79896F9996C6}"/>
              </a:ext>
            </a:extLst>
          </p:cNvPr>
          <p:cNvSpPr/>
          <p:nvPr userDrawn="1"/>
        </p:nvSpPr>
        <p:spPr>
          <a:xfrm>
            <a:off x="-2099526" y="-781050"/>
            <a:ext cx="4680801" cy="4518368"/>
          </a:xfrm>
          <a:prstGeom prst="ellipse">
            <a:avLst/>
          </a:prstGeom>
          <a:solidFill>
            <a:schemeClr val="tx2">
              <a:lumMod val="10000"/>
              <a:lumOff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59CF2DB-40A2-3264-274A-B02D6FF36FC1}"/>
              </a:ext>
            </a:extLst>
          </p:cNvPr>
          <p:cNvSpPr/>
          <p:nvPr userDrawn="1"/>
        </p:nvSpPr>
        <p:spPr>
          <a:xfrm>
            <a:off x="8710495" y="1144601"/>
            <a:ext cx="1271705" cy="1265223"/>
          </a:xfrm>
          <a:prstGeom prst="ellipse">
            <a:avLst/>
          </a:prstGeom>
          <a:solidFill>
            <a:schemeClr val="tx2">
              <a:lumMod val="90000"/>
              <a:lumOff val="1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932BC4-90C7-C0F9-B5B7-A8B2C51A0C3F}"/>
              </a:ext>
            </a:extLst>
          </p:cNvPr>
          <p:cNvSpPr/>
          <p:nvPr userDrawn="1"/>
        </p:nvSpPr>
        <p:spPr>
          <a:xfrm>
            <a:off x="7086600" y="6197840"/>
            <a:ext cx="2558508" cy="2572879"/>
          </a:xfrm>
          <a:prstGeom prst="ellipse">
            <a:avLst/>
          </a:prstGeom>
          <a:solidFill>
            <a:schemeClr val="tx2">
              <a:lumMod val="90000"/>
              <a:lumOff val="10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3EFD1AD-C817-7805-4D66-ADC0C51E15E8}"/>
              </a:ext>
            </a:extLst>
          </p:cNvPr>
          <p:cNvSpPr/>
          <p:nvPr userDrawn="1"/>
        </p:nvSpPr>
        <p:spPr>
          <a:xfrm rot="5124109">
            <a:off x="-1184429" y="4247763"/>
            <a:ext cx="5799712" cy="5784873"/>
          </a:xfrm>
          <a:prstGeom prst="ellipse">
            <a:avLst/>
          </a:prstGeom>
          <a:solidFill>
            <a:schemeClr val="bg1">
              <a:lumMod val="9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6CA77E5-C3D2-C0CD-B63E-63509B537A58}"/>
              </a:ext>
            </a:extLst>
          </p:cNvPr>
          <p:cNvSpPr/>
          <p:nvPr userDrawn="1"/>
        </p:nvSpPr>
        <p:spPr>
          <a:xfrm rot="5124109">
            <a:off x="2626972" y="4151713"/>
            <a:ext cx="1271705" cy="1265223"/>
          </a:xfrm>
          <a:prstGeom prst="ellipse">
            <a:avLst/>
          </a:prstGeom>
          <a:solidFill>
            <a:schemeClr val="tx2">
              <a:lumMod val="90000"/>
              <a:lumOff val="1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EDA7BB5-02C6-E6DA-99BD-51B470B3441C}"/>
              </a:ext>
            </a:extLst>
          </p:cNvPr>
          <p:cNvSpPr/>
          <p:nvPr userDrawn="1"/>
        </p:nvSpPr>
        <p:spPr>
          <a:xfrm>
            <a:off x="4738956" y="-1187984"/>
            <a:ext cx="2558508" cy="2572879"/>
          </a:xfrm>
          <a:prstGeom prst="ellipse">
            <a:avLst/>
          </a:prstGeom>
          <a:solidFill>
            <a:schemeClr val="tx2">
              <a:lumMod val="90000"/>
              <a:lumOff val="10000"/>
              <a:alpha val="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D66E84B-3603-8C6E-60FA-1F3F748CAF83}"/>
              </a:ext>
            </a:extLst>
          </p:cNvPr>
          <p:cNvSpPr/>
          <p:nvPr userDrawn="1"/>
        </p:nvSpPr>
        <p:spPr>
          <a:xfrm>
            <a:off x="5550670" y="2752575"/>
            <a:ext cx="1171807" cy="1265223"/>
          </a:xfrm>
          <a:prstGeom prst="ellipse">
            <a:avLst/>
          </a:prstGeom>
          <a:solidFill>
            <a:schemeClr val="tx2">
              <a:lumMod val="10000"/>
              <a:lumOff val="9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747925-EDC8-777F-EE6F-2697247B7CF3}"/>
              </a:ext>
            </a:extLst>
          </p:cNvPr>
          <p:cNvSpPr/>
          <p:nvPr userDrawn="1"/>
        </p:nvSpPr>
        <p:spPr>
          <a:xfrm>
            <a:off x="5193758" y="2834580"/>
            <a:ext cx="1171807" cy="1265223"/>
          </a:xfrm>
          <a:prstGeom prst="ellipse">
            <a:avLst/>
          </a:prstGeom>
          <a:solidFill>
            <a:schemeClr val="bg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7850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A840C-7C45-CFF1-88DB-EFA1F5982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0E098-3F75-2C27-5D49-8F708711E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C9C2C-2F62-646C-0420-DA8716889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03CC8-E1EF-DC2D-61E9-4F5677193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AA2E4-A951-D985-AC55-149D72CFD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16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7FEE-3AB0-1A00-B4C2-716223733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2F927-190F-87B6-7D2A-9F37FBB8F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5E187-D240-8780-1B4D-EB76D4E55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CF9F2-3D8F-A57A-03AB-A3002C6C5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8FE69-4FD5-7E46-62E1-90758A678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49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7C5AA-9E5F-1059-C763-D3018031E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C8E67-221F-78A2-D7AE-B468BC08AD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CB038-4306-7350-2AD3-A15265BCF5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FFE6EF-9C5D-0DC3-7697-A8E36AC79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F62F5-A11B-B17A-82FA-D8F4DB0D1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638EA-A9ED-9F7B-0884-4B41A45E4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420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656A8-8FF0-D5CC-50EF-2A140C699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1992B-8987-A75A-1B63-41FB51AAE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A5E724-4001-8A28-187E-CC9726FC09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85C58F-3FCD-4A41-87B6-7B4726066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45A0D-27B6-0939-D0C3-E4F379F13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CFD9CF-FD5E-E06C-F268-BDC780DB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8621F0-B623-1898-EC69-D6795C96D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4FA85B-F5AC-5C48-42AD-B840455C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20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C88C8-C4C1-F2AB-DF55-66CFBCC05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8AEA51-489E-4A3B-5911-E420F1C4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F79B22-094D-20F1-7232-A76ADF3A4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D79EE-D009-9A1B-DB12-D6A2FBF6D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57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CABCBC-2E25-754E-BD7D-79B5CD3CA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D9ACCF-1F94-BA3A-2417-DCBFAAF9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500F6-9136-127C-9EBF-0F7CE3DAE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124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23EB0-F607-0A81-C8BE-A6453FB8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47286-DE60-7632-551A-FBD3C1DBF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75AD86-ED9A-EAB8-9A62-C8405B821F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700DDB-E811-E065-864D-3BF3B791E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B8FC12-9E4A-66D2-71A3-903EF0F98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FDE496-80C9-A417-4342-EBF3BB144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34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05D94-3E2F-A21A-A66D-97633DAA3A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BF24AA-58BD-07C8-BE50-EFDA6D993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12BB75-6DB7-88D6-199A-90215BD27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EEDC-5046-62B8-062D-0DB69BFB0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9B96F-A640-0842-8861-B3C63DF1F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B6F75-81D3-58A7-B9FB-0DF3A18CE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44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08916F-43A9-13D0-C94A-997DF06E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C5958-FAE3-6C94-1D99-47FDEF1CF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F2FF8-58AE-3395-A49A-0559C5789F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0F0E32-662A-484D-9450-3422DC76D970}" type="datetimeFigureOut">
              <a:rPr lang="en-GB" smtClean="0"/>
              <a:t>19/07/2026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59C18-E30D-CEFB-DDA1-8C30575384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0883D-102C-2A9F-64C3-CB0B32F41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25F77F-C511-4E87-AD2B-1E7BB5CE81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2079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depicts a serene landscape with a clear blue sky, a few scattered clouds, and a small, peaceful pond reflecting the sky.&#10;&#10;AI-generated content may be incorrect.">
            <a:extLst>
              <a:ext uri="{FF2B5EF4-FFF2-40B4-BE49-F238E27FC236}">
                <a16:creationId xmlns:a16="http://schemas.microsoft.com/office/drawing/2014/main" id="{6B5A76B8-9BF1-AC17-2295-DFCCDEF09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1000"/>
            </a:schemeClr>
          </a:solidFill>
        </p:spPr>
      </p:pic>
      <p:pic>
        <p:nvPicPr>
          <p:cNvPr id="27" name="Picture 26" descr="The image depicts a couple, presumably engaged, sharing a moment of affection and signing a marriage registration document.&#10;&#10;AI-generated content may be incorrect.">
            <a:extLst>
              <a:ext uri="{FF2B5EF4-FFF2-40B4-BE49-F238E27FC236}">
                <a16:creationId xmlns:a16="http://schemas.microsoft.com/office/drawing/2014/main" id="{A5FAABD0-3D74-7681-69FE-026EFA1B8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9" b="1311"/>
          <a:stretch>
            <a:fillRect/>
          </a:stretch>
        </p:blipFill>
        <p:spPr>
          <a:xfrm>
            <a:off x="3239" y="-25423"/>
            <a:ext cx="12185522" cy="6183462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467DD80-6D47-6A57-56A2-A57AC8806FFB}"/>
              </a:ext>
            </a:extLst>
          </p:cNvPr>
          <p:cNvSpPr/>
          <p:nvPr/>
        </p:nvSpPr>
        <p:spPr>
          <a:xfrm>
            <a:off x="8710495" y="1144601"/>
            <a:ext cx="1271705" cy="1265223"/>
          </a:xfrm>
          <a:prstGeom prst="ellipse">
            <a:avLst/>
          </a:prstGeom>
          <a:solidFill>
            <a:schemeClr val="tx2">
              <a:lumMod val="90000"/>
              <a:lumOff val="1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377E36D-3504-C3C2-F7C3-FC47E826777A}"/>
              </a:ext>
            </a:extLst>
          </p:cNvPr>
          <p:cNvSpPr/>
          <p:nvPr/>
        </p:nvSpPr>
        <p:spPr>
          <a:xfrm rot="5124109">
            <a:off x="2626972" y="4151713"/>
            <a:ext cx="1271705" cy="1265223"/>
          </a:xfrm>
          <a:prstGeom prst="ellipse">
            <a:avLst/>
          </a:prstGeom>
          <a:solidFill>
            <a:schemeClr val="tx2">
              <a:lumMod val="90000"/>
              <a:lumOff val="1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737A83-4850-E8EF-FA87-CD32845145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5567" y="6270511"/>
            <a:ext cx="11521281" cy="532566"/>
          </a:xfrm>
        </p:spPr>
        <p:txBody>
          <a:bodyPr>
            <a:noAutofit/>
          </a:bodyPr>
          <a:lstStyle/>
          <a:p>
            <a:r>
              <a:rPr lang="en-US" sz="1800" b="1" dirty="0">
                <a:latin typeface="+mn-lt"/>
              </a:rPr>
              <a:t>UPDATE MARRIAGE ADMINISTRATION AND REGISTRATION IN MALAWI</a:t>
            </a:r>
            <a:br>
              <a:rPr lang="en-US" sz="1600" b="1" dirty="0">
                <a:latin typeface="+mn-lt"/>
              </a:rPr>
            </a:br>
            <a:r>
              <a:rPr lang="en-US" sz="1100" dirty="0">
                <a:latin typeface="+mn-lt"/>
              </a:rPr>
              <a:t>THE NATIONAL REGISTRATION BUREAU</a:t>
            </a:r>
            <a:endParaRPr lang="en-GB" sz="1600" b="1" dirty="0">
              <a:latin typeface="+mn-lt"/>
            </a:endParaRPr>
          </a:p>
        </p:txBody>
      </p:sp>
      <p:pic>
        <p:nvPicPr>
          <p:cNvPr id="16" name="Picture 15" descr="A coat of arms with lions and a flag&#10;&#10;Description automatically generated">
            <a:extLst>
              <a:ext uri="{FF2B5EF4-FFF2-40B4-BE49-F238E27FC236}">
                <a16:creationId xmlns:a16="http://schemas.microsoft.com/office/drawing/2014/main" id="{65C32B2B-D832-749C-B417-E300CFB4A9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580" y="6270511"/>
            <a:ext cx="520563" cy="500981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</p:spPr>
      </p:pic>
      <p:pic>
        <p:nvPicPr>
          <p:cNvPr id="20" name="Picture 19" descr="A coat of arms with lions and a flag&#10;&#10;Description automatically generated">
            <a:extLst>
              <a:ext uri="{FF2B5EF4-FFF2-40B4-BE49-F238E27FC236}">
                <a16:creationId xmlns:a16="http://schemas.microsoft.com/office/drawing/2014/main" id="{BC741E64-0E54-A152-E5C9-2F2E673F4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57" y="6257529"/>
            <a:ext cx="520563" cy="500981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2665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B011C989-6296-EA5E-EE10-1738F42DEC30}"/>
              </a:ext>
            </a:extLst>
          </p:cNvPr>
          <p:cNvSpPr/>
          <p:nvPr/>
        </p:nvSpPr>
        <p:spPr>
          <a:xfrm>
            <a:off x="5136596" y="4953175"/>
            <a:ext cx="6781628" cy="1545389"/>
          </a:xfrm>
          <a:prstGeom prst="roundRect">
            <a:avLst>
              <a:gd name="adj" fmla="val 8158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300039" y="549275"/>
            <a:ext cx="11628436" cy="71259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600" b="1" dirty="0">
                <a:latin typeface="+mj-lt"/>
              </a:rPr>
              <a:t>DIGITAL TRANSFORMATION</a:t>
            </a:r>
            <a:endParaRPr lang="en-GB" sz="3600" dirty="0">
              <a:effectLst/>
              <a:latin typeface="+mj-lt"/>
            </a:endParaRPr>
          </a:p>
        </p:txBody>
      </p:sp>
      <p:sp>
        <p:nvSpPr>
          <p:cNvPr id="30" name="Text 24"/>
          <p:cNvSpPr/>
          <p:nvPr/>
        </p:nvSpPr>
        <p:spPr>
          <a:xfrm>
            <a:off x="5271608" y="4965617"/>
            <a:ext cx="6570950" cy="145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Marriage registration software, database and reporting tools developed in-house and ready for rollout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System piloted with NRB staff and District Commissioners, with dedicated orientation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Registration linked to the National Identification Database to enhance data accuracy</a:t>
            </a:r>
            <a:endParaRPr lang="en-US" sz="1600" dirty="0"/>
          </a:p>
        </p:txBody>
      </p:sp>
      <p:sp>
        <p:nvSpPr>
          <p:cNvPr id="35" name="Text 29"/>
          <p:cNvSpPr/>
          <p:nvPr/>
        </p:nvSpPr>
        <p:spPr>
          <a:xfrm>
            <a:off x="300038" y="6473952"/>
            <a:ext cx="11628438" cy="2047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90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118EF64-FEA8-9EFD-B33A-147DE64BD7FB}"/>
              </a:ext>
            </a:extLst>
          </p:cNvPr>
          <p:cNvGrpSpPr/>
          <p:nvPr/>
        </p:nvGrpSpPr>
        <p:grpSpPr>
          <a:xfrm>
            <a:off x="5136596" y="2422523"/>
            <a:ext cx="6705963" cy="2414955"/>
            <a:chOff x="5779949" y="1851077"/>
            <a:chExt cx="5981220" cy="1915901"/>
          </a:xfrm>
          <a:effectLst/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B67253A-3ADF-15DE-1384-08187A05C074}"/>
                </a:ext>
              </a:extLst>
            </p:cNvPr>
            <p:cNvGrpSpPr/>
            <p:nvPr/>
          </p:nvGrpSpPr>
          <p:grpSpPr>
            <a:xfrm>
              <a:off x="5779949" y="1851077"/>
              <a:ext cx="1178778" cy="1899501"/>
              <a:chOff x="548640" y="1874520"/>
              <a:chExt cx="2395728" cy="1892459"/>
            </a:xfrm>
          </p:grpSpPr>
          <p:sp>
            <p:nvSpPr>
              <p:cNvPr id="6" name="Shape 4"/>
              <p:cNvSpPr/>
              <p:nvPr/>
            </p:nvSpPr>
            <p:spPr>
              <a:xfrm>
                <a:off x="548640" y="1874520"/>
                <a:ext cx="2395728" cy="1892459"/>
              </a:xfrm>
              <a:prstGeom prst="roundRect">
                <a:avLst>
                  <a:gd name="adj" fmla="val 4091"/>
                </a:avLst>
              </a:prstGeom>
              <a:solidFill>
                <a:srgbClr val="F4F6F4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76200" dist="25400" dir="5400000" algn="bl" rotWithShape="0">
                  <a:srgbClr val="000000">
                    <a:alpha val="8000"/>
                  </a:srgbClr>
                </a:outerShdw>
              </a:effectLst>
            </p:spPr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9" name="Text 6"/>
              <p:cNvSpPr/>
              <p:nvPr/>
            </p:nvSpPr>
            <p:spPr>
              <a:xfrm>
                <a:off x="685799" y="2238455"/>
                <a:ext cx="2148838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1C2521"/>
                    </a:solidFill>
                    <a:ea typeface="Cambria" pitchFamily="34" charset="-122"/>
                    <a:cs typeface="Cambria" pitchFamily="34" charset="-120"/>
                  </a:rPr>
                  <a:t>NR14 Form</a:t>
                </a:r>
                <a:endParaRPr lang="en-US" sz="1400" dirty="0"/>
              </a:p>
            </p:txBody>
          </p:sp>
          <p:sp>
            <p:nvSpPr>
              <p:cNvPr id="10" name="Text 7"/>
              <p:cNvSpPr/>
              <p:nvPr/>
            </p:nvSpPr>
            <p:spPr>
              <a:xfrm>
                <a:off x="721956" y="2519320"/>
                <a:ext cx="2085250" cy="1068714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1300" dirty="0">
                    <a:solidFill>
                      <a:srgbClr val="5B6A63"/>
                    </a:solidFill>
                    <a:ea typeface="Calibri" pitchFamily="34" charset="-122"/>
                    <a:cs typeface="Calibri" pitchFamily="34" charset="-120"/>
                  </a:rPr>
                  <a:t>Completed by the marriage couple/ officiant at the point of registration</a:t>
                </a:r>
                <a:endParaRPr lang="en-US" sz="1300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49D3B42-7677-3461-C356-822E4020BE8A}"/>
                </a:ext>
              </a:extLst>
            </p:cNvPr>
            <p:cNvGrpSpPr/>
            <p:nvPr/>
          </p:nvGrpSpPr>
          <p:grpSpPr>
            <a:xfrm>
              <a:off x="7392011" y="1858564"/>
              <a:ext cx="1178778" cy="1892458"/>
              <a:chOff x="3200400" y="1874520"/>
              <a:chExt cx="2395728" cy="1892459"/>
            </a:xfrm>
          </p:grpSpPr>
          <p:sp>
            <p:nvSpPr>
              <p:cNvPr id="12" name="Shape 9"/>
              <p:cNvSpPr/>
              <p:nvPr/>
            </p:nvSpPr>
            <p:spPr>
              <a:xfrm>
                <a:off x="3200400" y="1874520"/>
                <a:ext cx="2395728" cy="1892459"/>
              </a:xfrm>
              <a:prstGeom prst="roundRect">
                <a:avLst>
                  <a:gd name="adj" fmla="val 4091"/>
                </a:avLst>
              </a:prstGeom>
              <a:solidFill>
                <a:srgbClr val="F4F6F4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76200" dist="25400" dir="5400000" algn="bl" rotWithShape="0">
                  <a:srgbClr val="000000">
                    <a:alpha val="8000"/>
                  </a:srgbClr>
                </a:outerShdw>
              </a:effectLst>
            </p:spPr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15" name="Text 11"/>
              <p:cNvSpPr/>
              <p:nvPr/>
            </p:nvSpPr>
            <p:spPr>
              <a:xfrm>
                <a:off x="3282697" y="2233683"/>
                <a:ext cx="2176271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1C2521"/>
                    </a:solidFill>
                    <a:ea typeface="Cambria" pitchFamily="34" charset="-122"/>
                    <a:cs typeface="Cambria" pitchFamily="34" charset="-120"/>
                  </a:rPr>
                  <a:t>National ID Check</a:t>
                </a:r>
                <a:endParaRPr lang="en-US" sz="1400" dirty="0"/>
              </a:p>
            </p:txBody>
          </p:sp>
          <p:sp>
            <p:nvSpPr>
              <p:cNvPr id="16" name="Text 12"/>
              <p:cNvSpPr/>
              <p:nvPr/>
            </p:nvSpPr>
            <p:spPr>
              <a:xfrm>
                <a:off x="3319789" y="2616351"/>
                <a:ext cx="2139179" cy="970573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1300" dirty="0">
                    <a:solidFill>
                      <a:srgbClr val="5B6A63"/>
                    </a:solidFill>
                    <a:ea typeface="Calibri" pitchFamily="34" charset="-122"/>
                    <a:cs typeface="Calibri" pitchFamily="34" charset="-120"/>
                  </a:rPr>
                  <a:t>Both parties verified against the National Identification Database</a:t>
                </a:r>
                <a:endParaRPr lang="en-US" sz="1300" dirty="0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0B5A5D9-D650-2F9A-C498-E0C233C3758F}"/>
                </a:ext>
              </a:extLst>
            </p:cNvPr>
            <p:cNvGrpSpPr/>
            <p:nvPr/>
          </p:nvGrpSpPr>
          <p:grpSpPr>
            <a:xfrm>
              <a:off x="9004073" y="1862798"/>
              <a:ext cx="1178778" cy="1892459"/>
              <a:chOff x="5852160" y="1874520"/>
              <a:chExt cx="2395728" cy="1892459"/>
            </a:xfrm>
          </p:grpSpPr>
          <p:sp>
            <p:nvSpPr>
              <p:cNvPr id="18" name="Shape 14"/>
              <p:cNvSpPr/>
              <p:nvPr/>
            </p:nvSpPr>
            <p:spPr>
              <a:xfrm>
                <a:off x="5852160" y="1874520"/>
                <a:ext cx="2395728" cy="1892459"/>
              </a:xfrm>
              <a:prstGeom prst="roundRect">
                <a:avLst>
                  <a:gd name="adj" fmla="val 4091"/>
                </a:avLst>
              </a:prstGeom>
              <a:solidFill>
                <a:srgbClr val="F4F6F4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76200" dist="25400" dir="5400000" algn="bl" rotWithShape="0">
                  <a:srgbClr val="000000">
                    <a:alpha val="8000"/>
                  </a:srgbClr>
                </a:outerShdw>
              </a:effectLst>
            </p:spPr>
            <p:txBody>
              <a:bodyPr anchor="t"/>
              <a:lstStyle/>
              <a:p>
                <a:endParaRPr lang="en-GB" sz="1200"/>
              </a:p>
            </p:txBody>
          </p:sp>
          <p:sp>
            <p:nvSpPr>
              <p:cNvPr id="21" name="Text 16"/>
              <p:cNvSpPr/>
              <p:nvPr/>
            </p:nvSpPr>
            <p:spPr>
              <a:xfrm>
                <a:off x="5989317" y="2248351"/>
                <a:ext cx="2121411" cy="399575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1C2521"/>
                    </a:solidFill>
                    <a:ea typeface="Cambria" pitchFamily="34" charset="-122"/>
                    <a:cs typeface="Cambria" pitchFamily="34" charset="-120"/>
                  </a:rPr>
                  <a:t>Central Database</a:t>
                </a:r>
                <a:endParaRPr lang="en-US" sz="1400" dirty="0"/>
              </a:p>
            </p:txBody>
          </p:sp>
          <p:sp>
            <p:nvSpPr>
              <p:cNvPr id="22" name="Text 17"/>
              <p:cNvSpPr/>
              <p:nvPr/>
            </p:nvSpPr>
            <p:spPr>
              <a:xfrm>
                <a:off x="6025476" y="2632737"/>
                <a:ext cx="2085252" cy="949952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1300" dirty="0">
                    <a:solidFill>
                      <a:srgbClr val="5B6A63"/>
                    </a:solidFill>
                    <a:ea typeface="Calibri" pitchFamily="34" charset="-122"/>
                    <a:cs typeface="Calibri" pitchFamily="34" charset="-120"/>
                  </a:rPr>
                  <a:t>Record captured in NRB's marriage registration software</a:t>
                </a:r>
                <a:endParaRPr lang="en-US" sz="1300" dirty="0"/>
              </a:p>
            </p:txBody>
          </p:sp>
        </p:grpSp>
        <p:sp>
          <p:nvSpPr>
            <p:cNvPr id="23" name="Text 18"/>
            <p:cNvSpPr/>
            <p:nvPr/>
          </p:nvSpPr>
          <p:spPr>
            <a:xfrm>
              <a:off x="10149106" y="2656485"/>
              <a:ext cx="433283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D4A017"/>
                  </a:solidFill>
                  <a:ea typeface="Calibri" pitchFamily="34" charset="-122"/>
                  <a:cs typeface="Calibri" pitchFamily="34" charset="-120"/>
                </a:rPr>
                <a:t>→</a:t>
              </a:r>
              <a:endParaRPr lang="en-US" sz="1400" dirty="0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E728010-5E37-AEA2-0954-8E49F7A78BFA}"/>
                </a:ext>
              </a:extLst>
            </p:cNvPr>
            <p:cNvGrpSpPr/>
            <p:nvPr/>
          </p:nvGrpSpPr>
          <p:grpSpPr>
            <a:xfrm>
              <a:off x="10582391" y="1874519"/>
              <a:ext cx="1178778" cy="1892459"/>
              <a:chOff x="8503920" y="1874520"/>
              <a:chExt cx="2395728" cy="1892459"/>
            </a:xfrm>
          </p:grpSpPr>
          <p:sp>
            <p:nvSpPr>
              <p:cNvPr id="24" name="Shape 19"/>
              <p:cNvSpPr/>
              <p:nvPr/>
            </p:nvSpPr>
            <p:spPr>
              <a:xfrm>
                <a:off x="8503920" y="1874520"/>
                <a:ext cx="2395728" cy="1892459"/>
              </a:xfrm>
              <a:prstGeom prst="roundRect">
                <a:avLst>
                  <a:gd name="adj" fmla="val 4091"/>
                </a:avLst>
              </a:prstGeom>
              <a:solidFill>
                <a:srgbClr val="0B3041"/>
              </a:solidFill>
              <a:ln/>
              <a:effectLst>
                <a:outerShdw blurRad="76200" dist="25400" dir="5400000" algn="bl" rotWithShape="0">
                  <a:srgbClr val="000000">
                    <a:alpha val="8000"/>
                  </a:srgbClr>
                </a:outerShdw>
              </a:effectLst>
            </p:spPr>
            <p:txBody>
              <a:bodyPr/>
              <a:lstStyle/>
              <a:p>
                <a:endParaRPr lang="en-GB" sz="1200"/>
              </a:p>
            </p:txBody>
          </p:sp>
          <p:sp>
            <p:nvSpPr>
              <p:cNvPr id="27" name="Text 21"/>
              <p:cNvSpPr/>
              <p:nvPr/>
            </p:nvSpPr>
            <p:spPr>
              <a:xfrm>
                <a:off x="8641079" y="2217048"/>
                <a:ext cx="2176271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>
                  <a:buNone/>
                </a:pPr>
                <a:r>
                  <a:rPr lang="en-US" sz="1400" b="1" dirty="0">
                    <a:solidFill>
                      <a:srgbClr val="FFFFFF"/>
                    </a:solidFill>
                    <a:ea typeface="Cambria" pitchFamily="34" charset="-122"/>
                    <a:cs typeface="Cambria" pitchFamily="34" charset="-120"/>
                  </a:rPr>
                  <a:t>Certificate Issued</a:t>
                </a:r>
                <a:endParaRPr lang="en-US" sz="1400" dirty="0"/>
              </a:p>
            </p:txBody>
          </p:sp>
          <p:sp>
            <p:nvSpPr>
              <p:cNvPr id="28" name="Text 22"/>
              <p:cNvSpPr/>
              <p:nvPr/>
            </p:nvSpPr>
            <p:spPr>
              <a:xfrm>
                <a:off x="8677236" y="2632737"/>
                <a:ext cx="1947348" cy="938231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lnSpc>
                    <a:spcPct val="110000"/>
                  </a:lnSpc>
                  <a:buNone/>
                </a:pPr>
                <a:r>
                  <a:rPr lang="en-US" sz="1300" dirty="0">
                    <a:solidFill>
                      <a:srgbClr val="E4EDE8"/>
                    </a:solidFill>
                    <a:ea typeface="Calibri" pitchFamily="34" charset="-122"/>
                    <a:cs typeface="Calibri" pitchFamily="34" charset="-120"/>
                  </a:rPr>
                  <a:t>Legally valid Marriage Certificate printed from system</a:t>
                </a:r>
                <a:endParaRPr lang="en-US" sz="1300" dirty="0"/>
              </a:p>
            </p:txBody>
          </p:sp>
        </p:grpSp>
        <p:sp>
          <p:nvSpPr>
            <p:cNvPr id="40" name="Text 18">
              <a:extLst>
                <a:ext uri="{FF2B5EF4-FFF2-40B4-BE49-F238E27FC236}">
                  <a16:creationId xmlns:a16="http://schemas.microsoft.com/office/drawing/2014/main" id="{1AE5DB5C-2344-DF59-D405-BBB032E20E3C}"/>
                </a:ext>
              </a:extLst>
            </p:cNvPr>
            <p:cNvSpPr/>
            <p:nvPr/>
          </p:nvSpPr>
          <p:spPr>
            <a:xfrm>
              <a:off x="8552538" y="2658142"/>
              <a:ext cx="365795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D4A017"/>
                  </a:solidFill>
                  <a:ea typeface="Calibri" pitchFamily="34" charset="-122"/>
                  <a:cs typeface="Calibri" pitchFamily="34" charset="-120"/>
                </a:rPr>
                <a:t>→</a:t>
              </a:r>
              <a:endParaRPr lang="en-US" sz="1400" dirty="0"/>
            </a:p>
          </p:txBody>
        </p:sp>
        <p:sp>
          <p:nvSpPr>
            <p:cNvPr id="42" name="Text 18">
              <a:extLst>
                <a:ext uri="{FF2B5EF4-FFF2-40B4-BE49-F238E27FC236}">
                  <a16:creationId xmlns:a16="http://schemas.microsoft.com/office/drawing/2014/main" id="{7256C31B-881C-F723-485D-63842E98E2A1}"/>
                </a:ext>
              </a:extLst>
            </p:cNvPr>
            <p:cNvSpPr/>
            <p:nvPr/>
          </p:nvSpPr>
          <p:spPr>
            <a:xfrm>
              <a:off x="6999219" y="2650225"/>
              <a:ext cx="365795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D4A017"/>
                  </a:solidFill>
                  <a:ea typeface="Calibri" pitchFamily="34" charset="-122"/>
                  <a:cs typeface="Calibri" pitchFamily="34" charset="-120"/>
                </a:rPr>
                <a:t>→</a:t>
              </a:r>
              <a:endParaRPr lang="en-US" sz="1400" dirty="0"/>
            </a:p>
          </p:txBody>
        </p:sp>
      </p:grpSp>
      <p:pic>
        <p:nvPicPr>
          <p:cNvPr id="45" name="Picture 44" descr="A marriage registration form with sections for personal details, type of marriage, and instructions for accurate information submission.">
            <a:extLst>
              <a:ext uri="{FF2B5EF4-FFF2-40B4-BE49-F238E27FC236}">
                <a16:creationId xmlns:a16="http://schemas.microsoft.com/office/drawing/2014/main" id="{B91DBE20-A16C-1E24-9C65-EEAE24309C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99" y="1356903"/>
            <a:ext cx="3508412" cy="5058871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B64C4717-52C0-79F8-554A-7FCC21F76CCD}"/>
              </a:ext>
            </a:extLst>
          </p:cNvPr>
          <p:cNvSpPr/>
          <p:nvPr/>
        </p:nvSpPr>
        <p:spPr>
          <a:xfrm>
            <a:off x="625964" y="1356902"/>
            <a:ext cx="3608505" cy="5058871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Shape 20">
            <a:extLst>
              <a:ext uri="{FF2B5EF4-FFF2-40B4-BE49-F238E27FC236}">
                <a16:creationId xmlns:a16="http://schemas.microsoft.com/office/drawing/2014/main" id="{F3D6584D-B26F-EED4-A830-9B1073711621}"/>
              </a:ext>
            </a:extLst>
          </p:cNvPr>
          <p:cNvSpPr/>
          <p:nvPr/>
        </p:nvSpPr>
        <p:spPr>
          <a:xfrm>
            <a:off x="10866502" y="2248290"/>
            <a:ext cx="585216" cy="585216"/>
          </a:xfrm>
          <a:prstGeom prst="ellipse">
            <a:avLst/>
          </a:prstGeom>
          <a:solidFill>
            <a:schemeClr val="tx1"/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57" name="Image 3" descr="preencoded.png">
            <a:extLst>
              <a:ext uri="{FF2B5EF4-FFF2-40B4-BE49-F238E27FC236}">
                <a16:creationId xmlns:a16="http://schemas.microsoft.com/office/drawing/2014/main" id="{2D3C8D4F-E323-6941-4C91-7BA41C4CF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2580" y="2324368"/>
            <a:ext cx="433060" cy="433060"/>
          </a:xfrm>
          <a:prstGeom prst="rect">
            <a:avLst/>
          </a:prstGeom>
        </p:spPr>
      </p:pic>
      <p:sp>
        <p:nvSpPr>
          <p:cNvPr id="59" name="Shape 5">
            <a:extLst>
              <a:ext uri="{FF2B5EF4-FFF2-40B4-BE49-F238E27FC236}">
                <a16:creationId xmlns:a16="http://schemas.microsoft.com/office/drawing/2014/main" id="{E08EF7FB-9DD6-9799-D37B-D274A187E4AA}"/>
              </a:ext>
            </a:extLst>
          </p:cNvPr>
          <p:cNvSpPr/>
          <p:nvPr/>
        </p:nvSpPr>
        <p:spPr>
          <a:xfrm>
            <a:off x="5449074" y="2248290"/>
            <a:ext cx="585216" cy="58521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1" name="Image 0" descr="preencoded.png">
            <a:extLst>
              <a:ext uri="{FF2B5EF4-FFF2-40B4-BE49-F238E27FC236}">
                <a16:creationId xmlns:a16="http://schemas.microsoft.com/office/drawing/2014/main" id="{CBEFBB38-CCC2-94AA-D637-0678D05158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4456" y="2353965"/>
            <a:ext cx="351042" cy="351042"/>
          </a:xfrm>
          <a:prstGeom prst="rect">
            <a:avLst/>
          </a:prstGeom>
        </p:spPr>
      </p:pic>
      <p:sp>
        <p:nvSpPr>
          <p:cNvPr id="63" name="Shape 10">
            <a:extLst>
              <a:ext uri="{FF2B5EF4-FFF2-40B4-BE49-F238E27FC236}">
                <a16:creationId xmlns:a16="http://schemas.microsoft.com/office/drawing/2014/main" id="{9532FB7E-C398-CDEC-FE8A-28818B9AD2D6}"/>
              </a:ext>
            </a:extLst>
          </p:cNvPr>
          <p:cNvSpPr/>
          <p:nvPr/>
        </p:nvSpPr>
        <p:spPr>
          <a:xfrm>
            <a:off x="7193912" y="2245050"/>
            <a:ext cx="585216" cy="58521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5" name="Image 1" descr="preencoded.png">
            <a:extLst>
              <a:ext uri="{FF2B5EF4-FFF2-40B4-BE49-F238E27FC236}">
                <a16:creationId xmlns:a16="http://schemas.microsoft.com/office/drawing/2014/main" id="{EBFEA885-44F7-7A31-F84F-54C2225A56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5240" y="2353965"/>
            <a:ext cx="380408" cy="380408"/>
          </a:xfrm>
          <a:prstGeom prst="rect">
            <a:avLst/>
          </a:prstGeom>
        </p:spPr>
      </p:pic>
      <p:sp>
        <p:nvSpPr>
          <p:cNvPr id="67" name="Shape 15">
            <a:extLst>
              <a:ext uri="{FF2B5EF4-FFF2-40B4-BE49-F238E27FC236}">
                <a16:creationId xmlns:a16="http://schemas.microsoft.com/office/drawing/2014/main" id="{20DFBC93-698E-4603-B643-BF56AB6E1C33}"/>
              </a:ext>
            </a:extLst>
          </p:cNvPr>
          <p:cNvSpPr/>
          <p:nvPr/>
        </p:nvSpPr>
        <p:spPr>
          <a:xfrm>
            <a:off x="9007542" y="2245050"/>
            <a:ext cx="585216" cy="585216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69" name="Image 2" descr="preencoded.png">
            <a:extLst>
              <a:ext uri="{FF2B5EF4-FFF2-40B4-BE49-F238E27FC236}">
                <a16:creationId xmlns:a16="http://schemas.microsoft.com/office/drawing/2014/main" id="{E0AC191A-0B90-D261-816F-4422DA57A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4001" y="2379117"/>
            <a:ext cx="341603" cy="341603"/>
          </a:xfrm>
          <a:prstGeom prst="rect">
            <a:avLst/>
          </a:prstGeom>
        </p:spPr>
      </p:pic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1638F7FD-6783-3C43-46CA-FCDA5093F120}"/>
              </a:ext>
            </a:extLst>
          </p:cNvPr>
          <p:cNvSpPr/>
          <p:nvPr/>
        </p:nvSpPr>
        <p:spPr>
          <a:xfrm>
            <a:off x="5136596" y="1329754"/>
            <a:ext cx="6781628" cy="871939"/>
          </a:xfrm>
          <a:prstGeom prst="roundRect">
            <a:avLst>
              <a:gd name="adj" fmla="val 8158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3482F43-43E3-B249-B0E9-945F6A91C32D}"/>
              </a:ext>
            </a:extLst>
          </p:cNvPr>
          <p:cNvSpPr txBox="1"/>
          <p:nvPr/>
        </p:nvSpPr>
        <p:spPr>
          <a:xfrm>
            <a:off x="5212260" y="1364596"/>
            <a:ext cx="65848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Marriage registration now follows a structured workflow designed to improve efficiency, strengthen identity verification and support national record management.</a:t>
            </a:r>
            <a:endParaRPr lang="en-GB" sz="1600" dirty="0"/>
          </a:p>
        </p:txBody>
      </p:sp>
      <p:sp>
        <p:nvSpPr>
          <p:cNvPr id="77" name="Text 1">
            <a:extLst>
              <a:ext uri="{FF2B5EF4-FFF2-40B4-BE49-F238E27FC236}">
                <a16:creationId xmlns:a16="http://schemas.microsoft.com/office/drawing/2014/main" id="{20571F57-A3AD-C244-EF4B-5C337B0FAB15}"/>
              </a:ext>
            </a:extLst>
          </p:cNvPr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>
                    <a:lumMod val="75000"/>
                  </a:schemeClr>
                </a:solidFill>
                <a:ea typeface="Calibri" pitchFamily="34" charset="-122"/>
                <a:cs typeface="Calibri" pitchFamily="34" charset="-120"/>
              </a:rPr>
              <a:t>WHAT WE HAVE DONE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34963" y="549276"/>
            <a:ext cx="11593512" cy="63684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TIMELINE &amp; M</a:t>
            </a:r>
            <a:r>
              <a:rPr lang="en-GB" sz="36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ILESTONES</a:t>
            </a:r>
            <a:endParaRPr lang="en-US" sz="3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 flipV="1">
            <a:off x="651180" y="3786254"/>
            <a:ext cx="6552037" cy="6051"/>
          </a:xfrm>
          <a:prstGeom prst="line">
            <a:avLst/>
          </a:prstGeom>
          <a:noFill/>
          <a:ln w="50800">
            <a:solidFill>
              <a:schemeClr val="bg2">
                <a:lumMod val="90000"/>
              </a:schemeClr>
            </a:solidFill>
            <a:prstDash val="solid"/>
          </a:ln>
        </p:spPr>
        <p:txBody>
          <a:bodyPr/>
          <a:lstStyle/>
          <a:p>
            <a:endParaRPr lang="en-GB" sz="1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090523" y="3710009"/>
            <a:ext cx="164592" cy="164592"/>
          </a:xfrm>
          <a:prstGeom prst="ellipse">
            <a:avLst/>
          </a:prstGeom>
          <a:solidFill>
            <a:srgbClr val="D97706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172819" y="3472265"/>
            <a:ext cx="0" cy="237744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85419" y="1268413"/>
            <a:ext cx="2936460" cy="2203852"/>
          </a:xfrm>
          <a:prstGeom prst="roundRect">
            <a:avLst>
              <a:gd name="adj" fmla="val 3871"/>
            </a:avLst>
          </a:prstGeom>
          <a:solidFill>
            <a:srgbClr val="EAF1EE"/>
          </a:solidFill>
          <a:ln/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95148" y="2384129"/>
            <a:ext cx="17827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110260" y="3710009"/>
            <a:ext cx="164592" cy="164592"/>
          </a:xfrm>
          <a:prstGeom prst="ellipse">
            <a:avLst/>
          </a:prstGeom>
          <a:solidFill>
            <a:srgbClr val="D97706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192556" y="3874601"/>
            <a:ext cx="0" cy="237744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027037" y="4112344"/>
            <a:ext cx="2649603" cy="2098211"/>
          </a:xfrm>
          <a:prstGeom prst="roundRect">
            <a:avLst>
              <a:gd name="adj" fmla="val 3871"/>
            </a:avLst>
          </a:prstGeom>
          <a:solidFill>
            <a:srgbClr val="EAF1EE"/>
          </a:solidFill>
          <a:ln>
            <a:solidFill>
              <a:srgbClr val="000000"/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936095" y="4441529"/>
            <a:ext cx="178271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472721" y="1660850"/>
            <a:ext cx="4331126" cy="4698802"/>
          </a:xfrm>
          <a:prstGeom prst="roundRect">
            <a:avLst>
              <a:gd name="adj" fmla="val 3871"/>
            </a:avLst>
          </a:prstGeom>
          <a:solidFill>
            <a:srgbClr val="EAF1EE"/>
          </a:solidFill>
          <a:ln>
            <a:solidFill>
              <a:srgbClr val="000000"/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7571542" y="1865138"/>
            <a:ext cx="3059008" cy="28641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9770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Oct 2025 – July 2026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7571542" y="2250967"/>
            <a:ext cx="3990311" cy="37576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Capacity building for Civil Registrars completed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Capacity building of NRB staff on Marriage software ongoing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Awareness campaigns on mandate transfer and marriage types, protocols, systems etc.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Second legal reform underway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err="1">
                <a:ea typeface="Calibri" panose="020F0502020204030204" pitchFamily="34" charset="0"/>
                <a:cs typeface="Calibri" panose="020F0502020204030204" pitchFamily="34" charset="0"/>
              </a:rPr>
              <a:t>Ntchatho</a:t>
            </a: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 certificate issuance suspended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Development of standard operating procedures for licensing places of worship &amp; officiants</a:t>
            </a:r>
          </a:p>
        </p:txBody>
      </p:sp>
      <p:sp>
        <p:nvSpPr>
          <p:cNvPr id="23" name="Shape 21"/>
          <p:cNvSpPr/>
          <p:nvPr/>
        </p:nvSpPr>
        <p:spPr>
          <a:xfrm>
            <a:off x="7097700" y="3710009"/>
            <a:ext cx="164592" cy="164592"/>
          </a:xfrm>
          <a:prstGeom prst="ellipse">
            <a:avLst/>
          </a:prstGeom>
          <a:solidFill>
            <a:srgbClr val="D97706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9356268" y="3472265"/>
            <a:ext cx="0" cy="237744"/>
          </a:xfrm>
          <a:prstGeom prst="line">
            <a:avLst/>
          </a:prstGeom>
          <a:noFill/>
          <a:ln w="19050">
            <a:solidFill>
              <a:srgbClr val="EAF1EE"/>
            </a:solidFill>
            <a:prstDash val="dash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40"/>
          <p:cNvSpPr/>
          <p:nvPr/>
        </p:nvSpPr>
        <p:spPr>
          <a:xfrm>
            <a:off x="11288395" y="7020137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5B6B65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sz="12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1">
            <a:extLst>
              <a:ext uri="{FF2B5EF4-FFF2-40B4-BE49-F238E27FC236}">
                <a16:creationId xmlns:a16="http://schemas.microsoft.com/office/drawing/2014/main" id="{4A28A1CF-3E30-6E07-D52D-550AD60FA51E}"/>
              </a:ext>
            </a:extLst>
          </p:cNvPr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PROGRESS ACHIEVED</a:t>
            </a:r>
          </a:p>
        </p:txBody>
      </p:sp>
      <p:sp>
        <p:nvSpPr>
          <p:cNvPr id="47" name="Text 30">
            <a:extLst>
              <a:ext uri="{FF2B5EF4-FFF2-40B4-BE49-F238E27FC236}">
                <a16:creationId xmlns:a16="http://schemas.microsoft.com/office/drawing/2014/main" id="{4C354BF3-EF3A-BCD1-12B0-48067391EC74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21" name="Text 12">
            <a:extLst>
              <a:ext uri="{FF2B5EF4-FFF2-40B4-BE49-F238E27FC236}">
                <a16:creationId xmlns:a16="http://schemas.microsoft.com/office/drawing/2014/main" id="{944E2881-E4A8-C1CC-03CD-450F9DA5FEAE}"/>
              </a:ext>
            </a:extLst>
          </p:cNvPr>
          <p:cNvSpPr/>
          <p:nvPr/>
        </p:nvSpPr>
        <p:spPr>
          <a:xfrm>
            <a:off x="300038" y="1315243"/>
            <a:ext cx="1952180" cy="30867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770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Aug 2025</a:t>
            </a:r>
            <a:endParaRPr lang="en-US" sz="16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D6D91AE1-B76E-43D1-FF77-7A90EEA89E28}"/>
              </a:ext>
            </a:extLst>
          </p:cNvPr>
          <p:cNvSpPr/>
          <p:nvPr/>
        </p:nvSpPr>
        <p:spPr>
          <a:xfrm>
            <a:off x="263331" y="1642373"/>
            <a:ext cx="3093557" cy="16886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b="1" dirty="0">
                <a:solidFill>
                  <a:srgbClr val="1B4D3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Official Handover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Marriage administration and registration mandate transferred to the NRB.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Marriage records transferred</a:t>
            </a:r>
          </a:p>
        </p:txBody>
      </p:sp>
      <p:sp>
        <p:nvSpPr>
          <p:cNvPr id="52" name="Text 6">
            <a:extLst>
              <a:ext uri="{FF2B5EF4-FFF2-40B4-BE49-F238E27FC236}">
                <a16:creationId xmlns:a16="http://schemas.microsoft.com/office/drawing/2014/main" id="{EEB48B6C-0793-D066-CBD9-F64D1D10931F}"/>
              </a:ext>
            </a:extLst>
          </p:cNvPr>
          <p:cNvSpPr/>
          <p:nvPr/>
        </p:nvSpPr>
        <p:spPr>
          <a:xfrm>
            <a:off x="3074047" y="4194472"/>
            <a:ext cx="221229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D97706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Oct 2025</a:t>
            </a:r>
            <a:endParaRPr lang="en-US" sz="14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Text 8">
            <a:extLst>
              <a:ext uri="{FF2B5EF4-FFF2-40B4-BE49-F238E27FC236}">
                <a16:creationId xmlns:a16="http://schemas.microsoft.com/office/drawing/2014/main" id="{8496579A-92A5-A047-753E-B51B1DDCFF84}"/>
              </a:ext>
            </a:extLst>
          </p:cNvPr>
          <p:cNvSpPr/>
          <p:nvPr/>
        </p:nvSpPr>
        <p:spPr>
          <a:xfrm>
            <a:off x="3074047" y="4423071"/>
            <a:ext cx="2264102" cy="17140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b="1" dirty="0">
                <a:solidFill>
                  <a:srgbClr val="1B4D3E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Nairobi Symposium</a:t>
            </a:r>
            <a:endParaRPr lang="en-US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Malawi presents baseline system and reform priorities</a:t>
            </a:r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498749BD-E825-7B18-7377-086DDF9F7571}"/>
              </a:ext>
            </a:extLst>
          </p:cNvPr>
          <p:cNvSpPr/>
          <p:nvPr/>
        </p:nvSpPr>
        <p:spPr>
          <a:xfrm flipV="1">
            <a:off x="7269386" y="3786254"/>
            <a:ext cx="164592" cy="86"/>
          </a:xfrm>
          <a:prstGeom prst="line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  <a:prstDash val="dash"/>
          </a:ln>
        </p:spPr>
        <p:txBody>
          <a:bodyPr/>
          <a:lstStyle/>
          <a:p>
            <a:endParaRPr lang="en-GB" sz="120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414223" y="544372"/>
            <a:ext cx="1062532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Planned Activities</a:t>
            </a:r>
            <a:endParaRPr lang="en-US" sz="3600" dirty="0">
              <a:latin typeface="+mj-lt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14223" y="2177002"/>
            <a:ext cx="2468880" cy="3243577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7" name="Shape 5"/>
          <p:cNvSpPr/>
          <p:nvPr/>
        </p:nvSpPr>
        <p:spPr>
          <a:xfrm>
            <a:off x="615391" y="2378171"/>
            <a:ext cx="530352" cy="53035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endParaRPr lang="en-GB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7" y="2472005"/>
            <a:ext cx="325313" cy="325313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32628" y="2828696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ea typeface="Cambria" pitchFamily="34" charset="-122"/>
                <a:cs typeface="Cambria" pitchFamily="34" charset="-120"/>
              </a:rPr>
              <a:t>Nationwide Orientation</a:t>
            </a:r>
            <a:endParaRPr lang="en-US" sz="1300" dirty="0"/>
          </a:p>
        </p:txBody>
      </p:sp>
      <p:sp>
        <p:nvSpPr>
          <p:cNvPr id="32" name="Shape 4">
            <a:extLst>
              <a:ext uri="{FF2B5EF4-FFF2-40B4-BE49-F238E27FC236}">
                <a16:creationId xmlns:a16="http://schemas.microsoft.com/office/drawing/2014/main" id="{CDB24DD1-7226-147B-76F7-43302DFC04CE}"/>
              </a:ext>
            </a:extLst>
          </p:cNvPr>
          <p:cNvSpPr/>
          <p:nvPr/>
        </p:nvSpPr>
        <p:spPr>
          <a:xfrm>
            <a:off x="3301624" y="2189925"/>
            <a:ext cx="2468880" cy="3230653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548640" y="3247842"/>
            <a:ext cx="2267712" cy="19317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Orientation sessions for religious institutions, mother bodies, clergy currently partial, not yet nationwide.</a:t>
            </a:r>
          </a:p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Roll out of Customary marriages and training traditional authorities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3468319" y="2378171"/>
            <a:ext cx="530352" cy="53035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endParaRPr lang="en-GB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502" y="2453227"/>
            <a:ext cx="367985" cy="367985"/>
          </a:xfrm>
          <a:prstGeom prst="rect">
            <a:avLst/>
          </a:prstGeom>
        </p:spPr>
      </p:pic>
      <p:sp>
        <p:nvSpPr>
          <p:cNvPr id="34" name="Shape 4">
            <a:extLst>
              <a:ext uri="{FF2B5EF4-FFF2-40B4-BE49-F238E27FC236}">
                <a16:creationId xmlns:a16="http://schemas.microsoft.com/office/drawing/2014/main" id="{440644A7-2EB8-CE15-6C31-B8B8D2B43891}"/>
              </a:ext>
            </a:extLst>
          </p:cNvPr>
          <p:cNvSpPr/>
          <p:nvPr/>
        </p:nvSpPr>
        <p:spPr>
          <a:xfrm>
            <a:off x="6168237" y="2189925"/>
            <a:ext cx="2468880" cy="3230653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dirty="0"/>
          </a:p>
        </p:txBody>
      </p:sp>
      <p:sp>
        <p:nvSpPr>
          <p:cNvPr id="14" name="Text 10"/>
          <p:cNvSpPr/>
          <p:nvPr/>
        </p:nvSpPr>
        <p:spPr>
          <a:xfrm>
            <a:off x="3460882" y="2839800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ea typeface="Cambria" pitchFamily="34" charset="-122"/>
                <a:cs typeface="Cambria" pitchFamily="34" charset="-120"/>
              </a:rPr>
              <a:t>Licensing Places of Worship</a:t>
            </a:r>
            <a:endParaRPr lang="en-US" sz="1300" dirty="0"/>
          </a:p>
        </p:txBody>
      </p:sp>
      <p:sp>
        <p:nvSpPr>
          <p:cNvPr id="36" name="Shape 4">
            <a:extLst>
              <a:ext uri="{FF2B5EF4-FFF2-40B4-BE49-F238E27FC236}">
                <a16:creationId xmlns:a16="http://schemas.microsoft.com/office/drawing/2014/main" id="{1D896052-ADFB-5656-F739-80462B077086}"/>
              </a:ext>
            </a:extLst>
          </p:cNvPr>
          <p:cNvSpPr/>
          <p:nvPr/>
        </p:nvSpPr>
        <p:spPr>
          <a:xfrm>
            <a:off x="8973007" y="2189925"/>
            <a:ext cx="2468880" cy="3230653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15" name="Text 11"/>
          <p:cNvSpPr/>
          <p:nvPr/>
        </p:nvSpPr>
        <p:spPr>
          <a:xfrm>
            <a:off x="3484961" y="3278119"/>
            <a:ext cx="226771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Licensing of places of worship authorised to celebrate marriages has not yet commenced.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6321247" y="2378171"/>
            <a:ext cx="530352" cy="53035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endParaRPr lang="en-GB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041" y="2492125"/>
            <a:ext cx="350764" cy="35076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337432" y="2839800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ea typeface="Cambria" pitchFamily="34" charset="-122"/>
                <a:cs typeface="Cambria" pitchFamily="34" charset="-120"/>
              </a:rPr>
              <a:t>Full Software Deployment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6321247" y="3335893"/>
            <a:ext cx="226771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Marriage registration software is deployed.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9174175" y="2378171"/>
            <a:ext cx="530352" cy="530352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endParaRPr lang="en-GB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0944" y="2488813"/>
            <a:ext cx="296814" cy="296814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9174175" y="2817083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ea typeface="Cambria" pitchFamily="34" charset="-122"/>
                <a:cs typeface="Cambria" pitchFamily="34" charset="-120"/>
              </a:rPr>
              <a:t>Enactment of Amendments</a:t>
            </a:r>
            <a:endParaRPr lang="en-US" sz="1300" dirty="0"/>
          </a:p>
        </p:txBody>
      </p:sp>
      <p:sp>
        <p:nvSpPr>
          <p:cNvPr id="25" name="Text 19"/>
          <p:cNvSpPr/>
          <p:nvPr/>
        </p:nvSpPr>
        <p:spPr>
          <a:xfrm>
            <a:off x="9174175" y="3329940"/>
            <a:ext cx="2267712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The Proposed NRA/MDFRA review is still ongoing and not yet finalized</a:t>
            </a:r>
            <a:endParaRPr lang="en-US" sz="1200" dirty="0"/>
          </a:p>
        </p:txBody>
      </p:sp>
      <p:sp>
        <p:nvSpPr>
          <p:cNvPr id="27" name="Text 21"/>
          <p:cNvSpPr/>
          <p:nvPr/>
        </p:nvSpPr>
        <p:spPr>
          <a:xfrm>
            <a:off x="414223" y="6359716"/>
            <a:ext cx="8620049" cy="309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A2354F2-80B8-3FEB-A87C-20D72CD9D5AF}"/>
              </a:ext>
            </a:extLst>
          </p:cNvPr>
          <p:cNvSpPr txBox="1"/>
          <p:nvPr/>
        </p:nvSpPr>
        <p:spPr>
          <a:xfrm>
            <a:off x="414223" y="1437420"/>
            <a:ext cx="115142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Significant progress has been made in establishing the foundations for reform. The next phase focuses on nationwide implementation, legislative completion and full operationalisation.</a:t>
            </a:r>
          </a:p>
        </p:txBody>
      </p:sp>
      <p:sp>
        <p:nvSpPr>
          <p:cNvPr id="38" name="Text 1">
            <a:extLst>
              <a:ext uri="{FF2B5EF4-FFF2-40B4-BE49-F238E27FC236}">
                <a16:creationId xmlns:a16="http://schemas.microsoft.com/office/drawing/2014/main" id="{99FF8954-6C84-45FB-9BDC-A8E7B4421F81}"/>
              </a:ext>
            </a:extLst>
          </p:cNvPr>
          <p:cNvSpPr/>
          <p:nvPr/>
        </p:nvSpPr>
        <p:spPr>
          <a:xfrm>
            <a:off x="334963" y="188912"/>
            <a:ext cx="11593512" cy="3702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NEXT PHASE OF REFORM</a:t>
            </a:r>
            <a:endParaRPr lang="en-US" sz="1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83D38-7C5D-AC0C-6BB8-B74A4E382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EB457866-DDE8-520A-52CD-4AF9BEB6A0A0}"/>
              </a:ext>
            </a:extLst>
          </p:cNvPr>
          <p:cNvSpPr/>
          <p:nvPr/>
        </p:nvSpPr>
        <p:spPr>
          <a:xfrm>
            <a:off x="334963" y="528158"/>
            <a:ext cx="10820717" cy="7402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Lessons Learned and Best Practices</a:t>
            </a:r>
            <a:endParaRPr lang="en-US" sz="3600" dirty="0">
              <a:latin typeface="+mj-lt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69DF0D2E-87C9-FC20-605E-8D95DA098141}"/>
              </a:ext>
            </a:extLst>
          </p:cNvPr>
          <p:cNvSpPr/>
          <p:nvPr/>
        </p:nvSpPr>
        <p:spPr>
          <a:xfrm>
            <a:off x="414223" y="2177003"/>
            <a:ext cx="2468880" cy="3063240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600"/>
          </a:p>
        </p:txBody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359DF98F-82AD-4BDC-96B1-57F271516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387" y="2472005"/>
            <a:ext cx="325313" cy="325313"/>
          </a:xfrm>
          <a:prstGeom prst="rect">
            <a:avLst/>
          </a:prstGeom>
        </p:spPr>
      </p:pic>
      <p:sp>
        <p:nvSpPr>
          <p:cNvPr id="9" name="Text 6">
            <a:extLst>
              <a:ext uri="{FF2B5EF4-FFF2-40B4-BE49-F238E27FC236}">
                <a16:creationId xmlns:a16="http://schemas.microsoft.com/office/drawing/2014/main" id="{D5E6AF79-D549-3FF0-B7CA-FEDDC0770001}"/>
              </a:ext>
            </a:extLst>
          </p:cNvPr>
          <p:cNvSpPr/>
          <p:nvPr/>
        </p:nvSpPr>
        <p:spPr>
          <a:xfrm>
            <a:off x="560527" y="2245440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521"/>
                </a:solidFill>
                <a:ea typeface="Cambria" pitchFamily="34" charset="-122"/>
                <a:cs typeface="Cambria" pitchFamily="34" charset="-120"/>
              </a:rPr>
              <a:t>Early Stakeholder Engagement </a:t>
            </a:r>
            <a:endParaRPr lang="en-US" sz="1600" dirty="0"/>
          </a:p>
        </p:txBody>
      </p:sp>
      <p:sp>
        <p:nvSpPr>
          <p:cNvPr id="32" name="Shape 4">
            <a:extLst>
              <a:ext uri="{FF2B5EF4-FFF2-40B4-BE49-F238E27FC236}">
                <a16:creationId xmlns:a16="http://schemas.microsoft.com/office/drawing/2014/main" id="{7E6825EC-3523-74EB-68E9-186DE24342D5}"/>
              </a:ext>
            </a:extLst>
          </p:cNvPr>
          <p:cNvSpPr/>
          <p:nvPr/>
        </p:nvSpPr>
        <p:spPr>
          <a:xfrm>
            <a:off x="3301624" y="2189926"/>
            <a:ext cx="2468880" cy="3063240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60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6A4DE36-968F-E9D6-4384-FF00978B6E6A}"/>
              </a:ext>
            </a:extLst>
          </p:cNvPr>
          <p:cNvSpPr/>
          <p:nvPr/>
        </p:nvSpPr>
        <p:spPr>
          <a:xfrm>
            <a:off x="560527" y="2839800"/>
            <a:ext cx="2072209" cy="22632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Continuous, direct engagement with the authorities who officiate marriages builds legitimacy and buy-in for reform.</a:t>
            </a:r>
            <a:endParaRPr lang="en-US" sz="1600" dirty="0"/>
          </a:p>
        </p:txBody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0EB3CBE0-B5C3-AAE2-A19D-2B8995F0F8F9}"/>
              </a:ext>
            </a:extLst>
          </p:cNvPr>
          <p:cNvSpPr/>
          <p:nvPr/>
        </p:nvSpPr>
        <p:spPr>
          <a:xfrm>
            <a:off x="6168237" y="2189926"/>
            <a:ext cx="2468880" cy="3063240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6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42191312-52A3-EF98-0949-8C420EA69545}"/>
              </a:ext>
            </a:extLst>
          </p:cNvPr>
          <p:cNvSpPr/>
          <p:nvPr/>
        </p:nvSpPr>
        <p:spPr>
          <a:xfrm>
            <a:off x="3468319" y="2245440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ea typeface="Cambria" pitchFamily="34" charset="-122"/>
                <a:cs typeface="Cambria" pitchFamily="34" charset="-120"/>
              </a:rPr>
              <a:t>Standardized Procedures</a:t>
            </a:r>
            <a:endParaRPr lang="en-US" sz="1600" dirty="0"/>
          </a:p>
        </p:txBody>
      </p:sp>
      <p:sp>
        <p:nvSpPr>
          <p:cNvPr id="36" name="Shape 4">
            <a:extLst>
              <a:ext uri="{FF2B5EF4-FFF2-40B4-BE49-F238E27FC236}">
                <a16:creationId xmlns:a16="http://schemas.microsoft.com/office/drawing/2014/main" id="{6F1F61CD-93F9-C7DF-4E9D-46E9085CF4FF}"/>
              </a:ext>
            </a:extLst>
          </p:cNvPr>
          <p:cNvSpPr/>
          <p:nvPr/>
        </p:nvSpPr>
        <p:spPr>
          <a:xfrm>
            <a:off x="8973007" y="2189926"/>
            <a:ext cx="2468880" cy="3063240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60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A96A8FFA-27C7-0DBA-D5AD-1DC537C860FC}"/>
              </a:ext>
            </a:extLst>
          </p:cNvPr>
          <p:cNvSpPr/>
          <p:nvPr/>
        </p:nvSpPr>
        <p:spPr>
          <a:xfrm>
            <a:off x="3468319" y="2797318"/>
            <a:ext cx="2079450" cy="2305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A single, detailed step-by-step guide for marriage officiants reduces inconsistency across Malawi's 28 districts and many types of registrar.</a:t>
            </a:r>
            <a:endParaRPr lang="en-US" sz="1600" dirty="0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9B23AF25-CB84-8FAD-5B73-38A04F8943EE}"/>
              </a:ext>
            </a:extLst>
          </p:cNvPr>
          <p:cNvSpPr/>
          <p:nvPr/>
        </p:nvSpPr>
        <p:spPr>
          <a:xfrm>
            <a:off x="6321247" y="2239386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521"/>
                </a:solidFill>
                <a:ea typeface="Cambria" pitchFamily="34" charset="-122"/>
                <a:cs typeface="Cambria" pitchFamily="34" charset="-120"/>
              </a:rPr>
              <a:t>Identity Verification</a:t>
            </a:r>
            <a:endParaRPr lang="en-US" sz="16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F4994FB6-CBE6-749E-44C0-963AA36AB949}"/>
              </a:ext>
            </a:extLst>
          </p:cNvPr>
          <p:cNvSpPr/>
          <p:nvPr/>
        </p:nvSpPr>
        <p:spPr>
          <a:xfrm>
            <a:off x="6321247" y="2797318"/>
            <a:ext cx="2190651" cy="23057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Making the National ID and birth certificate mandatory at the point of registration strengthens data integrity from day one, rather than trying to fix records after the fact.</a:t>
            </a:r>
            <a:endParaRPr lang="en-US" sz="160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6428CF40-3C22-6BC8-2CAF-A9B8E354AAEA}"/>
              </a:ext>
            </a:extLst>
          </p:cNvPr>
          <p:cNvSpPr/>
          <p:nvPr/>
        </p:nvSpPr>
        <p:spPr>
          <a:xfrm>
            <a:off x="9146743" y="2238272"/>
            <a:ext cx="2267712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C2521"/>
                </a:solidFill>
                <a:ea typeface="Cambria" pitchFamily="34" charset="-122"/>
                <a:cs typeface="Cambria" pitchFamily="34" charset="-120"/>
              </a:rPr>
              <a:t>Pilot Before Scale</a:t>
            </a:r>
            <a:endParaRPr lang="en-US" sz="1600" dirty="0"/>
          </a:p>
        </p:txBody>
      </p:sp>
      <p:sp>
        <p:nvSpPr>
          <p:cNvPr id="25" name="Text 19">
            <a:extLst>
              <a:ext uri="{FF2B5EF4-FFF2-40B4-BE49-F238E27FC236}">
                <a16:creationId xmlns:a16="http://schemas.microsoft.com/office/drawing/2014/main" id="{2E6264D5-3FA3-33BF-37FA-2F9047A05D4A}"/>
              </a:ext>
            </a:extLst>
          </p:cNvPr>
          <p:cNvSpPr/>
          <p:nvPr/>
        </p:nvSpPr>
        <p:spPr>
          <a:xfrm>
            <a:off x="9146743" y="2792394"/>
            <a:ext cx="2039112" cy="21846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0000"/>
              </a:lnSpc>
            </a:pPr>
            <a:r>
              <a:rPr lang="en-US" sz="1600" dirty="0">
                <a:solidFill>
                  <a:srgbClr val="1C2521"/>
                </a:solidFill>
                <a:ea typeface="Calibri" pitchFamily="34" charset="-122"/>
                <a:cs typeface="Calibri" pitchFamily="34" charset="-120"/>
              </a:rPr>
              <a:t>Testing the registration software and processes with a subset of staff and districts before wider rollout reduces implementation risk.</a:t>
            </a:r>
            <a:endParaRPr lang="en-US" sz="1600" dirty="0"/>
          </a:p>
        </p:txBody>
      </p:sp>
      <p:sp>
        <p:nvSpPr>
          <p:cNvPr id="16" name="Text 1">
            <a:extLst>
              <a:ext uri="{FF2B5EF4-FFF2-40B4-BE49-F238E27FC236}">
                <a16:creationId xmlns:a16="http://schemas.microsoft.com/office/drawing/2014/main" id="{BE95BB37-787B-2517-8D3B-AA154CDFF01E}"/>
              </a:ext>
            </a:extLst>
          </p:cNvPr>
          <p:cNvSpPr/>
          <p:nvPr/>
        </p:nvSpPr>
        <p:spPr>
          <a:xfrm>
            <a:off x="334963" y="188913"/>
            <a:ext cx="11593512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LESSONS LEARNED &amp; BEST PRACTICES</a:t>
            </a:r>
          </a:p>
        </p:txBody>
      </p:sp>
      <p:sp>
        <p:nvSpPr>
          <p:cNvPr id="33" name="Text 30">
            <a:extLst>
              <a:ext uri="{FF2B5EF4-FFF2-40B4-BE49-F238E27FC236}">
                <a16:creationId xmlns:a16="http://schemas.microsoft.com/office/drawing/2014/main" id="{C0C2551A-6493-74D3-721E-01C746A2B0D2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3287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4">
            <a:extLst>
              <a:ext uri="{FF2B5EF4-FFF2-40B4-BE49-F238E27FC236}">
                <a16:creationId xmlns:a16="http://schemas.microsoft.com/office/drawing/2014/main" id="{67E44AB7-B79A-0F01-5CCF-D40EEAEAF4FC}"/>
              </a:ext>
            </a:extLst>
          </p:cNvPr>
          <p:cNvSpPr/>
          <p:nvPr/>
        </p:nvSpPr>
        <p:spPr>
          <a:xfrm>
            <a:off x="522345" y="2342304"/>
            <a:ext cx="2468880" cy="3493346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56A33FC5-86BC-0715-1A25-D86A47004020}"/>
              </a:ext>
            </a:extLst>
          </p:cNvPr>
          <p:cNvSpPr/>
          <p:nvPr/>
        </p:nvSpPr>
        <p:spPr>
          <a:xfrm>
            <a:off x="3326753" y="2342304"/>
            <a:ext cx="2468880" cy="3493346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7" name="Shape 4">
            <a:extLst>
              <a:ext uri="{FF2B5EF4-FFF2-40B4-BE49-F238E27FC236}">
                <a16:creationId xmlns:a16="http://schemas.microsoft.com/office/drawing/2014/main" id="{51EE768F-4700-89A2-89F9-4093C60934CF}"/>
              </a:ext>
            </a:extLst>
          </p:cNvPr>
          <p:cNvSpPr/>
          <p:nvPr/>
        </p:nvSpPr>
        <p:spPr>
          <a:xfrm>
            <a:off x="9058605" y="2342304"/>
            <a:ext cx="2468880" cy="3493346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9" name="Shape 4">
            <a:extLst>
              <a:ext uri="{FF2B5EF4-FFF2-40B4-BE49-F238E27FC236}">
                <a16:creationId xmlns:a16="http://schemas.microsoft.com/office/drawing/2014/main" id="{FEE884B0-9E52-8DDA-89C8-71B0215410D9}"/>
              </a:ext>
            </a:extLst>
          </p:cNvPr>
          <p:cNvSpPr/>
          <p:nvPr/>
        </p:nvSpPr>
        <p:spPr>
          <a:xfrm>
            <a:off x="6285230" y="2342304"/>
            <a:ext cx="2468880" cy="3493346"/>
          </a:xfrm>
          <a:prstGeom prst="roundRect">
            <a:avLst>
              <a:gd name="adj" fmla="val 3082"/>
            </a:avLst>
          </a:prstGeom>
          <a:solidFill>
            <a:schemeClr val="bg1"/>
          </a:solidFill>
          <a:ln/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334963" y="566928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CHALLENGES</a:t>
            </a:r>
            <a:endParaRPr lang="en-US" sz="3000" dirty="0">
              <a:latin typeface="+mj-lt"/>
            </a:endParaRPr>
          </a:p>
        </p:txBody>
      </p:sp>
      <p:sp>
        <p:nvSpPr>
          <p:cNvPr id="9" name="Text 6"/>
          <p:cNvSpPr/>
          <p:nvPr/>
        </p:nvSpPr>
        <p:spPr>
          <a:xfrm>
            <a:off x="679958" y="3325285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79958" y="2607143"/>
            <a:ext cx="2215642" cy="2592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b="1" dirty="0">
                <a:ea typeface="Cambria" pitchFamily="34" charset="-122"/>
                <a:cs typeface="Cambria" pitchFamily="34" charset="-120"/>
              </a:rPr>
              <a:t>Legislative Timelines</a:t>
            </a:r>
            <a:endParaRPr lang="en-US" dirty="0"/>
          </a:p>
          <a:p>
            <a:pPr marL="0" indent="0">
              <a:lnSpc>
                <a:spcPct val="112000"/>
              </a:lnSpc>
              <a:buNone/>
            </a:pPr>
            <a:r>
              <a:rPr lang="en-US" dirty="0">
                <a:ea typeface="Calibri" pitchFamily="34" charset="-122"/>
                <a:cs typeface="Calibri" pitchFamily="34" charset="-120"/>
              </a:rPr>
              <a:t>Amending national legislation requires Cabinet, technical and Parliamentary processes that extend the pace of reform beyond the Bureau's direct control.</a:t>
            </a:r>
            <a:endParaRPr lang="en-US" dirty="0"/>
          </a:p>
        </p:txBody>
      </p:sp>
      <p:sp>
        <p:nvSpPr>
          <p:cNvPr id="14" name="Text 10"/>
          <p:cNvSpPr/>
          <p:nvPr/>
        </p:nvSpPr>
        <p:spPr>
          <a:xfrm>
            <a:off x="3532886" y="3325285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3437828" y="2607143"/>
            <a:ext cx="2362770" cy="2941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b="1" dirty="0">
                <a:ea typeface="Cambria" pitchFamily="34" charset="-122"/>
                <a:cs typeface="Cambria" pitchFamily="34" charset="-120"/>
              </a:rPr>
              <a:t>Nationwide Coordination</a:t>
            </a:r>
            <a:endParaRPr lang="en-US" dirty="0"/>
          </a:p>
          <a:p>
            <a:pPr marL="0" indent="0">
              <a:lnSpc>
                <a:spcPct val="112000"/>
              </a:lnSpc>
              <a:buNone/>
            </a:pPr>
            <a:r>
              <a:rPr lang="en-US" dirty="0">
                <a:ea typeface="Calibri" pitchFamily="34" charset="-122"/>
                <a:cs typeface="Calibri" pitchFamily="34" charset="-120"/>
              </a:rPr>
              <a:t>Coordinating a wide, decentralised network of officiants, incl. District Commissioners, clergy and traditional leaders, across every district is resource-intensive.</a:t>
            </a:r>
            <a:endParaRPr lang="en-US" dirty="0"/>
          </a:p>
        </p:txBody>
      </p:sp>
      <p:sp>
        <p:nvSpPr>
          <p:cNvPr id="19" name="Text 14"/>
          <p:cNvSpPr/>
          <p:nvPr/>
        </p:nvSpPr>
        <p:spPr>
          <a:xfrm>
            <a:off x="6385814" y="3325285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5"/>
          <p:cNvSpPr/>
          <p:nvPr/>
        </p:nvSpPr>
        <p:spPr>
          <a:xfrm>
            <a:off x="6385814" y="2607143"/>
            <a:ext cx="2267712" cy="2592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b="1" dirty="0">
                <a:ea typeface="Cambria" pitchFamily="34" charset="-122"/>
                <a:cs typeface="Cambria" pitchFamily="34" charset="-120"/>
              </a:rPr>
              <a:t>Shifting Established Practice</a:t>
            </a:r>
            <a:endParaRPr lang="en-US" dirty="0"/>
          </a:p>
          <a:p>
            <a:pPr marL="0" indent="0">
              <a:lnSpc>
                <a:spcPct val="112000"/>
              </a:lnSpc>
              <a:buNone/>
            </a:pPr>
            <a:r>
              <a:rPr lang="en-US" dirty="0">
                <a:ea typeface="Calibri" pitchFamily="34" charset="-122"/>
                <a:cs typeface="Calibri" pitchFamily="34" charset="-120"/>
              </a:rPr>
              <a:t>Moving communities and institutions away from long-standing informal practices, such as unregulated certificates, takes sustained engagement.</a:t>
            </a:r>
            <a:endParaRPr lang="en-US" dirty="0"/>
          </a:p>
        </p:txBody>
      </p:sp>
      <p:sp>
        <p:nvSpPr>
          <p:cNvPr id="24" name="Text 18"/>
          <p:cNvSpPr/>
          <p:nvPr/>
        </p:nvSpPr>
        <p:spPr>
          <a:xfrm>
            <a:off x="9238742" y="3325285"/>
            <a:ext cx="226771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19"/>
          <p:cNvSpPr/>
          <p:nvPr/>
        </p:nvSpPr>
        <p:spPr>
          <a:xfrm>
            <a:off x="9238742" y="2607143"/>
            <a:ext cx="2267712" cy="25926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2000"/>
              </a:lnSpc>
            </a:pPr>
            <a:r>
              <a:rPr lang="en-US" b="1" dirty="0">
                <a:ea typeface="Cambria" pitchFamily="34" charset="-122"/>
                <a:cs typeface="Cambria" pitchFamily="34" charset="-120"/>
              </a:rPr>
              <a:t>Technology &amp; Infrastructure</a:t>
            </a:r>
            <a:endParaRPr lang="en-US" dirty="0"/>
          </a:p>
          <a:p>
            <a:pPr marL="0" indent="0">
              <a:lnSpc>
                <a:spcPct val="112000"/>
              </a:lnSpc>
              <a:buNone/>
            </a:pPr>
            <a:r>
              <a:rPr lang="en-US" dirty="0">
                <a:ea typeface="Calibri" pitchFamily="34" charset="-122"/>
                <a:cs typeface="Calibri" pitchFamily="34" charset="-120"/>
              </a:rPr>
              <a:t>Extending software, connectivity and equipment from pilot sites to full national coverage requires significant investment.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8E5AEC-E8D8-0A72-24F1-8A7E94D869A3}"/>
              </a:ext>
            </a:extLst>
          </p:cNvPr>
          <p:cNvSpPr txBox="1"/>
          <p:nvPr/>
        </p:nvSpPr>
        <p:spPr>
          <a:xfrm>
            <a:off x="334964" y="1252728"/>
            <a:ext cx="115215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Implementing nationwide reform has highlighted several practical challenges that continue to shape implementation.</a:t>
            </a:r>
            <a:endParaRPr lang="en-GB" sz="2800" dirty="0"/>
          </a:p>
        </p:txBody>
      </p:sp>
      <p:sp>
        <p:nvSpPr>
          <p:cNvPr id="41" name="Text 1">
            <a:extLst>
              <a:ext uri="{FF2B5EF4-FFF2-40B4-BE49-F238E27FC236}">
                <a16:creationId xmlns:a16="http://schemas.microsoft.com/office/drawing/2014/main" id="{35AABBDF-69A9-9ECC-21F4-B473D33500AF}"/>
              </a:ext>
            </a:extLst>
          </p:cNvPr>
          <p:cNvSpPr/>
          <p:nvPr/>
        </p:nvSpPr>
        <p:spPr>
          <a:xfrm>
            <a:off x="334963" y="188913"/>
            <a:ext cx="11593512" cy="36036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b="1" kern="0" spc="200" dirty="0">
              <a:solidFill>
                <a:schemeClr val="accent2">
                  <a:lumMod val="75000"/>
                </a:schemeClr>
              </a:solidFill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43" name="Text 30">
            <a:extLst>
              <a:ext uri="{FF2B5EF4-FFF2-40B4-BE49-F238E27FC236}">
                <a16:creationId xmlns:a16="http://schemas.microsoft.com/office/drawing/2014/main" id="{A64CA03D-CBA4-36DF-BF75-D6EF869037A3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50404-6D9C-C96D-B4FA-F42502F7E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5A0B40BD-EDEE-F347-73D8-442438D47729}"/>
              </a:ext>
            </a:extLst>
          </p:cNvPr>
          <p:cNvSpPr/>
          <p:nvPr/>
        </p:nvSpPr>
        <p:spPr>
          <a:xfrm>
            <a:off x="357167" y="562356"/>
            <a:ext cx="11499347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WAY FORWARD</a:t>
            </a:r>
            <a:endParaRPr lang="en-US" sz="3600" dirty="0">
              <a:latin typeface="+mj-lt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F734C66E-BB86-DEFB-96DF-4BD7EAA54521}"/>
              </a:ext>
            </a:extLst>
          </p:cNvPr>
          <p:cNvSpPr/>
          <p:nvPr/>
        </p:nvSpPr>
        <p:spPr>
          <a:xfrm>
            <a:off x="1602785" y="1548882"/>
            <a:ext cx="9027406" cy="6219"/>
          </a:xfrm>
          <a:prstGeom prst="line">
            <a:avLst/>
          </a:prstGeom>
          <a:noFill/>
          <a:ln w="25400">
            <a:solidFill>
              <a:schemeClr val="accent2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0C67884-BDFB-E5C9-948A-DF4B737CCA2B}"/>
              </a:ext>
            </a:extLst>
          </p:cNvPr>
          <p:cNvSpPr/>
          <p:nvPr/>
        </p:nvSpPr>
        <p:spPr>
          <a:xfrm>
            <a:off x="1200448" y="1353312"/>
            <a:ext cx="402336" cy="402336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071099B1-BB04-1EA9-BB45-01A4E9618699}"/>
              </a:ext>
            </a:extLst>
          </p:cNvPr>
          <p:cNvSpPr/>
          <p:nvPr/>
        </p:nvSpPr>
        <p:spPr>
          <a:xfrm>
            <a:off x="1204145" y="1352499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3B29"/>
                </a:solidFill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1BCB3363-D2F0-C597-8D18-968FEDC3EA0B}"/>
              </a:ext>
            </a:extLst>
          </p:cNvPr>
          <p:cNvSpPr/>
          <p:nvPr/>
        </p:nvSpPr>
        <p:spPr>
          <a:xfrm>
            <a:off x="210558" y="1874519"/>
            <a:ext cx="2546557" cy="3336480"/>
          </a:xfrm>
          <a:prstGeom prst="roundRect">
            <a:avLst>
              <a:gd name="adj" fmla="val 3273"/>
            </a:avLst>
          </a:prstGeom>
          <a:solidFill>
            <a:schemeClr val="bg1"/>
          </a:solidFill>
          <a:ln>
            <a:solidFill>
              <a:schemeClr val="accent2"/>
            </a:solidFill>
            <a:prstDash val="dash"/>
          </a:ln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40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D14EA0B2-DAC7-3906-4F5B-ECFFCC0F99F4}"/>
              </a:ext>
            </a:extLst>
          </p:cNvPr>
          <p:cNvSpPr/>
          <p:nvPr/>
        </p:nvSpPr>
        <p:spPr>
          <a:xfrm>
            <a:off x="300039" y="1950405"/>
            <a:ext cx="2418280" cy="3161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Deploy the marriage registration software beyond district registration offices.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Finalize the NRA/MDFRA amendment package and complete stakeholder validation ahead of formal legislative submission.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Use NRB Identity documents for Identity, marital status &amp; age verification</a:t>
            </a:r>
            <a:endParaRPr lang="en-US" sz="140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91F0367D-903F-7257-F0D8-42D14EA39CDD}"/>
              </a:ext>
            </a:extLst>
          </p:cNvPr>
          <p:cNvSpPr/>
          <p:nvPr/>
        </p:nvSpPr>
        <p:spPr>
          <a:xfrm>
            <a:off x="3720366" y="1353312"/>
            <a:ext cx="402336" cy="402336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A2554570-7A26-4227-DDCC-680985B6A09D}"/>
              </a:ext>
            </a:extLst>
          </p:cNvPr>
          <p:cNvSpPr/>
          <p:nvPr/>
        </p:nvSpPr>
        <p:spPr>
          <a:xfrm>
            <a:off x="3720366" y="136702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3B29"/>
                </a:solidFill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7F2050E9-0867-E5D1-B1D1-85A4457EBE9B}"/>
              </a:ext>
            </a:extLst>
          </p:cNvPr>
          <p:cNvSpPr/>
          <p:nvPr/>
        </p:nvSpPr>
        <p:spPr>
          <a:xfrm>
            <a:off x="2924512" y="1874514"/>
            <a:ext cx="2167016" cy="3336477"/>
          </a:xfrm>
          <a:prstGeom prst="roundRect">
            <a:avLst>
              <a:gd name="adj" fmla="val 3273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40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C4D4598E-6092-94BF-16E6-FF80D064685C}"/>
              </a:ext>
            </a:extLst>
          </p:cNvPr>
          <p:cNvSpPr/>
          <p:nvPr/>
        </p:nvSpPr>
        <p:spPr>
          <a:xfrm>
            <a:off x="3039895" y="1956815"/>
            <a:ext cx="1933571" cy="25844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Commence licensing of places of worship authorised to celebrate Marriages.</a:t>
            </a:r>
            <a:endParaRPr lang="en-US" sz="1400" dirty="0"/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1069C8D3-2D06-024C-436A-7B8A538FCF1F}"/>
              </a:ext>
            </a:extLst>
          </p:cNvPr>
          <p:cNvSpPr/>
          <p:nvPr/>
        </p:nvSpPr>
        <p:spPr>
          <a:xfrm>
            <a:off x="6035419" y="1342984"/>
            <a:ext cx="402336" cy="402336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DB832234-9CAD-47FD-9592-92AE4CB4A44D}"/>
              </a:ext>
            </a:extLst>
          </p:cNvPr>
          <p:cNvSpPr/>
          <p:nvPr/>
        </p:nvSpPr>
        <p:spPr>
          <a:xfrm>
            <a:off x="6035419" y="13326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A3B29"/>
                </a:solidFill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B4A6EE13-EAAD-053C-F480-69B829FA24DD}"/>
              </a:ext>
            </a:extLst>
          </p:cNvPr>
          <p:cNvSpPr/>
          <p:nvPr/>
        </p:nvSpPr>
        <p:spPr>
          <a:xfrm>
            <a:off x="5356367" y="1874516"/>
            <a:ext cx="1949672" cy="3336474"/>
          </a:xfrm>
          <a:prstGeom prst="roundRect">
            <a:avLst>
              <a:gd name="adj" fmla="val 3273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302AA572-D1AE-469B-90F5-9E4E2931725E}"/>
              </a:ext>
            </a:extLst>
          </p:cNvPr>
          <p:cNvSpPr/>
          <p:nvPr/>
        </p:nvSpPr>
        <p:spPr>
          <a:xfrm>
            <a:off x="5476489" y="2018460"/>
            <a:ext cx="1719086" cy="1909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Roll out nationwide orientation for Religious and Traditional authorities</a:t>
            </a:r>
          </a:p>
        </p:txBody>
      </p:sp>
      <p:sp>
        <p:nvSpPr>
          <p:cNvPr id="30" name="Shape 25">
            <a:extLst>
              <a:ext uri="{FF2B5EF4-FFF2-40B4-BE49-F238E27FC236}">
                <a16:creationId xmlns:a16="http://schemas.microsoft.com/office/drawing/2014/main" id="{214B7610-C675-4955-E72C-F083D7AFE00F}"/>
              </a:ext>
            </a:extLst>
          </p:cNvPr>
          <p:cNvSpPr/>
          <p:nvPr/>
        </p:nvSpPr>
        <p:spPr>
          <a:xfrm>
            <a:off x="7632896" y="1874519"/>
            <a:ext cx="1949672" cy="3336468"/>
          </a:xfrm>
          <a:prstGeom prst="roundRect">
            <a:avLst>
              <a:gd name="adj" fmla="val 3273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400"/>
          </a:p>
        </p:txBody>
      </p:sp>
      <p:sp>
        <p:nvSpPr>
          <p:cNvPr id="34" name="Text 28">
            <a:extLst>
              <a:ext uri="{FF2B5EF4-FFF2-40B4-BE49-F238E27FC236}">
                <a16:creationId xmlns:a16="http://schemas.microsoft.com/office/drawing/2014/main" id="{EE43667F-077A-8A29-DD9C-B9060D5C424B}"/>
              </a:ext>
            </a:extLst>
          </p:cNvPr>
          <p:cNvSpPr/>
          <p:nvPr/>
        </p:nvSpPr>
        <p:spPr>
          <a:xfrm>
            <a:off x="7742859" y="2017446"/>
            <a:ext cx="1629105" cy="1910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ea typeface="Calibri" pitchFamily="34" charset="-122"/>
                <a:cs typeface="Calibri" pitchFamily="34" charset="-120"/>
              </a:rPr>
              <a:t>Digitization of historical Marriage records</a:t>
            </a:r>
          </a:p>
        </p:txBody>
      </p:sp>
      <p:sp>
        <p:nvSpPr>
          <p:cNvPr id="38" name="Shape 17">
            <a:extLst>
              <a:ext uri="{FF2B5EF4-FFF2-40B4-BE49-F238E27FC236}">
                <a16:creationId xmlns:a16="http://schemas.microsoft.com/office/drawing/2014/main" id="{E74F21C1-B2C8-2901-D4C2-F76911CCC972}"/>
              </a:ext>
            </a:extLst>
          </p:cNvPr>
          <p:cNvSpPr/>
          <p:nvPr/>
        </p:nvSpPr>
        <p:spPr>
          <a:xfrm>
            <a:off x="8356244" y="1344168"/>
            <a:ext cx="402336" cy="402336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anchor="ctr"/>
          <a:lstStyle/>
          <a:p>
            <a:r>
              <a:rPr lang="en-US" b="1" dirty="0">
                <a:ea typeface="Cambria" panose="02040503050406030204" pitchFamily="18" charset="0"/>
              </a:rPr>
              <a:t>4</a:t>
            </a:r>
            <a:endParaRPr lang="en-GB" b="1" dirty="0">
              <a:ea typeface="Cambria" panose="02040503050406030204" pitchFamily="18" charset="0"/>
            </a:endParaRPr>
          </a:p>
        </p:txBody>
      </p:sp>
      <p:sp>
        <p:nvSpPr>
          <p:cNvPr id="40" name="Text 1">
            <a:extLst>
              <a:ext uri="{FF2B5EF4-FFF2-40B4-BE49-F238E27FC236}">
                <a16:creationId xmlns:a16="http://schemas.microsoft.com/office/drawing/2014/main" id="{63548D1B-623B-4632-7613-4A36DD39ACEB}"/>
              </a:ext>
            </a:extLst>
          </p:cNvPr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>
                    <a:lumMod val="75000"/>
                  </a:schemeClr>
                </a:solidFill>
                <a:ea typeface="Calibri" pitchFamily="34" charset="-122"/>
                <a:cs typeface="Calibri" pitchFamily="34" charset="-120"/>
              </a:rPr>
              <a:t>NEXT STEPS</a:t>
            </a:r>
            <a:endParaRPr lang="en-US" sz="1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2" name="Text 30">
            <a:extLst>
              <a:ext uri="{FF2B5EF4-FFF2-40B4-BE49-F238E27FC236}">
                <a16:creationId xmlns:a16="http://schemas.microsoft.com/office/drawing/2014/main" id="{9B84EC35-D535-4663-3877-6BB9F2EB3F29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02CF99-4B60-CB6E-A31F-89FDCAEDA4D1}"/>
              </a:ext>
            </a:extLst>
          </p:cNvPr>
          <p:cNvSpPr txBox="1"/>
          <p:nvPr/>
        </p:nvSpPr>
        <p:spPr>
          <a:xfrm>
            <a:off x="263525" y="5323661"/>
            <a:ext cx="115929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The Bureau will continue implementing these reforms through a phased approach that balances legislative reform, institutional readiness and nationwide deployment to achieve a modern, integrated and sustainable marriage registration system.</a:t>
            </a:r>
            <a:endParaRPr lang="en-GB" dirty="0"/>
          </a:p>
        </p:txBody>
      </p:sp>
      <p:sp>
        <p:nvSpPr>
          <p:cNvPr id="4" name="Shape 25">
            <a:extLst>
              <a:ext uri="{FF2B5EF4-FFF2-40B4-BE49-F238E27FC236}">
                <a16:creationId xmlns:a16="http://schemas.microsoft.com/office/drawing/2014/main" id="{14FA2F2D-1E73-0EAA-DFE8-5797C976CAAC}"/>
              </a:ext>
            </a:extLst>
          </p:cNvPr>
          <p:cNvSpPr/>
          <p:nvPr/>
        </p:nvSpPr>
        <p:spPr>
          <a:xfrm>
            <a:off x="9906842" y="1882850"/>
            <a:ext cx="1949672" cy="3336468"/>
          </a:xfrm>
          <a:prstGeom prst="roundRect">
            <a:avLst>
              <a:gd name="adj" fmla="val 3273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endParaRPr lang="en-GB" sz="1400"/>
          </a:p>
        </p:txBody>
      </p:sp>
      <p:sp>
        <p:nvSpPr>
          <p:cNvPr id="11" name="Text 28">
            <a:extLst>
              <a:ext uri="{FF2B5EF4-FFF2-40B4-BE49-F238E27FC236}">
                <a16:creationId xmlns:a16="http://schemas.microsoft.com/office/drawing/2014/main" id="{AD02CB28-E537-7E30-8AE7-4D95431D2F42}"/>
              </a:ext>
            </a:extLst>
          </p:cNvPr>
          <p:cNvSpPr/>
          <p:nvPr/>
        </p:nvSpPr>
        <p:spPr>
          <a:xfrm>
            <a:off x="10016805" y="2025777"/>
            <a:ext cx="1629105" cy="1910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Develop system and workflow for Divorce registration</a:t>
            </a:r>
          </a:p>
        </p:txBody>
      </p:sp>
      <p:sp>
        <p:nvSpPr>
          <p:cNvPr id="17" name="Shape 17">
            <a:extLst>
              <a:ext uri="{FF2B5EF4-FFF2-40B4-BE49-F238E27FC236}">
                <a16:creationId xmlns:a16="http://schemas.microsoft.com/office/drawing/2014/main" id="{89BE86AD-05CC-DDBB-E5B3-5800DF053B45}"/>
              </a:ext>
            </a:extLst>
          </p:cNvPr>
          <p:cNvSpPr/>
          <p:nvPr/>
        </p:nvSpPr>
        <p:spPr>
          <a:xfrm>
            <a:off x="10630190" y="1352499"/>
            <a:ext cx="402336" cy="402336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anchor="ctr"/>
          <a:lstStyle/>
          <a:p>
            <a:r>
              <a:rPr lang="en-US" b="1" dirty="0">
                <a:ea typeface="Cambria" panose="02040503050406030204" pitchFamily="18" charset="0"/>
              </a:rPr>
              <a:t>5</a:t>
            </a:r>
            <a:endParaRPr lang="en-GB" b="1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943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8079F-B927-89E5-69C3-763AB23DB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29">
            <a:extLst>
              <a:ext uri="{FF2B5EF4-FFF2-40B4-BE49-F238E27FC236}">
                <a16:creationId xmlns:a16="http://schemas.microsoft.com/office/drawing/2014/main" id="{4A330862-53F3-B495-A163-A87CB3FEEAF8}"/>
              </a:ext>
            </a:extLst>
          </p:cNvPr>
          <p:cNvSpPr/>
          <p:nvPr/>
        </p:nvSpPr>
        <p:spPr>
          <a:xfrm>
            <a:off x="334963" y="188913"/>
            <a:ext cx="11512480" cy="360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36" name="Text 30">
            <a:extLst>
              <a:ext uri="{FF2B5EF4-FFF2-40B4-BE49-F238E27FC236}">
                <a16:creationId xmlns:a16="http://schemas.microsoft.com/office/drawing/2014/main" id="{073E0DF5-5497-EF57-AC33-7F56075B46B0}"/>
              </a:ext>
            </a:extLst>
          </p:cNvPr>
          <p:cNvSpPr/>
          <p:nvPr/>
        </p:nvSpPr>
        <p:spPr>
          <a:xfrm>
            <a:off x="11185855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B6A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3C2398-8C01-781C-53B3-548B83ED9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657" y="319314"/>
            <a:ext cx="6538686" cy="6538686"/>
          </a:xfrm>
          <a:prstGeom prst="rect">
            <a:avLst/>
          </a:prstGeom>
        </p:spPr>
      </p:pic>
      <p:sp>
        <p:nvSpPr>
          <p:cNvPr id="11" name="Title 11">
            <a:extLst>
              <a:ext uri="{FF2B5EF4-FFF2-40B4-BE49-F238E27FC236}">
                <a16:creationId xmlns:a16="http://schemas.microsoft.com/office/drawing/2014/main" id="{B30E84A2-8F99-2B7C-7BD8-13F17BE29FB2}"/>
              </a:ext>
            </a:extLst>
          </p:cNvPr>
          <p:cNvSpPr txBox="1">
            <a:spLocks/>
          </p:cNvSpPr>
          <p:nvPr/>
        </p:nvSpPr>
        <p:spPr>
          <a:xfrm>
            <a:off x="0" y="5566179"/>
            <a:ext cx="12192000" cy="791037"/>
          </a:xfrm>
          <a:prstGeom prst="rect">
            <a:avLst/>
          </a:prstGeom>
          <a:solidFill>
            <a:schemeClr val="bg1"/>
          </a:solidFill>
          <a:effectLst>
            <a:outerShdw blurRad="101600" dir="180000" algn="ctr" rotWithShape="0">
              <a:prstClr val="black">
                <a:alpha val="15000"/>
              </a:prstClr>
            </a:outerShdw>
          </a:effectLst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dirty="0">
              <a:latin typeface="+mn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F3BCA-35E2-6DF9-3F14-6086C6833A2F}"/>
              </a:ext>
            </a:extLst>
          </p:cNvPr>
          <p:cNvSpPr txBox="1"/>
          <p:nvPr/>
        </p:nvSpPr>
        <p:spPr>
          <a:xfrm>
            <a:off x="1876873" y="5654027"/>
            <a:ext cx="843825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latin typeface="+mj-lt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D2C5F-A1E6-2E70-71BC-3D2612D5C5DE}"/>
              </a:ext>
            </a:extLst>
          </p:cNvPr>
          <p:cNvSpPr txBox="1"/>
          <p:nvPr/>
        </p:nvSpPr>
        <p:spPr>
          <a:xfrm>
            <a:off x="1872076" y="5919282"/>
            <a:ext cx="8438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/>
              <a:t>Questions and Discussion</a:t>
            </a:r>
          </a:p>
        </p:txBody>
      </p:sp>
    </p:spTree>
    <p:extLst>
      <p:ext uri="{BB962C8B-B14F-4D97-AF65-F5344CB8AC3E}">
        <p14:creationId xmlns:p14="http://schemas.microsoft.com/office/powerpoint/2010/main" val="3015040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87877-5384-99B4-52BE-9A7B53AB8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18361608-007E-6019-7156-817FF6DE1026}"/>
              </a:ext>
            </a:extLst>
          </p:cNvPr>
          <p:cNvSpPr/>
          <p:nvPr/>
        </p:nvSpPr>
        <p:spPr>
          <a:xfrm>
            <a:off x="322517" y="224027"/>
            <a:ext cx="11605955" cy="3252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Times New Roman" panose="02020603050405020304" pitchFamily="18" charset="0"/>
              </a:rPr>
              <a:t>LAYOUT</a:t>
            </a:r>
            <a:endParaRPr lang="en-US" sz="1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6F77905-5D16-1A79-CBF3-0D0EEE6E6C8C}"/>
              </a:ext>
            </a:extLst>
          </p:cNvPr>
          <p:cNvSpPr/>
          <p:nvPr/>
        </p:nvSpPr>
        <p:spPr>
          <a:xfrm>
            <a:off x="322517" y="582613"/>
            <a:ext cx="11605957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PRESENTATION OUTLINE</a:t>
            </a:r>
            <a:endParaRPr lang="en-US" sz="36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BB1E08-61CD-6EEC-330F-13B62552C930}"/>
              </a:ext>
            </a:extLst>
          </p:cNvPr>
          <p:cNvSpPr txBox="1"/>
          <p:nvPr/>
        </p:nvSpPr>
        <p:spPr>
          <a:xfrm>
            <a:off x="1058005" y="1474362"/>
            <a:ext cx="6496535" cy="39092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Part 1:	Introduction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Part 2:	What We Have Done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/>
              <a:t>Part 3:	Progress Achieved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ea typeface="Cambria" pitchFamily="34" charset="-122"/>
                <a:cs typeface="Cambria" pitchFamily="34" charset="-120"/>
              </a:rPr>
              <a:t>Part 4:	Lessons &amp; Best Practices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ea typeface="Cambria" pitchFamily="34" charset="-122"/>
                <a:cs typeface="Cambria" pitchFamily="34" charset="-120"/>
              </a:rPr>
              <a:t>Part 5:	Challenges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800" dirty="0">
                <a:ea typeface="Cambria" pitchFamily="34" charset="-122"/>
                <a:cs typeface="Cambria" pitchFamily="34" charset="-120"/>
              </a:rPr>
              <a:t>Part 6:	Way Forward</a:t>
            </a:r>
          </a:p>
        </p:txBody>
      </p:sp>
      <p:sp>
        <p:nvSpPr>
          <p:cNvPr id="5" name="Text 30">
            <a:extLst>
              <a:ext uri="{FF2B5EF4-FFF2-40B4-BE49-F238E27FC236}">
                <a16:creationId xmlns:a16="http://schemas.microsoft.com/office/drawing/2014/main" id="{7FAC47E8-03FF-E908-EB43-7898A214B9B7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2407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380488" y="549275"/>
            <a:ext cx="10643111" cy="719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latin typeface="+mj-lt"/>
                <a:ea typeface="Cambria" pitchFamily="34" charset="-122"/>
              </a:rPr>
              <a:t>BACKGROUND</a:t>
            </a:r>
            <a:endParaRPr lang="en-US" sz="2800" dirty="0">
              <a:latin typeface="+mj-lt"/>
            </a:endParaRPr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1C17D770-85A3-6F51-3789-013036F4AA30}"/>
              </a:ext>
            </a:extLst>
          </p:cNvPr>
          <p:cNvSpPr/>
          <p:nvPr/>
        </p:nvSpPr>
        <p:spPr>
          <a:xfrm>
            <a:off x="380488" y="1268414"/>
            <a:ext cx="11547986" cy="494188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Following the transfer of the marriage administration and registration mandate to the National Registration Bureau (NRB) in August 2025, Malawi embarked on a comprehensive reform </a:t>
            </a:r>
            <a:r>
              <a:rPr lang="en-US" sz="2200" dirty="0" err="1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programme</a:t>
            </a: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to strengthen the legal, institutional and operational framework governing marriage administration and registration.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This presentation highlights: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marriage registration system inherited by the Bureau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reforms implemented since assuming the mandate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The progress achieved to date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ea typeface="Calibri" panose="020F0502020204030204" pitchFamily="34" charset="0"/>
                <a:cs typeface="Calibri" panose="020F0502020204030204" pitchFamily="34" charset="0"/>
              </a:rPr>
              <a:t>The remaining priorities, and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ysClr val="windowText" lastClr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Lessons and Best practice</a:t>
            </a:r>
          </a:p>
        </p:txBody>
      </p:sp>
      <p:sp>
        <p:nvSpPr>
          <p:cNvPr id="11" name="Text 30">
            <a:extLst>
              <a:ext uri="{FF2B5EF4-FFF2-40B4-BE49-F238E27FC236}">
                <a16:creationId xmlns:a16="http://schemas.microsoft.com/office/drawing/2014/main" id="{8A96B841-B403-BB8E-D7A3-AE77D8E9F9FC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13" name="Text 2">
            <a:extLst>
              <a:ext uri="{FF2B5EF4-FFF2-40B4-BE49-F238E27FC236}">
                <a16:creationId xmlns:a16="http://schemas.microsoft.com/office/drawing/2014/main" id="{2A8DE9B8-52F2-3F5B-6A56-6DB278BD5EE6}"/>
              </a:ext>
            </a:extLst>
          </p:cNvPr>
          <p:cNvSpPr/>
          <p:nvPr/>
        </p:nvSpPr>
        <p:spPr>
          <a:xfrm>
            <a:off x="380488" y="188913"/>
            <a:ext cx="11547987" cy="3603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4095" y="188914"/>
            <a:ext cx="11614380" cy="378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>
              <a:solidFill>
                <a:schemeClr val="accent2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314095" y="1268413"/>
            <a:ext cx="11614380" cy="1605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ysClr val="windowText" lastClr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D2D1300-F867-7A19-972B-C47A68006AF1}"/>
              </a:ext>
            </a:extLst>
          </p:cNvPr>
          <p:cNvGrpSpPr/>
          <p:nvPr/>
        </p:nvGrpSpPr>
        <p:grpSpPr>
          <a:xfrm>
            <a:off x="314094" y="2310992"/>
            <a:ext cx="11563810" cy="3451454"/>
            <a:chOff x="314095" y="3088663"/>
            <a:chExt cx="11563810" cy="3110969"/>
          </a:xfrm>
        </p:grpSpPr>
        <p:sp>
          <p:nvSpPr>
            <p:cNvPr id="6" name="Shape 4"/>
            <p:cNvSpPr/>
            <p:nvPr/>
          </p:nvSpPr>
          <p:spPr>
            <a:xfrm>
              <a:off x="314095" y="3088667"/>
              <a:ext cx="2534733" cy="3110965"/>
            </a:xfrm>
            <a:prstGeom prst="roundRect">
              <a:avLst>
                <a:gd name="adj" fmla="val 5739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 6"/>
            <p:cNvSpPr/>
            <p:nvPr/>
          </p:nvSpPr>
          <p:spPr>
            <a:xfrm>
              <a:off x="456215" y="3124910"/>
              <a:ext cx="2392614" cy="6370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C2521"/>
                  </a:solidFill>
                  <a:latin typeface="+mj-lt"/>
                  <a:ea typeface="Cambria" pitchFamily="34" charset="-122"/>
                  <a:cs typeface="Arial" panose="020B0604020202020204" pitchFamily="34" charset="0"/>
                </a:rPr>
                <a:t>Legal Mandate</a:t>
              </a:r>
              <a:endParaRPr lang="en-US" sz="16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0" name="Text 7"/>
            <p:cNvSpPr/>
            <p:nvPr/>
          </p:nvSpPr>
          <p:spPr>
            <a:xfrm>
              <a:off x="485331" y="3680721"/>
              <a:ext cx="2307743" cy="22987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lnSpc>
                  <a:spcPct val="115000"/>
                </a:lnSpc>
                <a:buFont typeface="Wingdings" panose="05000000000000000000" pitchFamily="2" charset="2"/>
                <a:buChar char="§"/>
              </a:pPr>
              <a:r>
                <a:rPr lang="en-US" sz="1600" dirty="0">
                  <a:ea typeface="Calibri" pitchFamily="34" charset="-122"/>
                  <a:cs typeface="Calibri" pitchFamily="34" charset="-120"/>
                </a:rPr>
                <a:t>Regulate the celebration and registration of marriages and issue standardized registers, forms and Marriage Certificates.</a:t>
              </a:r>
              <a:endParaRPr lang="en-US" sz="1600" dirty="0"/>
            </a:p>
          </p:txBody>
        </p:sp>
        <p:sp>
          <p:nvSpPr>
            <p:cNvPr id="11" name="Shape 8"/>
            <p:cNvSpPr/>
            <p:nvPr/>
          </p:nvSpPr>
          <p:spPr>
            <a:xfrm>
              <a:off x="3264980" y="3088666"/>
              <a:ext cx="2534733" cy="3110966"/>
            </a:xfrm>
            <a:prstGeom prst="roundRect">
              <a:avLst>
                <a:gd name="adj" fmla="val 3082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" name="Text 10"/>
            <p:cNvSpPr/>
            <p:nvPr/>
          </p:nvSpPr>
          <p:spPr>
            <a:xfrm>
              <a:off x="3491971" y="3131144"/>
              <a:ext cx="2307743" cy="6370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C2521"/>
                  </a:solidFill>
                  <a:latin typeface="+mj-lt"/>
                  <a:ea typeface="Cambria" pitchFamily="34" charset="-122"/>
                  <a:cs typeface="Arial" panose="020B0604020202020204" pitchFamily="34" charset="0"/>
                </a:rPr>
                <a:t>Marriage ‘Officiants’</a:t>
              </a:r>
              <a:endParaRPr lang="en-US" sz="16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Text 11"/>
            <p:cNvSpPr/>
            <p:nvPr/>
          </p:nvSpPr>
          <p:spPr>
            <a:xfrm>
              <a:off x="3436216" y="3680721"/>
              <a:ext cx="2307743" cy="22987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400050" indent="-400050">
                <a:lnSpc>
                  <a:spcPct val="115000"/>
                </a:lnSpc>
                <a:buFont typeface="+mj-lt"/>
                <a:buAutoNum type="romanLcPeriod"/>
              </a:pPr>
              <a:r>
                <a:rPr lang="en-US" sz="1600" dirty="0">
                  <a:ea typeface="Calibri" pitchFamily="34" charset="-122"/>
                  <a:cs typeface="Calibri" pitchFamily="34" charset="-120"/>
                </a:rPr>
                <a:t>District Commissioners</a:t>
              </a:r>
            </a:p>
            <a:p>
              <a:pPr marL="400050" indent="-400050">
                <a:lnSpc>
                  <a:spcPct val="115000"/>
                </a:lnSpc>
                <a:buFont typeface="+mj-lt"/>
                <a:buAutoNum type="romanLcPeriod"/>
              </a:pPr>
              <a:r>
                <a:rPr lang="en-US" sz="1600" dirty="0">
                  <a:ea typeface="Calibri" pitchFamily="34" charset="-122"/>
                  <a:cs typeface="Calibri" pitchFamily="34" charset="-120"/>
                </a:rPr>
                <a:t>Recognized Traditional Authorities</a:t>
              </a:r>
            </a:p>
            <a:p>
              <a:pPr marL="400050" indent="-400050">
                <a:lnSpc>
                  <a:spcPct val="115000"/>
                </a:lnSpc>
                <a:buFont typeface="+mj-lt"/>
                <a:buAutoNum type="romanLcPeriod"/>
              </a:pPr>
              <a:r>
                <a:rPr lang="en-US" sz="1600" dirty="0">
                  <a:ea typeface="Calibri" pitchFamily="34" charset="-122"/>
                  <a:cs typeface="Calibri" pitchFamily="34" charset="-120"/>
                </a:rPr>
                <a:t>Clerics from authorized religious institutions.</a:t>
              </a:r>
              <a:endParaRPr lang="en-US" sz="1600" dirty="0"/>
            </a:p>
          </p:txBody>
        </p:sp>
        <p:sp>
          <p:nvSpPr>
            <p:cNvPr id="16" name="Shape 12"/>
            <p:cNvSpPr/>
            <p:nvPr/>
          </p:nvSpPr>
          <p:spPr>
            <a:xfrm>
              <a:off x="6215865" y="3088665"/>
              <a:ext cx="2534733" cy="3110967"/>
            </a:xfrm>
            <a:prstGeom prst="roundRect">
              <a:avLst>
                <a:gd name="adj" fmla="val 3082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 14"/>
            <p:cNvSpPr/>
            <p:nvPr/>
          </p:nvSpPr>
          <p:spPr>
            <a:xfrm>
              <a:off x="6442856" y="3131144"/>
              <a:ext cx="2307743" cy="6370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1C2521"/>
                  </a:solidFill>
                  <a:latin typeface="+mj-lt"/>
                  <a:ea typeface="Cambria" pitchFamily="34" charset="-122"/>
                  <a:cs typeface="Arial" panose="020B0604020202020204" pitchFamily="34" charset="0"/>
                </a:rPr>
                <a:t>Types of Marriages</a:t>
              </a:r>
              <a:endParaRPr lang="en-US" sz="16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0" name="Text 15"/>
            <p:cNvSpPr/>
            <p:nvPr/>
          </p:nvSpPr>
          <p:spPr>
            <a:xfrm>
              <a:off x="6387102" y="3680721"/>
              <a:ext cx="2307742" cy="22987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400050" indent="-400050">
                <a:lnSpc>
                  <a:spcPct val="150000"/>
                </a:lnSpc>
                <a:buFont typeface="+mj-lt"/>
                <a:buAutoNum type="romanLcPeriod"/>
              </a:pPr>
              <a:r>
                <a:rPr lang="en-GB" sz="1600" dirty="0"/>
                <a:t>Civil</a:t>
              </a:r>
            </a:p>
            <a:p>
              <a:pPr marL="400050" indent="-400050">
                <a:lnSpc>
                  <a:spcPct val="150000"/>
                </a:lnSpc>
                <a:buFont typeface="+mj-lt"/>
                <a:buAutoNum type="romanLcPeriod"/>
              </a:pPr>
              <a:r>
                <a:rPr lang="en-GB" sz="1600" dirty="0"/>
                <a:t>Customary</a:t>
              </a:r>
            </a:p>
            <a:p>
              <a:pPr marL="400050" indent="-400050">
                <a:lnSpc>
                  <a:spcPct val="150000"/>
                </a:lnSpc>
                <a:buFont typeface="+mj-lt"/>
                <a:buAutoNum type="romanLcPeriod"/>
              </a:pPr>
              <a:r>
                <a:rPr lang="en-GB" sz="1600" dirty="0"/>
                <a:t>Religious</a:t>
              </a:r>
            </a:p>
            <a:p>
              <a:pPr marL="400050" indent="-400050">
                <a:lnSpc>
                  <a:spcPct val="150000"/>
                </a:lnSpc>
                <a:buFont typeface="+mj-lt"/>
                <a:buAutoNum type="romanLcPeriod"/>
              </a:pPr>
              <a:r>
                <a:rPr lang="en-GB" sz="1600" dirty="0"/>
                <a:t>Marriage by Repute/Cohabitation</a:t>
              </a:r>
            </a:p>
          </p:txBody>
        </p:sp>
        <p:sp>
          <p:nvSpPr>
            <p:cNvPr id="21" name="Shape 16"/>
            <p:cNvSpPr/>
            <p:nvPr/>
          </p:nvSpPr>
          <p:spPr>
            <a:xfrm>
              <a:off x="8977589" y="3088663"/>
              <a:ext cx="2900316" cy="3110969"/>
            </a:xfrm>
            <a:prstGeom prst="roundRect">
              <a:avLst>
                <a:gd name="adj" fmla="val 3082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 18"/>
            <p:cNvSpPr/>
            <p:nvPr/>
          </p:nvSpPr>
          <p:spPr>
            <a:xfrm>
              <a:off x="9161565" y="3131144"/>
              <a:ext cx="2539920" cy="6370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GB" sz="1600" b="1" dirty="0">
                  <a:latin typeface="+mj-lt"/>
                </a:rPr>
                <a:t>Registration System</a:t>
              </a:r>
              <a:endParaRPr lang="en-US" sz="16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5" name="Text 19"/>
            <p:cNvSpPr/>
            <p:nvPr/>
          </p:nvSpPr>
          <p:spPr>
            <a:xfrm>
              <a:off x="9110997" y="3657650"/>
              <a:ext cx="2761724" cy="2369123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lnSpc>
                  <a:spcPct val="115000"/>
                </a:lnSpc>
                <a:buFont typeface="Wingdings" panose="05000000000000000000" pitchFamily="2" charset="2"/>
                <a:buChar char="§"/>
              </a:pPr>
              <a:r>
                <a:rPr lang="en-US" sz="1600" dirty="0">
                  <a:ea typeface="Calibri" pitchFamily="34" charset="-122"/>
                  <a:cs typeface="Calibri" pitchFamily="34" charset="-120"/>
                </a:rPr>
                <a:t>Paper-based registration under the then-current MDFRA, with marriage records maintained in separate manual paper-based registers across district councils and religious venues (i.e., churches, mosques etc.)</a:t>
              </a:r>
              <a:endParaRPr lang="en-GB" sz="1600" dirty="0"/>
            </a:p>
          </p:txBody>
        </p:sp>
      </p:grpSp>
      <p:sp>
        <p:nvSpPr>
          <p:cNvPr id="33" name="Text 3">
            <a:extLst>
              <a:ext uri="{FF2B5EF4-FFF2-40B4-BE49-F238E27FC236}">
                <a16:creationId xmlns:a16="http://schemas.microsoft.com/office/drawing/2014/main" id="{31C1E5BE-A546-9E1E-E5CD-E2917780722D}"/>
              </a:ext>
            </a:extLst>
          </p:cNvPr>
          <p:cNvSpPr/>
          <p:nvPr/>
        </p:nvSpPr>
        <p:spPr>
          <a:xfrm>
            <a:off x="263525" y="658368"/>
            <a:ext cx="116649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3200" b="1" dirty="0"/>
              <a:t>MARRIAGE ADMINISTRATION AT THE TIME OF HANDOVER</a:t>
            </a:r>
            <a:endParaRPr lang="en-US" sz="3200" b="1" dirty="0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AA367D4-EBB8-47CB-6554-A2A8A497E2BC}"/>
              </a:ext>
            </a:extLst>
          </p:cNvPr>
          <p:cNvSpPr txBox="1"/>
          <p:nvPr/>
        </p:nvSpPr>
        <p:spPr>
          <a:xfrm>
            <a:off x="263525" y="1328037"/>
            <a:ext cx="116649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 the time of handover, Malawi had an established legal and institutional framework for marriage administration. However, implementation remained largely decentralized and paper-based, making service delivery inconsistent and inefficient.</a:t>
            </a:r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D583E92-FA66-2F10-392D-E8E56C4CB767}"/>
              </a:ext>
            </a:extLst>
          </p:cNvPr>
          <p:cNvSpPr txBox="1"/>
          <p:nvPr/>
        </p:nvSpPr>
        <p:spPr>
          <a:xfrm>
            <a:off x="263524" y="5853765"/>
            <a:ext cx="116649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The legal framework was comprehensive, but implementation processes required modernization, standardization and stronger institutional coordination.</a:t>
            </a:r>
            <a:endParaRPr lang="en-GB" sz="1400" dirty="0"/>
          </a:p>
        </p:txBody>
      </p:sp>
      <p:sp>
        <p:nvSpPr>
          <p:cNvPr id="46" name="Text 30">
            <a:extLst>
              <a:ext uri="{FF2B5EF4-FFF2-40B4-BE49-F238E27FC236}">
                <a16:creationId xmlns:a16="http://schemas.microsoft.com/office/drawing/2014/main" id="{2EBF5A21-87BF-7F3D-E395-DD845C5B7944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E9DAD8D-3FC9-7616-F847-AE4A19EDCAC6}"/>
              </a:ext>
            </a:extLst>
          </p:cNvPr>
          <p:cNvSpPr/>
          <p:nvPr/>
        </p:nvSpPr>
        <p:spPr>
          <a:xfrm>
            <a:off x="6308746" y="2967849"/>
            <a:ext cx="2307742" cy="1165148"/>
          </a:xfrm>
          <a:prstGeom prst="rect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C03C9E-6BB9-BF50-0E16-053B46101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925977CF-2710-6D0D-7CF2-B18136561569}"/>
              </a:ext>
            </a:extLst>
          </p:cNvPr>
          <p:cNvSpPr/>
          <p:nvPr/>
        </p:nvSpPr>
        <p:spPr>
          <a:xfrm>
            <a:off x="314095" y="188914"/>
            <a:ext cx="11614380" cy="378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33" name="Text 3">
            <a:extLst>
              <a:ext uri="{FF2B5EF4-FFF2-40B4-BE49-F238E27FC236}">
                <a16:creationId xmlns:a16="http://schemas.microsoft.com/office/drawing/2014/main" id="{C2CED2FD-954F-A257-E1AB-ED494F3D63A8}"/>
              </a:ext>
            </a:extLst>
          </p:cNvPr>
          <p:cNvSpPr/>
          <p:nvPr/>
        </p:nvSpPr>
        <p:spPr>
          <a:xfrm>
            <a:off x="334963" y="549276"/>
            <a:ext cx="11593512" cy="696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3200" b="1" dirty="0">
                <a:latin typeface="+mj-lt"/>
              </a:rPr>
              <a:t>WHAT WE INHERITED</a:t>
            </a:r>
            <a:endParaRPr lang="en-US" sz="3200" b="1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27162A-673B-E7FC-1CAE-9B4994BDB4C3}"/>
              </a:ext>
            </a:extLst>
          </p:cNvPr>
          <p:cNvSpPr txBox="1"/>
          <p:nvPr/>
        </p:nvSpPr>
        <p:spPr>
          <a:xfrm>
            <a:off x="334963" y="1245979"/>
            <a:ext cx="11593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Bureau inherited a legally established marriage administration system that faced several operational, legislative and technological challenges requiring immediate attention.</a:t>
            </a:r>
            <a:endParaRPr lang="en-GB" dirty="0"/>
          </a:p>
        </p:txBody>
      </p:sp>
      <p:sp>
        <p:nvSpPr>
          <p:cNvPr id="54" name="Shape 6">
            <a:extLst>
              <a:ext uri="{FF2B5EF4-FFF2-40B4-BE49-F238E27FC236}">
                <a16:creationId xmlns:a16="http://schemas.microsoft.com/office/drawing/2014/main" id="{6A55852E-4BCE-8EFE-6CA8-6C47B16BA542}"/>
              </a:ext>
            </a:extLst>
          </p:cNvPr>
          <p:cNvSpPr/>
          <p:nvPr/>
        </p:nvSpPr>
        <p:spPr>
          <a:xfrm>
            <a:off x="319848" y="4432472"/>
            <a:ext cx="3634626" cy="1612267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>
              <a:latin typeface="Aptos" panose="020B0004020202020204" pitchFamily="34" charset="0"/>
            </a:endParaRPr>
          </a:p>
        </p:txBody>
      </p:sp>
      <p:sp>
        <p:nvSpPr>
          <p:cNvPr id="22" name="Shape 2">
            <a:extLst>
              <a:ext uri="{FF2B5EF4-FFF2-40B4-BE49-F238E27FC236}">
                <a16:creationId xmlns:a16="http://schemas.microsoft.com/office/drawing/2014/main" id="{A76F5504-C773-26B4-F71E-55A38BD1ABB5}"/>
              </a:ext>
            </a:extLst>
          </p:cNvPr>
          <p:cNvSpPr/>
          <p:nvPr/>
        </p:nvSpPr>
        <p:spPr>
          <a:xfrm>
            <a:off x="966359" y="1988074"/>
            <a:ext cx="2718136" cy="2195048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 dirty="0">
              <a:latin typeface="Aptos" panose="020B0004020202020204" pitchFamily="34" charset="0"/>
            </a:endParaRPr>
          </a:p>
        </p:txBody>
      </p:sp>
      <p:sp>
        <p:nvSpPr>
          <p:cNvPr id="27" name="Shape 6">
            <a:extLst>
              <a:ext uri="{FF2B5EF4-FFF2-40B4-BE49-F238E27FC236}">
                <a16:creationId xmlns:a16="http://schemas.microsoft.com/office/drawing/2014/main" id="{84C51329-0517-3495-2B44-0CD42B1A70A8}"/>
              </a:ext>
            </a:extLst>
          </p:cNvPr>
          <p:cNvSpPr/>
          <p:nvPr/>
        </p:nvSpPr>
        <p:spPr>
          <a:xfrm>
            <a:off x="3953426" y="1989608"/>
            <a:ext cx="4149347" cy="220064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>
              <a:latin typeface="Aptos" panose="020B00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CCD4B7-D644-E145-44F3-BF475EC5E12B}"/>
              </a:ext>
            </a:extLst>
          </p:cNvPr>
          <p:cNvSpPr txBox="1"/>
          <p:nvPr/>
        </p:nvSpPr>
        <p:spPr>
          <a:xfrm>
            <a:off x="966359" y="2050622"/>
            <a:ext cx="27181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+mj-lt"/>
              </a:rPr>
              <a:t>Unregulated Marriages and its Certificates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"</a:t>
            </a:r>
            <a:r>
              <a:rPr lang="en-GB" sz="1400" i="1" dirty="0" err="1"/>
              <a:t>Ntchatho</a:t>
            </a:r>
            <a:r>
              <a:rPr lang="en-GB" sz="1400" dirty="0"/>
              <a:t>" certificates were in circulation despite having no legal recognition as proof of marriage.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8F83FBD-371E-3893-C434-9D8764001AAC}"/>
              </a:ext>
            </a:extLst>
          </p:cNvPr>
          <p:cNvSpPr txBox="1"/>
          <p:nvPr/>
        </p:nvSpPr>
        <p:spPr>
          <a:xfrm>
            <a:off x="4215653" y="2072328"/>
            <a:ext cx="36441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b="1" dirty="0">
                <a:latin typeface="+mj-lt"/>
              </a:rPr>
              <a:t>Fragmented Procedures</a:t>
            </a:r>
            <a:endParaRPr lang="en-GB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Marriage administration and registration practices varied across districts and marriage ‘registrars’ including –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District Commissioners (Civil Marriages)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Clerics (Religious Marriages)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Traditional Authorities (Customary Marriages)</a:t>
            </a:r>
          </a:p>
        </p:txBody>
      </p:sp>
      <p:sp>
        <p:nvSpPr>
          <p:cNvPr id="43" name="Shape 2">
            <a:extLst>
              <a:ext uri="{FF2B5EF4-FFF2-40B4-BE49-F238E27FC236}">
                <a16:creationId xmlns:a16="http://schemas.microsoft.com/office/drawing/2014/main" id="{BAA9D0B8-E5D6-8AF4-859C-5716A4DAC98C}"/>
              </a:ext>
            </a:extLst>
          </p:cNvPr>
          <p:cNvSpPr/>
          <p:nvPr/>
        </p:nvSpPr>
        <p:spPr>
          <a:xfrm>
            <a:off x="8238575" y="1973456"/>
            <a:ext cx="3202576" cy="2298904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 dirty="0">
              <a:latin typeface="Aptos" panose="020B00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74F7D7-E5D9-528E-9DFF-16687E3C6FB6}"/>
              </a:ext>
            </a:extLst>
          </p:cNvPr>
          <p:cNvSpPr txBox="1"/>
          <p:nvPr/>
        </p:nvSpPr>
        <p:spPr>
          <a:xfrm>
            <a:off x="8238576" y="2025591"/>
            <a:ext cx="298706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400" b="1" dirty="0">
                <a:latin typeface="+mj-lt"/>
              </a:rPr>
              <a:t>Weak Record Verification</a:t>
            </a:r>
            <a:endParaRPr lang="en-GB" sz="14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Marriage records were maintained without systematic verification against the National Identification Database </a:t>
            </a:r>
            <a:r>
              <a:rPr lang="en-US" sz="1400" dirty="0"/>
              <a:t>affecting data quality and limiting efficient verification of marital status and proof of age.</a:t>
            </a:r>
            <a:endParaRPr lang="en-GB" sz="14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5E6DF8-4DA2-512C-5551-38CD2D247D9A}"/>
              </a:ext>
            </a:extLst>
          </p:cNvPr>
          <p:cNvSpPr txBox="1"/>
          <p:nvPr/>
        </p:nvSpPr>
        <p:spPr>
          <a:xfrm>
            <a:off x="461379" y="4586695"/>
            <a:ext cx="352648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Overlapping Legislative 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The National Registration Act (NRA) and the Marriage, Divorce and Family Relations Act (MDFRA) contained overlapping provisions and institutional mandates.</a:t>
            </a:r>
            <a:endParaRPr lang="en-GB" sz="1400" dirty="0"/>
          </a:p>
        </p:txBody>
      </p:sp>
      <p:sp>
        <p:nvSpPr>
          <p:cNvPr id="50" name="Shape 6">
            <a:extLst>
              <a:ext uri="{FF2B5EF4-FFF2-40B4-BE49-F238E27FC236}">
                <a16:creationId xmlns:a16="http://schemas.microsoft.com/office/drawing/2014/main" id="{2B885C0D-198B-91C9-2358-4A656355BB03}"/>
              </a:ext>
            </a:extLst>
          </p:cNvPr>
          <p:cNvSpPr/>
          <p:nvPr/>
        </p:nvSpPr>
        <p:spPr>
          <a:xfrm>
            <a:off x="4360140" y="4462326"/>
            <a:ext cx="3877388" cy="1595334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>
              <a:latin typeface="Aptos" panose="020B00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5EEF1CB-CBE5-DEC9-B33D-FD7ADC089AE1}"/>
              </a:ext>
            </a:extLst>
          </p:cNvPr>
          <p:cNvSpPr txBox="1"/>
          <p:nvPr/>
        </p:nvSpPr>
        <p:spPr>
          <a:xfrm>
            <a:off x="4496467" y="4645886"/>
            <a:ext cx="343202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Manual Registration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Marriage administration relied almost entirely on manual, paper-based processes, limiting efficiency, consistency and data management.</a:t>
            </a:r>
            <a:endParaRPr lang="en-GB" sz="14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2AD4D7-03EE-0D0F-C12B-4BB934E977C0}"/>
              </a:ext>
            </a:extLst>
          </p:cNvPr>
          <p:cNvSpPr txBox="1"/>
          <p:nvPr/>
        </p:nvSpPr>
        <p:spPr>
          <a:xfrm>
            <a:off x="299244" y="6111961"/>
            <a:ext cx="115935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+mj-lt"/>
              </a:rPr>
              <a:t>These issues formed the baseline for reform.</a:t>
            </a:r>
            <a:endParaRPr lang="en-GB" sz="1400" dirty="0">
              <a:latin typeface="+mj-lt"/>
            </a:endParaRPr>
          </a:p>
        </p:txBody>
      </p:sp>
      <p:sp>
        <p:nvSpPr>
          <p:cNvPr id="61" name="Text 30">
            <a:extLst>
              <a:ext uri="{FF2B5EF4-FFF2-40B4-BE49-F238E27FC236}">
                <a16:creationId xmlns:a16="http://schemas.microsoft.com/office/drawing/2014/main" id="{B9668827-96A9-D5FA-DA9A-8A1AFAB36DE6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3" name="Shape 6">
            <a:extLst>
              <a:ext uri="{FF2B5EF4-FFF2-40B4-BE49-F238E27FC236}">
                <a16:creationId xmlns:a16="http://schemas.microsoft.com/office/drawing/2014/main" id="{9A278E08-0838-C2A9-9293-B3D10CD0CA40}"/>
              </a:ext>
            </a:extLst>
          </p:cNvPr>
          <p:cNvSpPr/>
          <p:nvPr/>
        </p:nvSpPr>
        <p:spPr>
          <a:xfrm>
            <a:off x="8642208" y="4462326"/>
            <a:ext cx="3286268" cy="1595334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400">
              <a:latin typeface="Aptos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D7FEE-0CED-271F-B3FE-5193938F126B}"/>
              </a:ext>
            </a:extLst>
          </p:cNvPr>
          <p:cNvSpPr txBox="1"/>
          <p:nvPr/>
        </p:nvSpPr>
        <p:spPr>
          <a:xfrm>
            <a:off x="8725391" y="4616032"/>
            <a:ext cx="302249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latin typeface="+mj-lt"/>
              </a:rPr>
              <a:t>Missing records of divorce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Records of divorce were not systematically recorded or maintained </a:t>
            </a:r>
          </a:p>
        </p:txBody>
      </p:sp>
    </p:spTree>
    <p:extLst>
      <p:ext uri="{BB962C8B-B14F-4D97-AF65-F5344CB8AC3E}">
        <p14:creationId xmlns:p14="http://schemas.microsoft.com/office/powerpoint/2010/main" val="2118266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8BC27-625D-CB80-457A-047A3A71F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12A7201F-778A-5F79-6659-622EB8F54170}"/>
              </a:ext>
            </a:extLst>
          </p:cNvPr>
          <p:cNvSpPr/>
          <p:nvPr/>
        </p:nvSpPr>
        <p:spPr>
          <a:xfrm>
            <a:off x="314095" y="1268413"/>
            <a:ext cx="11614380" cy="1605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2400" dirty="0">
              <a:solidFill>
                <a:sysClr val="windowText" lastClr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A3304AF-641E-48AA-E762-CFD1047717BB}"/>
              </a:ext>
            </a:extLst>
          </p:cNvPr>
          <p:cNvGrpSpPr/>
          <p:nvPr/>
        </p:nvGrpSpPr>
        <p:grpSpPr>
          <a:xfrm>
            <a:off x="564145" y="2239971"/>
            <a:ext cx="11141924" cy="3350393"/>
            <a:chOff x="735981" y="2417944"/>
            <a:chExt cx="11141924" cy="3350393"/>
          </a:xfrm>
        </p:grpSpPr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166D7911-BAA0-33BE-DDFD-9D180DCA1DAE}"/>
                </a:ext>
              </a:extLst>
            </p:cNvPr>
            <p:cNvSpPr/>
            <p:nvPr/>
          </p:nvSpPr>
          <p:spPr>
            <a:xfrm>
              <a:off x="735981" y="2433877"/>
              <a:ext cx="3222805" cy="3334460"/>
            </a:xfrm>
            <a:prstGeom prst="roundRect">
              <a:avLst>
                <a:gd name="adj" fmla="val 5739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 6">
              <a:extLst>
                <a:ext uri="{FF2B5EF4-FFF2-40B4-BE49-F238E27FC236}">
                  <a16:creationId xmlns:a16="http://schemas.microsoft.com/office/drawing/2014/main" id="{48FFD9BC-7A81-9186-8A61-2AC3E9445092}"/>
                </a:ext>
              </a:extLst>
            </p:cNvPr>
            <p:cNvSpPr/>
            <p:nvPr/>
          </p:nvSpPr>
          <p:spPr>
            <a:xfrm>
              <a:off x="904922" y="2417944"/>
              <a:ext cx="2844147" cy="6881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GB" sz="1600" b="1" dirty="0"/>
                <a:t>Legal Reform</a:t>
              </a:r>
              <a:endParaRPr lang="en-US" sz="16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1" name="Shape 4">
              <a:extLst>
                <a:ext uri="{FF2B5EF4-FFF2-40B4-BE49-F238E27FC236}">
                  <a16:creationId xmlns:a16="http://schemas.microsoft.com/office/drawing/2014/main" id="{2DA341C3-E287-1575-B3B0-EB71527852A6}"/>
                </a:ext>
              </a:extLst>
            </p:cNvPr>
            <p:cNvSpPr/>
            <p:nvPr/>
          </p:nvSpPr>
          <p:spPr>
            <a:xfrm>
              <a:off x="8655100" y="2463290"/>
              <a:ext cx="3222805" cy="3305047"/>
            </a:xfrm>
            <a:prstGeom prst="roundRect">
              <a:avLst>
                <a:gd name="adj" fmla="val 5739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 7">
              <a:extLst>
                <a:ext uri="{FF2B5EF4-FFF2-40B4-BE49-F238E27FC236}">
                  <a16:creationId xmlns:a16="http://schemas.microsoft.com/office/drawing/2014/main" id="{4B755CAA-C19D-9331-4F9A-F8F6E5D68EB9}"/>
                </a:ext>
              </a:extLst>
            </p:cNvPr>
            <p:cNvSpPr/>
            <p:nvPr/>
          </p:nvSpPr>
          <p:spPr>
            <a:xfrm>
              <a:off x="1005809" y="3018271"/>
              <a:ext cx="2743259" cy="248284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lnSpc>
                  <a:spcPct val="115000"/>
                </a:lnSpc>
                <a:buFont typeface="Wingdings" panose="05000000000000000000" pitchFamily="2" charset="2"/>
                <a:buChar char="§"/>
              </a:pPr>
              <a:r>
                <a:rPr lang="en-GB" sz="1600" dirty="0"/>
                <a:t>Review and harmonise the National Registration Act (NRA) and the Marriage, Divorce and Family Relations Act (MDFRA) to establish a coherent legislative framework.</a:t>
              </a:r>
              <a:endParaRPr lang="en-US" sz="1700" dirty="0"/>
            </a:p>
          </p:txBody>
        </p:sp>
        <p:sp>
          <p:nvSpPr>
            <p:cNvPr id="11" name="Shape 8">
              <a:extLst>
                <a:ext uri="{FF2B5EF4-FFF2-40B4-BE49-F238E27FC236}">
                  <a16:creationId xmlns:a16="http://schemas.microsoft.com/office/drawing/2014/main" id="{4CA8F905-61A4-F450-A887-42ABFB8DCD5D}"/>
                </a:ext>
              </a:extLst>
            </p:cNvPr>
            <p:cNvSpPr/>
            <p:nvPr/>
          </p:nvSpPr>
          <p:spPr>
            <a:xfrm>
              <a:off x="4525369" y="2433878"/>
              <a:ext cx="3704015" cy="3305046"/>
            </a:xfrm>
            <a:prstGeom prst="roundRect">
              <a:avLst>
                <a:gd name="adj" fmla="val 3082"/>
              </a:avLst>
            </a:prstGeom>
            <a:solidFill>
              <a:schemeClr val="bg1"/>
            </a:solidFill>
            <a:ln/>
            <a:effectLst>
              <a:outerShdw blurRad="76200" dist="25400" dir="5400000" algn="bl" rotWithShape="0">
                <a:srgbClr val="000000">
                  <a:alpha val="8000"/>
                </a:srgbClr>
              </a:outerShdw>
            </a:effectLst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4" name="Text 10">
              <a:extLst>
                <a:ext uri="{FF2B5EF4-FFF2-40B4-BE49-F238E27FC236}">
                  <a16:creationId xmlns:a16="http://schemas.microsoft.com/office/drawing/2014/main" id="{FC088D07-4615-84D7-A059-56AA0CD22EC4}"/>
                </a:ext>
              </a:extLst>
            </p:cNvPr>
            <p:cNvSpPr/>
            <p:nvPr/>
          </p:nvSpPr>
          <p:spPr>
            <a:xfrm>
              <a:off x="4595308" y="2463290"/>
              <a:ext cx="3152867" cy="68009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GB" sz="1600" b="1" dirty="0"/>
                <a:t>Institutional Strengthening</a:t>
              </a:r>
              <a:endParaRPr lang="en-US" sz="16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Text 11">
              <a:extLst>
                <a:ext uri="{FF2B5EF4-FFF2-40B4-BE49-F238E27FC236}">
                  <a16:creationId xmlns:a16="http://schemas.microsoft.com/office/drawing/2014/main" id="{B3DC4056-82E1-16EB-8564-672B7EBA7448}"/>
                </a:ext>
              </a:extLst>
            </p:cNvPr>
            <p:cNvSpPr/>
            <p:nvPr/>
          </p:nvSpPr>
          <p:spPr>
            <a:xfrm>
              <a:off x="4835487" y="3049967"/>
              <a:ext cx="3152867" cy="245391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285750" indent="-285750">
                <a:lnSpc>
                  <a:spcPct val="115000"/>
                </a:lnSpc>
                <a:buFont typeface="Wingdings" panose="05000000000000000000" pitchFamily="2" charset="2"/>
                <a:buChar char="§"/>
              </a:pPr>
              <a:r>
                <a:rPr lang="en-GB" sz="1600" dirty="0"/>
                <a:t>Standardise operational procedures, strengthen institutional coordination and build the capacity of marriage registrars nationwide.</a:t>
              </a:r>
              <a:endParaRPr lang="en-US" sz="1700" dirty="0"/>
            </a:p>
          </p:txBody>
        </p:sp>
        <p:sp>
          <p:nvSpPr>
            <p:cNvPr id="19" name="Text 14">
              <a:extLst>
                <a:ext uri="{FF2B5EF4-FFF2-40B4-BE49-F238E27FC236}">
                  <a16:creationId xmlns:a16="http://schemas.microsoft.com/office/drawing/2014/main" id="{D95D1C4A-F1E9-B7A7-CE65-8C0D5DEBE60B}"/>
                </a:ext>
              </a:extLst>
            </p:cNvPr>
            <p:cNvSpPr/>
            <p:nvPr/>
          </p:nvSpPr>
          <p:spPr>
            <a:xfrm>
              <a:off x="9029675" y="2424680"/>
              <a:ext cx="2376010" cy="68811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r>
                <a:rPr lang="en-GB" sz="1600" b="1" dirty="0"/>
                <a:t>Digital Transformation</a:t>
              </a:r>
              <a:endParaRPr lang="en-US" sz="16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0" name="Text 15">
              <a:extLst>
                <a:ext uri="{FF2B5EF4-FFF2-40B4-BE49-F238E27FC236}">
                  <a16:creationId xmlns:a16="http://schemas.microsoft.com/office/drawing/2014/main" id="{A3278296-DC10-B036-113D-E5CBCC6A859C}"/>
                </a:ext>
              </a:extLst>
            </p:cNvPr>
            <p:cNvSpPr/>
            <p:nvPr/>
          </p:nvSpPr>
          <p:spPr>
            <a:xfrm>
              <a:off x="9029675" y="3018273"/>
              <a:ext cx="2452489" cy="2482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400050" indent="-400050">
                <a:buFont typeface="Arial" panose="020B0604020202020204" pitchFamily="34" charset="0"/>
                <a:buChar char="•"/>
              </a:pPr>
              <a:r>
                <a:rPr lang="en-GB" sz="1600" dirty="0"/>
                <a:t>Develop and deploy an integrated digital marriage registration system linked to the National Identification Database.</a:t>
              </a:r>
              <a:endParaRPr lang="en-GB" sz="1700" dirty="0"/>
            </a:p>
          </p:txBody>
        </p:sp>
      </p:grpSp>
      <p:sp>
        <p:nvSpPr>
          <p:cNvPr id="33" name="Text 3">
            <a:extLst>
              <a:ext uri="{FF2B5EF4-FFF2-40B4-BE49-F238E27FC236}">
                <a16:creationId xmlns:a16="http://schemas.microsoft.com/office/drawing/2014/main" id="{40F79905-07AD-3697-0829-6DE04BA47EEB}"/>
              </a:ext>
            </a:extLst>
          </p:cNvPr>
          <p:cNvSpPr/>
          <p:nvPr/>
        </p:nvSpPr>
        <p:spPr>
          <a:xfrm>
            <a:off x="263525" y="658368"/>
            <a:ext cx="116649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3600" b="1" dirty="0"/>
              <a:t>Reform Priorities</a:t>
            </a:r>
            <a:endParaRPr lang="en-US" sz="3600" b="1" dirty="0"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96370F7-FBBA-9445-312E-49682C08A116}"/>
              </a:ext>
            </a:extLst>
          </p:cNvPr>
          <p:cNvSpPr txBox="1"/>
          <p:nvPr/>
        </p:nvSpPr>
        <p:spPr>
          <a:xfrm>
            <a:off x="263525" y="1328037"/>
            <a:ext cx="116649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To address these challenges, the Bureau prioritised reforms aimed at strengthening governance, improving service delivery and laying the foundation for a digitalised marriage registration system.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BFB8A16-4FED-1CE8-9B6B-A9FC9C638830}"/>
              </a:ext>
            </a:extLst>
          </p:cNvPr>
          <p:cNvSpPr txBox="1"/>
          <p:nvPr/>
        </p:nvSpPr>
        <p:spPr>
          <a:xfrm>
            <a:off x="263524" y="5774877"/>
            <a:ext cx="11664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Together, these reforms areas provide the foundation for Malawi's transition to a modern, integrated and citizen-centred marriage registration system.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Text 2">
            <a:extLst>
              <a:ext uri="{FF2B5EF4-FFF2-40B4-BE49-F238E27FC236}">
                <a16:creationId xmlns:a16="http://schemas.microsoft.com/office/drawing/2014/main" id="{DEA93B08-9F28-D664-5B39-6080D9BFD691}"/>
              </a:ext>
            </a:extLst>
          </p:cNvPr>
          <p:cNvSpPr/>
          <p:nvPr/>
        </p:nvSpPr>
        <p:spPr>
          <a:xfrm>
            <a:off x="314095" y="188914"/>
            <a:ext cx="11614380" cy="378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17" name="Text 30">
            <a:extLst>
              <a:ext uri="{FF2B5EF4-FFF2-40B4-BE49-F238E27FC236}">
                <a16:creationId xmlns:a16="http://schemas.microsoft.com/office/drawing/2014/main" id="{3DBAECD5-59E0-1A2E-E5E2-6CD3E7367A5D}"/>
              </a:ext>
            </a:extLst>
          </p:cNvPr>
          <p:cNvSpPr/>
          <p:nvPr/>
        </p:nvSpPr>
        <p:spPr>
          <a:xfrm>
            <a:off x="334964" y="6359652"/>
            <a:ext cx="11593510" cy="3094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78014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WHAT WE HAVE DONE</a:t>
            </a:r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263525" y="558883"/>
            <a:ext cx="11449939" cy="67207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3200" b="1" dirty="0">
                <a:solidFill>
                  <a:srgbClr val="1C2521"/>
                </a:solidFill>
                <a:latin typeface="+mj-lt"/>
                <a:ea typeface="Cambria" pitchFamily="34" charset="-122"/>
                <a:cs typeface="Cambria" pitchFamily="34" charset="-120"/>
              </a:rPr>
              <a:t>Legal Reform</a:t>
            </a:r>
            <a:endParaRPr lang="en-US" sz="3200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263525" y="1335316"/>
            <a:ext cx="7303418" cy="14144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>
              <a:spcBef>
                <a:spcPts val="1200"/>
              </a:spcBef>
            </a:pPr>
            <a:r>
              <a:rPr lang="en-GB" sz="2400" dirty="0"/>
              <a:t>The joint review of the </a:t>
            </a:r>
            <a:r>
              <a:rPr lang="en-GB" sz="2400" b="1" dirty="0"/>
              <a:t>National Registration Act (NRA)</a:t>
            </a:r>
            <a:r>
              <a:rPr lang="en-GB" sz="2400" dirty="0"/>
              <a:t> and the </a:t>
            </a:r>
            <a:r>
              <a:rPr lang="en-GB" sz="2400" b="1" dirty="0"/>
              <a:t>Marriage, Divorce and Family Relations Act (MDFRA)</a:t>
            </a:r>
            <a:r>
              <a:rPr lang="en-GB" sz="2400" dirty="0"/>
              <a:t> is the Bureau's flagship reform initiative. </a:t>
            </a:r>
          </a:p>
        </p:txBody>
      </p:sp>
      <p:sp>
        <p:nvSpPr>
          <p:cNvPr id="7" name="Shape 5"/>
          <p:cNvSpPr/>
          <p:nvPr/>
        </p:nvSpPr>
        <p:spPr>
          <a:xfrm>
            <a:off x="7714343" y="1335315"/>
            <a:ext cx="3941056" cy="4840514"/>
          </a:xfrm>
          <a:prstGeom prst="roundRect">
            <a:avLst>
              <a:gd name="adj" fmla="val 1961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2400">
              <a:latin typeface="Aptos" panose="020B00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846027" y="1977482"/>
            <a:ext cx="566928" cy="566928"/>
          </a:xfrm>
          <a:prstGeom prst="ellipse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endParaRPr lang="en-GB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428" y="2124883"/>
            <a:ext cx="272125" cy="27212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954" y="2078065"/>
            <a:ext cx="286434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latin typeface="+mj-lt"/>
                <a:ea typeface="Cambria" pitchFamily="34" charset="-122"/>
                <a:cs typeface="Cambria" pitchFamily="34" charset="-120"/>
              </a:rPr>
              <a:t>Current Status</a:t>
            </a:r>
            <a:endParaRPr lang="en-US" sz="2400" dirty="0">
              <a:latin typeface="+mj-lt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01EA146-C8A5-864A-C541-89BABE95FCC4}"/>
              </a:ext>
            </a:extLst>
          </p:cNvPr>
          <p:cNvGrpSpPr/>
          <p:nvPr/>
        </p:nvGrpSpPr>
        <p:grpSpPr>
          <a:xfrm>
            <a:off x="8239304" y="3334274"/>
            <a:ext cx="3416095" cy="685800"/>
            <a:chOff x="7744967" y="2346532"/>
            <a:chExt cx="3532328" cy="68580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422BCBE-A8C7-2AB4-3FBB-5F44BE4BBBAA}"/>
                </a:ext>
              </a:extLst>
            </p:cNvPr>
            <p:cNvGrpSpPr/>
            <p:nvPr/>
          </p:nvGrpSpPr>
          <p:grpSpPr>
            <a:xfrm>
              <a:off x="7744967" y="2510027"/>
              <a:ext cx="347472" cy="347472"/>
              <a:chOff x="7223760" y="3319272"/>
              <a:chExt cx="347472" cy="347472"/>
            </a:xfrm>
          </p:grpSpPr>
          <p:sp>
            <p:nvSpPr>
              <p:cNvPr id="14" name="Shape 10"/>
              <p:cNvSpPr/>
              <p:nvPr/>
            </p:nvSpPr>
            <p:spPr>
              <a:xfrm>
                <a:off x="7223760" y="3319272"/>
                <a:ext cx="347472" cy="3474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endParaRPr lang="en-GB" sz="1400" dirty="0"/>
              </a:p>
            </p:txBody>
          </p:sp>
          <p:pic>
            <p:nvPicPr>
              <p:cNvPr id="15" name="Image 2" descr="preencoded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14103" y="3409615"/>
                <a:ext cx="166787" cy="166787"/>
              </a:xfrm>
              <a:prstGeom prst="rect">
                <a:avLst/>
              </a:prstGeom>
            </p:spPr>
          </p:pic>
        </p:grpSp>
        <p:sp>
          <p:nvSpPr>
            <p:cNvPr id="16" name="Text 11"/>
            <p:cNvSpPr/>
            <p:nvPr/>
          </p:nvSpPr>
          <p:spPr>
            <a:xfrm>
              <a:off x="8194121" y="2346532"/>
              <a:ext cx="3083174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sz="1400" dirty="0"/>
                <a:t>Review methodology agreed</a:t>
              </a:r>
              <a:endParaRPr lang="en-US" sz="140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D7EB80-E63B-17E7-2F1D-868B6B7BF300}"/>
              </a:ext>
            </a:extLst>
          </p:cNvPr>
          <p:cNvGrpSpPr/>
          <p:nvPr/>
        </p:nvGrpSpPr>
        <p:grpSpPr>
          <a:xfrm>
            <a:off x="8252428" y="4080990"/>
            <a:ext cx="3416095" cy="685800"/>
            <a:chOff x="7744967" y="2346532"/>
            <a:chExt cx="3532328" cy="68580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7BAA1A9-C8AA-5514-B3EB-345B9CED8040}"/>
                </a:ext>
              </a:extLst>
            </p:cNvPr>
            <p:cNvGrpSpPr/>
            <p:nvPr/>
          </p:nvGrpSpPr>
          <p:grpSpPr>
            <a:xfrm>
              <a:off x="7744967" y="2510027"/>
              <a:ext cx="347472" cy="347472"/>
              <a:chOff x="7223760" y="3319272"/>
              <a:chExt cx="347472" cy="347472"/>
            </a:xfrm>
          </p:grpSpPr>
          <p:sp>
            <p:nvSpPr>
              <p:cNvPr id="31" name="Shape 10">
                <a:extLst>
                  <a:ext uri="{FF2B5EF4-FFF2-40B4-BE49-F238E27FC236}">
                    <a16:creationId xmlns:a16="http://schemas.microsoft.com/office/drawing/2014/main" id="{6492286A-4614-3775-4772-FFE650E6A339}"/>
                  </a:ext>
                </a:extLst>
              </p:cNvPr>
              <p:cNvSpPr/>
              <p:nvPr/>
            </p:nvSpPr>
            <p:spPr>
              <a:xfrm>
                <a:off x="7223760" y="3319272"/>
                <a:ext cx="347472" cy="3474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endParaRPr lang="en-GB" sz="1400"/>
              </a:p>
            </p:txBody>
          </p:sp>
          <p:pic>
            <p:nvPicPr>
              <p:cNvPr id="32" name="Image 2" descr="preencoded.png">
                <a:extLst>
                  <a:ext uri="{FF2B5EF4-FFF2-40B4-BE49-F238E27FC236}">
                    <a16:creationId xmlns:a16="http://schemas.microsoft.com/office/drawing/2014/main" id="{CA528F8A-2DBA-3669-F831-529C237B6C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14103" y="3409615"/>
                <a:ext cx="166787" cy="166787"/>
              </a:xfrm>
              <a:prstGeom prst="rect">
                <a:avLst/>
              </a:prstGeom>
            </p:spPr>
          </p:pic>
        </p:grpSp>
        <p:sp>
          <p:nvSpPr>
            <p:cNvPr id="30" name="Text 11">
              <a:extLst>
                <a:ext uri="{FF2B5EF4-FFF2-40B4-BE49-F238E27FC236}">
                  <a16:creationId xmlns:a16="http://schemas.microsoft.com/office/drawing/2014/main" id="{EF410FA6-8B61-0B4C-F554-3335C1BBA036}"/>
                </a:ext>
              </a:extLst>
            </p:cNvPr>
            <p:cNvSpPr/>
            <p:nvPr/>
          </p:nvSpPr>
          <p:spPr>
            <a:xfrm>
              <a:off x="8194121" y="2346532"/>
              <a:ext cx="3083174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sz="1400" dirty="0"/>
                <a:t>Stakeholder consultations underway</a:t>
              </a:r>
              <a:endParaRPr lang="en-US" sz="140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04A60C0-7284-7BB0-F5C8-5579EF48DF43}"/>
              </a:ext>
            </a:extLst>
          </p:cNvPr>
          <p:cNvGrpSpPr/>
          <p:nvPr/>
        </p:nvGrpSpPr>
        <p:grpSpPr>
          <a:xfrm>
            <a:off x="8245867" y="5040993"/>
            <a:ext cx="3165084" cy="685800"/>
            <a:chOff x="7744967" y="2346532"/>
            <a:chExt cx="3532328" cy="6858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31E9306-C9E0-4723-E92A-AF1F6BF838B5}"/>
                </a:ext>
              </a:extLst>
            </p:cNvPr>
            <p:cNvGrpSpPr/>
            <p:nvPr/>
          </p:nvGrpSpPr>
          <p:grpSpPr>
            <a:xfrm>
              <a:off x="7744967" y="2510027"/>
              <a:ext cx="347472" cy="347472"/>
              <a:chOff x="7223760" y="3319272"/>
              <a:chExt cx="347472" cy="347472"/>
            </a:xfrm>
          </p:grpSpPr>
          <p:sp>
            <p:nvSpPr>
              <p:cNvPr id="41" name="Shape 10">
                <a:extLst>
                  <a:ext uri="{FF2B5EF4-FFF2-40B4-BE49-F238E27FC236}">
                    <a16:creationId xmlns:a16="http://schemas.microsoft.com/office/drawing/2014/main" id="{EDC06EA5-AEF4-A95E-A235-BD9136064A17}"/>
                  </a:ext>
                </a:extLst>
              </p:cNvPr>
              <p:cNvSpPr/>
              <p:nvPr/>
            </p:nvSpPr>
            <p:spPr>
              <a:xfrm>
                <a:off x="7223760" y="3319272"/>
                <a:ext cx="347472" cy="3474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endParaRPr lang="en-GB" sz="1400"/>
              </a:p>
            </p:txBody>
          </p:sp>
          <p:pic>
            <p:nvPicPr>
              <p:cNvPr id="42" name="Image 2" descr="preencoded.png">
                <a:extLst>
                  <a:ext uri="{FF2B5EF4-FFF2-40B4-BE49-F238E27FC236}">
                    <a16:creationId xmlns:a16="http://schemas.microsoft.com/office/drawing/2014/main" id="{42BFF8A6-1537-CB52-646E-A390BC8ACB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14103" y="3409615"/>
                <a:ext cx="166787" cy="166787"/>
              </a:xfrm>
              <a:prstGeom prst="rect">
                <a:avLst/>
              </a:prstGeom>
            </p:spPr>
          </p:pic>
        </p:grpSp>
        <p:sp>
          <p:nvSpPr>
            <p:cNvPr id="40" name="Text 11">
              <a:extLst>
                <a:ext uri="{FF2B5EF4-FFF2-40B4-BE49-F238E27FC236}">
                  <a16:creationId xmlns:a16="http://schemas.microsoft.com/office/drawing/2014/main" id="{7C9AF6F3-48B8-5A71-C917-3427689CFC8B}"/>
                </a:ext>
              </a:extLst>
            </p:cNvPr>
            <p:cNvSpPr/>
            <p:nvPr/>
          </p:nvSpPr>
          <p:spPr>
            <a:xfrm>
              <a:off x="8194121" y="2346532"/>
              <a:ext cx="3083174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sz="1400" dirty="0"/>
                <a:t>Draft amendments under preparation for legislative submission</a:t>
              </a:r>
              <a:endParaRPr lang="en-US" sz="1400" dirty="0">
                <a:latin typeface="Aptos" panose="020B0004020202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F90E41-56E8-04F8-32ED-61FA62EEA829}"/>
              </a:ext>
            </a:extLst>
          </p:cNvPr>
          <p:cNvGrpSpPr/>
          <p:nvPr/>
        </p:nvGrpSpPr>
        <p:grpSpPr>
          <a:xfrm>
            <a:off x="8239304" y="2691811"/>
            <a:ext cx="3416095" cy="685800"/>
            <a:chOff x="7744967" y="2346532"/>
            <a:chExt cx="3532328" cy="68580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E66269C-6773-ECF6-AB70-99E3163E1288}"/>
                </a:ext>
              </a:extLst>
            </p:cNvPr>
            <p:cNvGrpSpPr/>
            <p:nvPr/>
          </p:nvGrpSpPr>
          <p:grpSpPr>
            <a:xfrm>
              <a:off x="7744967" y="2510027"/>
              <a:ext cx="347472" cy="347472"/>
              <a:chOff x="7223760" y="3319272"/>
              <a:chExt cx="347472" cy="347472"/>
            </a:xfrm>
          </p:grpSpPr>
          <p:sp>
            <p:nvSpPr>
              <p:cNvPr id="46" name="Shape 10">
                <a:extLst>
                  <a:ext uri="{FF2B5EF4-FFF2-40B4-BE49-F238E27FC236}">
                    <a16:creationId xmlns:a16="http://schemas.microsoft.com/office/drawing/2014/main" id="{CFF6B811-6B99-68E2-B994-97072B9061D7}"/>
                  </a:ext>
                </a:extLst>
              </p:cNvPr>
              <p:cNvSpPr/>
              <p:nvPr/>
            </p:nvSpPr>
            <p:spPr>
              <a:xfrm>
                <a:off x="7223760" y="3319272"/>
                <a:ext cx="347472" cy="34747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txBody>
              <a:bodyPr/>
              <a:lstStyle/>
              <a:p>
                <a:endParaRPr lang="en-GB" sz="1400" dirty="0"/>
              </a:p>
            </p:txBody>
          </p:sp>
          <p:pic>
            <p:nvPicPr>
              <p:cNvPr id="47" name="Image 2" descr="preencoded.png">
                <a:extLst>
                  <a:ext uri="{FF2B5EF4-FFF2-40B4-BE49-F238E27FC236}">
                    <a16:creationId xmlns:a16="http://schemas.microsoft.com/office/drawing/2014/main" id="{906666F5-0D9C-DB95-7655-FC8DA9AFFA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14103" y="3409615"/>
                <a:ext cx="166787" cy="166787"/>
              </a:xfrm>
              <a:prstGeom prst="rect">
                <a:avLst/>
              </a:prstGeom>
            </p:spPr>
          </p:pic>
        </p:grpSp>
        <p:sp>
          <p:nvSpPr>
            <p:cNvPr id="45" name="Text 11">
              <a:extLst>
                <a:ext uri="{FF2B5EF4-FFF2-40B4-BE49-F238E27FC236}">
                  <a16:creationId xmlns:a16="http://schemas.microsoft.com/office/drawing/2014/main" id="{EEE09E30-38F2-A587-EF12-99FFF42600D8}"/>
                </a:ext>
              </a:extLst>
            </p:cNvPr>
            <p:cNvSpPr/>
            <p:nvPr/>
          </p:nvSpPr>
          <p:spPr>
            <a:xfrm>
              <a:off x="8194121" y="2346532"/>
              <a:ext cx="3083174" cy="6858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GB" sz="1400" dirty="0"/>
                <a:t>Inception meeting completed</a:t>
              </a:r>
              <a:endParaRPr lang="en-US" sz="1400" dirty="0">
                <a:latin typeface="Aptos" panose="020B0004020202020204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4FA17089-D9CA-E6B5-5CC5-C35005171073}"/>
              </a:ext>
            </a:extLst>
          </p:cNvPr>
          <p:cNvSpPr txBox="1"/>
          <p:nvPr/>
        </p:nvSpPr>
        <p:spPr>
          <a:xfrm>
            <a:off x="309125" y="2776075"/>
            <a:ext cx="7142737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buNone/>
            </a:pPr>
            <a:r>
              <a:rPr lang="en-GB" b="1" dirty="0"/>
              <a:t>Why the Review is Necessary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Strengthen the legal framework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Modernise Registration Processes: </a:t>
            </a:r>
            <a:r>
              <a:rPr lang="en-GB" dirty="0"/>
              <a:t>Transition from manual registers to a centrally managed digital registration system.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Strengthen Proof of Age: </a:t>
            </a:r>
            <a:r>
              <a:rPr lang="en-GB" dirty="0"/>
              <a:t>Require the National ID as the primary proof of age during marriage registration.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Establish a Single Evidentiary Standard: </a:t>
            </a:r>
            <a:r>
              <a:rPr lang="en-GB" dirty="0"/>
              <a:t>Recognise NRB-issued Marriage Certificates as the definitive legal evidence of marriage.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b="1" dirty="0"/>
              <a:t>Harmonise Legislation: </a:t>
            </a:r>
            <a:r>
              <a:rPr lang="en-GB" dirty="0"/>
              <a:t>Remove overlapping provisions between the NRA and MDFRA.</a:t>
            </a:r>
          </a:p>
        </p:txBody>
      </p:sp>
      <p:sp>
        <p:nvSpPr>
          <p:cNvPr id="56" name="Text 20">
            <a:extLst>
              <a:ext uri="{FF2B5EF4-FFF2-40B4-BE49-F238E27FC236}">
                <a16:creationId xmlns:a16="http://schemas.microsoft.com/office/drawing/2014/main" id="{4DF7A7F6-FB77-6EC8-7C3A-7F54E00B58E1}"/>
              </a:ext>
            </a:extLst>
          </p:cNvPr>
          <p:cNvSpPr/>
          <p:nvPr/>
        </p:nvSpPr>
        <p:spPr>
          <a:xfrm>
            <a:off x="327158" y="6597193"/>
            <a:ext cx="8943929" cy="2332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263525" y="549275"/>
            <a:ext cx="11664950" cy="71513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latin typeface="Poppins" panose="00000500000000000000" pitchFamily="2" charset="0"/>
                <a:ea typeface="Cambria" pitchFamily="34" charset="-122"/>
                <a:cs typeface="Poppins" panose="00000500000000000000" pitchFamily="2" charset="0"/>
              </a:rPr>
              <a:t>WHY THIS MATTERS</a:t>
            </a:r>
            <a:endParaRPr lang="en-US" sz="3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7187" y="2225442"/>
            <a:ext cx="2084832" cy="3873246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194816" y="2481474"/>
            <a:ext cx="731520" cy="73152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011" y="2671669"/>
            <a:ext cx="351130" cy="35113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7888" y="3368442"/>
            <a:ext cx="186537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latin typeface="+mj-lt"/>
                <a:ea typeface="Cambria" pitchFamily="34" charset="-122"/>
                <a:cs typeface="Cambria" pitchFamily="34" charset="-120"/>
              </a:rPr>
              <a:t>Legally grounded</a:t>
            </a:r>
            <a:endParaRPr lang="en-US" sz="1600" dirty="0">
              <a:latin typeface="+mj-lt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4464" y="4008521"/>
            <a:ext cx="1792224" cy="131813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Reduces public misunderstanding and legal disputes over marriage status.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2785872" y="2225442"/>
            <a:ext cx="2084832" cy="3873246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462528" y="2481474"/>
            <a:ext cx="731520" cy="73152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723" y="2671669"/>
            <a:ext cx="351130" cy="35113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95600" y="3368442"/>
            <a:ext cx="186537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600" b="1" dirty="0">
                <a:latin typeface="+mj-lt"/>
              </a:rPr>
              <a:t>Nationally Consistent</a:t>
            </a:r>
            <a:endParaRPr lang="en-US" sz="1600" b="1" dirty="0">
              <a:solidFill>
                <a:srgbClr val="FB8500"/>
              </a:solidFill>
              <a:latin typeface="+mj-lt"/>
            </a:endParaRPr>
          </a:p>
        </p:txBody>
      </p:sp>
      <p:sp>
        <p:nvSpPr>
          <p:cNvPr id="13" name="Text 9"/>
          <p:cNvSpPr/>
          <p:nvPr/>
        </p:nvSpPr>
        <p:spPr>
          <a:xfrm>
            <a:off x="2895600" y="4008521"/>
            <a:ext cx="1792224" cy="19206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One registration pathway regardless of district, religion, or officiant type.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053584" y="2225442"/>
            <a:ext cx="2084832" cy="3873246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5730240" y="2481474"/>
            <a:ext cx="731520" cy="73152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0435" y="2671669"/>
            <a:ext cx="351130" cy="35113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63312" y="3368442"/>
            <a:ext cx="186537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600" b="1" dirty="0">
                <a:latin typeface="+mj-lt"/>
              </a:rPr>
              <a:t>Digitalised</a:t>
            </a:r>
            <a:endParaRPr lang="en-US" sz="1600" b="1" dirty="0">
              <a:latin typeface="+mj-lt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199888" y="4004839"/>
            <a:ext cx="1792224" cy="20111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More precise, secure and available marriage data for planning and social protection.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9" name="Shape 14"/>
          <p:cNvSpPr/>
          <p:nvPr/>
        </p:nvSpPr>
        <p:spPr>
          <a:xfrm>
            <a:off x="7321296" y="2225442"/>
            <a:ext cx="2084832" cy="3873246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20" name="Shape 15"/>
          <p:cNvSpPr/>
          <p:nvPr/>
        </p:nvSpPr>
        <p:spPr>
          <a:xfrm>
            <a:off x="7997952" y="2481474"/>
            <a:ext cx="731520" cy="73152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8147" y="2671669"/>
            <a:ext cx="351130" cy="35113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31024" y="3368442"/>
            <a:ext cx="186537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600" b="1" dirty="0">
                <a:latin typeface="+mj-lt"/>
              </a:rPr>
              <a:t>Client -centred</a:t>
            </a:r>
            <a:endParaRPr lang="en-US" sz="1600" b="1" dirty="0">
              <a:solidFill>
                <a:srgbClr val="FB8500"/>
              </a:solidFill>
              <a:latin typeface="+mj-lt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7467600" y="3962801"/>
            <a:ext cx="1792224" cy="19206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Well-defined roles and digital systems reduce delays for citizens.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24" name="Shape 18"/>
          <p:cNvSpPr/>
          <p:nvPr/>
        </p:nvSpPr>
        <p:spPr>
          <a:xfrm>
            <a:off x="9589008" y="2225442"/>
            <a:ext cx="2084832" cy="3873246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25" name="Shape 19"/>
          <p:cNvSpPr/>
          <p:nvPr/>
        </p:nvSpPr>
        <p:spPr>
          <a:xfrm>
            <a:off x="10265664" y="2481474"/>
            <a:ext cx="731520" cy="73152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5859" y="2671669"/>
            <a:ext cx="351130" cy="35113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698736" y="3368442"/>
            <a:ext cx="186537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600" b="1" dirty="0">
                <a:latin typeface="+mj-lt"/>
              </a:rPr>
              <a:t>Future-ready</a:t>
            </a:r>
            <a:endParaRPr lang="en-US" sz="1600" b="1" dirty="0">
              <a:solidFill>
                <a:srgbClr val="FB8500"/>
              </a:solidFill>
              <a:latin typeface="+mj-lt"/>
            </a:endParaRPr>
          </a:p>
        </p:txBody>
      </p:sp>
      <p:sp>
        <p:nvSpPr>
          <p:cNvPr id="28" name="Text 21"/>
          <p:cNvSpPr/>
          <p:nvPr/>
        </p:nvSpPr>
        <p:spPr>
          <a:xfrm>
            <a:off x="9737674" y="4004839"/>
            <a:ext cx="1792224" cy="2006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latin typeface="Aptos" panose="020B0004020202020204" pitchFamily="34" charset="0"/>
                <a:ea typeface="Calibri" pitchFamily="34" charset="-122"/>
                <a:cs typeface="Calibri" pitchFamily="34" charset="-120"/>
              </a:rPr>
              <a:t>Keeps the legal framework functional in a digital governance landscape.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3F3E0E-D9E2-7E5B-DC67-E36CE2BF94CA}"/>
              </a:ext>
            </a:extLst>
          </p:cNvPr>
          <p:cNvSpPr txBox="1"/>
          <p:nvPr/>
        </p:nvSpPr>
        <p:spPr>
          <a:xfrm>
            <a:off x="518160" y="1606796"/>
            <a:ext cx="84400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reforms will create a marriage registration system that is</a:t>
            </a:r>
            <a:endParaRPr lang="en-GB" dirty="0"/>
          </a:p>
        </p:txBody>
      </p:sp>
      <p:sp>
        <p:nvSpPr>
          <p:cNvPr id="34" name="Text 20">
            <a:extLst>
              <a:ext uri="{FF2B5EF4-FFF2-40B4-BE49-F238E27FC236}">
                <a16:creationId xmlns:a16="http://schemas.microsoft.com/office/drawing/2014/main" id="{96ADE78F-37FE-852F-ADE2-4FD254258BA7}"/>
              </a:ext>
            </a:extLst>
          </p:cNvPr>
          <p:cNvSpPr/>
          <p:nvPr/>
        </p:nvSpPr>
        <p:spPr>
          <a:xfrm>
            <a:off x="314095" y="6348003"/>
            <a:ext cx="8943929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37" name="Text 1">
            <a:extLst>
              <a:ext uri="{FF2B5EF4-FFF2-40B4-BE49-F238E27FC236}">
                <a16:creationId xmlns:a16="http://schemas.microsoft.com/office/drawing/2014/main" id="{445C58A4-61C0-7AA7-8F88-AA9F90F8B920}"/>
              </a:ext>
            </a:extLst>
          </p:cNvPr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WHAT WE HAVE DONE</a:t>
            </a:r>
            <a:endParaRPr lang="en-US" sz="1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F6484-30F2-1EC6-EB00-01016657F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EC90D50A-DB01-76FA-8361-795ABFDD4EB3}"/>
              </a:ext>
            </a:extLst>
          </p:cNvPr>
          <p:cNvSpPr/>
          <p:nvPr/>
        </p:nvSpPr>
        <p:spPr>
          <a:xfrm>
            <a:off x="263525" y="621792"/>
            <a:ext cx="11664949" cy="6466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GB" sz="3600" b="1" dirty="0">
                <a:latin typeface="+mj-lt"/>
              </a:rPr>
              <a:t>INSTITUTIONAL STRENGTHENING</a:t>
            </a:r>
            <a:endParaRPr lang="en-US" sz="3600" b="1" dirty="0">
              <a:latin typeface="+mj-lt"/>
              <a:cs typeface="Poppins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0DBE62E-2E72-9B2C-1721-1FFA25106B3D}"/>
              </a:ext>
            </a:extLst>
          </p:cNvPr>
          <p:cNvSpPr txBox="1"/>
          <p:nvPr/>
        </p:nvSpPr>
        <p:spPr>
          <a:xfrm>
            <a:off x="324483" y="1399032"/>
            <a:ext cx="116039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400" dirty="0"/>
              <a:t>Alongside legal reform, the Bureau has invested in strengthening the operational systems required for consistent nationwide implementation including - </a:t>
            </a:r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id="{0CE99141-56F6-09A3-03B0-51A379498B10}"/>
              </a:ext>
            </a:extLst>
          </p:cNvPr>
          <p:cNvSpPr/>
          <p:nvPr/>
        </p:nvSpPr>
        <p:spPr>
          <a:xfrm>
            <a:off x="379922" y="2566386"/>
            <a:ext cx="2278507" cy="366982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38" name="Shape 2">
            <a:extLst>
              <a:ext uri="{FF2B5EF4-FFF2-40B4-BE49-F238E27FC236}">
                <a16:creationId xmlns:a16="http://schemas.microsoft.com/office/drawing/2014/main" id="{A0F914CF-B27E-1FA2-9400-066DB917A02D}"/>
              </a:ext>
            </a:extLst>
          </p:cNvPr>
          <p:cNvSpPr/>
          <p:nvPr/>
        </p:nvSpPr>
        <p:spPr>
          <a:xfrm>
            <a:off x="3041034" y="2566386"/>
            <a:ext cx="2278507" cy="366982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42" name="Shape 2">
            <a:extLst>
              <a:ext uri="{FF2B5EF4-FFF2-40B4-BE49-F238E27FC236}">
                <a16:creationId xmlns:a16="http://schemas.microsoft.com/office/drawing/2014/main" id="{D961B1E5-BF68-BF81-5379-4B084800A77C}"/>
              </a:ext>
            </a:extLst>
          </p:cNvPr>
          <p:cNvSpPr/>
          <p:nvPr/>
        </p:nvSpPr>
        <p:spPr>
          <a:xfrm>
            <a:off x="5583149" y="2566385"/>
            <a:ext cx="2278507" cy="366982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E4C3485-8B6E-A524-C081-0977B66A1936}"/>
              </a:ext>
            </a:extLst>
          </p:cNvPr>
          <p:cNvSpPr txBox="1"/>
          <p:nvPr/>
        </p:nvSpPr>
        <p:spPr>
          <a:xfrm>
            <a:off x="379922" y="2751051"/>
            <a:ext cx="2014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+mj-lt"/>
              </a:rPr>
              <a:t>Business Processes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70D1572-3B27-D401-2EC7-FD10758B8E0D}"/>
              </a:ext>
            </a:extLst>
          </p:cNvPr>
          <p:cNvSpPr txBox="1"/>
          <p:nvPr/>
        </p:nvSpPr>
        <p:spPr>
          <a:xfrm>
            <a:off x="3071687" y="2751049"/>
            <a:ext cx="2014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+mj-lt"/>
              </a:rPr>
              <a:t>Operational Tools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8358CF2-ECC8-62FE-7C59-FF6DD859F4F5}"/>
              </a:ext>
            </a:extLst>
          </p:cNvPr>
          <p:cNvSpPr txBox="1"/>
          <p:nvPr/>
        </p:nvSpPr>
        <p:spPr>
          <a:xfrm>
            <a:off x="5642880" y="2727298"/>
            <a:ext cx="22785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+mj-lt"/>
              </a:rPr>
              <a:t>Stakeholder Engagement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03F14F4-C80C-630F-C50C-17ED37917F91}"/>
              </a:ext>
            </a:extLst>
          </p:cNvPr>
          <p:cNvSpPr txBox="1"/>
          <p:nvPr/>
        </p:nvSpPr>
        <p:spPr>
          <a:xfrm>
            <a:off x="425276" y="3397381"/>
            <a:ext cx="213235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800" dirty="0">
                <a:ea typeface="Calibri" panose="020F0502020204030204" pitchFamily="34" charset="0"/>
                <a:cs typeface="Calibri" panose="020F0502020204030204" pitchFamily="34" charset="0"/>
              </a:rPr>
              <a:t>The end-to-end marriage registration workflow was mapped and standard operating procedures revised accordingly.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3C17B97-AC5D-9B1F-CA63-4298E82A3369}"/>
              </a:ext>
            </a:extLst>
          </p:cNvPr>
          <p:cNvSpPr txBox="1"/>
          <p:nvPr/>
        </p:nvSpPr>
        <p:spPr>
          <a:xfrm>
            <a:off x="3071687" y="3397380"/>
            <a:ext cx="201493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Software developed and </a:t>
            </a:r>
            <a:r>
              <a:rPr lang="en-GB" dirty="0" err="1"/>
              <a:t>rolledout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Training manuals and desk instructions finalised and distributed.</a:t>
            </a:r>
            <a:endParaRPr lang="en-US" sz="18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01FB121-E2C4-0B2F-5E72-2A6A074AF8A6}"/>
              </a:ext>
            </a:extLst>
          </p:cNvPr>
          <p:cNvSpPr txBox="1"/>
          <p:nvPr/>
        </p:nvSpPr>
        <p:spPr>
          <a:xfrm>
            <a:off x="5642880" y="3373628"/>
            <a:ext cx="19697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Continuous consultations with Government institutions, development partners and stakeholders.</a:t>
            </a:r>
            <a:endParaRPr lang="en-US" sz="1800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Text 20">
            <a:extLst>
              <a:ext uri="{FF2B5EF4-FFF2-40B4-BE49-F238E27FC236}">
                <a16:creationId xmlns:a16="http://schemas.microsoft.com/office/drawing/2014/main" id="{E20FF2E9-D808-A33F-1E70-2250B9DA827E}"/>
              </a:ext>
            </a:extLst>
          </p:cNvPr>
          <p:cNvSpPr/>
          <p:nvPr/>
        </p:nvSpPr>
        <p:spPr>
          <a:xfrm>
            <a:off x="314095" y="6348002"/>
            <a:ext cx="8943929" cy="33529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ea typeface="Calibri" pitchFamily="34" charset="-122"/>
                <a:cs typeface="Calibri" pitchFamily="34" charset="-120"/>
              </a:rPr>
              <a:t>Malawi National Registration Bureau  |  Regional Meeting on Marriage Registration, Zimbabwe</a:t>
            </a:r>
            <a:endParaRPr lang="en-US" sz="1200" dirty="0"/>
          </a:p>
        </p:txBody>
      </p:sp>
      <p:sp>
        <p:nvSpPr>
          <p:cNvPr id="66" name="Shape 2">
            <a:extLst>
              <a:ext uri="{FF2B5EF4-FFF2-40B4-BE49-F238E27FC236}">
                <a16:creationId xmlns:a16="http://schemas.microsoft.com/office/drawing/2014/main" id="{84EED554-01E5-FA8B-5FD0-D9ECCF91B682}"/>
              </a:ext>
            </a:extLst>
          </p:cNvPr>
          <p:cNvSpPr/>
          <p:nvPr/>
        </p:nvSpPr>
        <p:spPr>
          <a:xfrm>
            <a:off x="8184995" y="2566386"/>
            <a:ext cx="3743479" cy="366982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GB" sz="1600">
              <a:latin typeface="Aptos" panose="020B00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06827A0-1EC4-EED2-6A1C-D4E2F7BA22E8}"/>
              </a:ext>
            </a:extLst>
          </p:cNvPr>
          <p:cNvSpPr txBox="1"/>
          <p:nvPr/>
        </p:nvSpPr>
        <p:spPr>
          <a:xfrm>
            <a:off x="8244261" y="2751048"/>
            <a:ext cx="2476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+mj-lt"/>
              </a:rPr>
              <a:t>Orientation &amp; Training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0A17784-B648-AA16-0652-FDB82B804874}"/>
              </a:ext>
            </a:extLst>
          </p:cNvPr>
          <p:cNvSpPr txBox="1"/>
          <p:nvPr/>
        </p:nvSpPr>
        <p:spPr>
          <a:xfrm>
            <a:off x="8321844" y="3449285"/>
            <a:ext cx="3412651" cy="1200329"/>
          </a:xfrm>
          <a:prstGeom prst="rect">
            <a:avLst/>
          </a:prstGeom>
          <a:noFill/>
          <a:ln>
            <a:solidFill>
              <a:schemeClr val="accent2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Calibri" panose="020F0502020204030204" pitchFamily="34" charset="0"/>
              </a:rPr>
              <a:t>All Civil marriage “registrars” trained on civil marriages administration and registration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35EDCD4-0B10-F183-D00B-2B45CE4CC9A8}"/>
              </a:ext>
            </a:extLst>
          </p:cNvPr>
          <p:cNvSpPr txBox="1"/>
          <p:nvPr/>
        </p:nvSpPr>
        <p:spPr>
          <a:xfrm>
            <a:off x="8264675" y="4682041"/>
            <a:ext cx="3604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304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Religious “registrars” pending refresher orientation to strengthen compliance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B304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Customary “registrars” yet to be trained </a:t>
            </a:r>
            <a:r>
              <a:rPr lang="en-US" sz="1100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(customary marriages not yet rolled out)</a:t>
            </a:r>
            <a:endParaRPr lang="en-US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 1">
            <a:extLst>
              <a:ext uri="{FF2B5EF4-FFF2-40B4-BE49-F238E27FC236}">
                <a16:creationId xmlns:a16="http://schemas.microsoft.com/office/drawing/2014/main" id="{500F6D23-2862-A122-D9AF-06E93E68E1B0}"/>
              </a:ext>
            </a:extLst>
          </p:cNvPr>
          <p:cNvSpPr/>
          <p:nvPr/>
        </p:nvSpPr>
        <p:spPr>
          <a:xfrm>
            <a:off x="263525" y="188913"/>
            <a:ext cx="11664950" cy="3392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chemeClr val="accent2"/>
                </a:solidFill>
                <a:ea typeface="Calibri" pitchFamily="34" charset="-122"/>
                <a:cs typeface="Calibri" pitchFamily="34" charset="-120"/>
              </a:rPr>
              <a:t>WHAT WE HAVE DONE</a:t>
            </a:r>
            <a:endParaRPr lang="en-US" sz="12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99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Poppins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3486</TotalTime>
  <Words>1731</Words>
  <Application>Microsoft Office PowerPoint</Application>
  <PresentationFormat>Widescreen</PresentationFormat>
  <Paragraphs>219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Poppins</vt:lpstr>
      <vt:lpstr>Wingdings</vt:lpstr>
      <vt:lpstr>Office Theme</vt:lpstr>
      <vt:lpstr>UPDATE MARRIAGE ADMINISTRATION AND REGISTRATION IN MALAWI THE NATIONAL REGISTRATION BUREAU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OF MARRIAGE ADMINISTRATION AND REGISTRATION IN MALAWI</dc:title>
  <dc:creator>Daniel Manda</dc:creator>
  <cp:lastModifiedBy>Jesca Mvula</cp:lastModifiedBy>
  <cp:revision>19</cp:revision>
  <dcterms:created xsi:type="dcterms:W3CDTF">2026-07-01T11:36:53Z</dcterms:created>
  <dcterms:modified xsi:type="dcterms:W3CDTF">2026-07-19T04:22:43Z</dcterms:modified>
</cp:coreProperties>
</file>