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embeddedFontLst>
    <p:embeddedFont>
      <p:font typeface="Bebas Neue"/>
      <p:regular r:id="rId9"/>
    </p:embeddedFont>
    <p:embeddedFont>
      <p:font typeface="Helvetica Neue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hjYVCana2FhqbwvA7iDfpQhgg8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bold.fntdata"/><Relationship Id="rId10" Type="http://schemas.openxmlformats.org/officeDocument/2006/relationships/font" Target="fonts/HelveticaNeue-regular.fntdata"/><Relationship Id="rId13" Type="http://schemas.openxmlformats.org/officeDocument/2006/relationships/font" Target="fonts/HelveticaNeue-boldItalic.fntdata"/><Relationship Id="rId12" Type="http://schemas.openxmlformats.org/officeDocument/2006/relationships/font" Target="fonts/HelveticaNeue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BebasNeue-regular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f5576ebf0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" name="Google Shape;15;g3f5576ebf0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8c092041d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" name="Google Shape;28;g38c092041d7_0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3b6cb491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" name="Google Shape;35;g3f3b6cb4918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" name="Google Shape;5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g3f5576ebf02_0_8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Char char="●"/>
              <a:defRPr b="0" i="0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g3f5576ebf02_0_8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g3f5576ebf02_0_8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g3f5576ebf02_0_8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3f5576ebf02_0_8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7.png"/><Relationship Id="rId11" Type="http://schemas.openxmlformats.org/officeDocument/2006/relationships/image" Target="../media/image14.png"/><Relationship Id="rId10" Type="http://schemas.openxmlformats.org/officeDocument/2006/relationships/image" Target="../media/image9.png"/><Relationship Id="rId9" Type="http://schemas.openxmlformats.org/officeDocument/2006/relationships/image" Target="../media/image17.jpg"/><Relationship Id="rId5" Type="http://schemas.openxmlformats.org/officeDocument/2006/relationships/image" Target="../media/image6.png"/><Relationship Id="rId6" Type="http://schemas.openxmlformats.org/officeDocument/2006/relationships/image" Target="../media/image8.jpg"/><Relationship Id="rId7" Type="http://schemas.openxmlformats.org/officeDocument/2006/relationships/image" Target="../media/image10.pn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g3f5576ebf0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481079"/>
            <a:ext cx="3635060" cy="1376916"/>
          </a:xfrm>
          <a:prstGeom prst="rect">
            <a:avLst/>
          </a:prstGeom>
          <a:noFill/>
          <a:ln>
            <a:noFill/>
          </a:ln>
        </p:spPr>
      </p:pic>
      <p:sp>
        <p:nvSpPr>
          <p:cNvPr descr="Uploaded image" id="18" name="Google Shape;18;g3f5576ebf02_0_0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g3f5576ebf02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6950" y="5560197"/>
            <a:ext cx="3635050" cy="127020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g3f5576ebf02_0_0"/>
          <p:cNvSpPr txBox="1"/>
          <p:nvPr>
            <p:ph idx="1" type="subTitle"/>
          </p:nvPr>
        </p:nvSpPr>
        <p:spPr>
          <a:xfrm>
            <a:off x="1214100" y="4061425"/>
            <a:ext cx="9934800" cy="22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6667"/>
              <a:buNone/>
            </a:pPr>
            <a:r>
              <a:rPr b="1" lang="en-US" sz="3000"/>
              <a:t>UNFPA, UNECA &amp; UNICEF</a:t>
            </a:r>
            <a:endParaRPr b="1" sz="3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6667"/>
              <a:buNone/>
            </a:pPr>
            <a:r>
              <a:t/>
            </a:r>
            <a:endParaRPr b="1" sz="3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6667"/>
              <a:buNone/>
            </a:pPr>
            <a:r>
              <a:rPr b="1" lang="en-US" sz="3000"/>
              <a:t>Presented by: Violet Kinuthia,</a:t>
            </a:r>
            <a:endParaRPr b="1" sz="3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6667"/>
              <a:buNone/>
            </a:pPr>
            <a:r>
              <a:rPr b="1" lang="en-US" sz="3000"/>
              <a:t>Centre of Excellence for CRVS Systems </a:t>
            </a:r>
            <a:endParaRPr b="1" sz="3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6667"/>
              <a:buNone/>
            </a:pPr>
            <a:r>
              <a:t/>
            </a:r>
            <a:endParaRPr b="1" sz="3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3333"/>
              <a:buNone/>
            </a:pPr>
            <a:r>
              <a:t/>
            </a:r>
            <a:endParaRPr/>
          </a:p>
        </p:txBody>
      </p:sp>
      <p:cxnSp>
        <p:nvCxnSpPr>
          <p:cNvPr id="21" name="Google Shape;21;g3f5576ebf02_0_0"/>
          <p:cNvCxnSpPr/>
          <p:nvPr/>
        </p:nvCxnSpPr>
        <p:spPr>
          <a:xfrm>
            <a:off x="0" y="1883664"/>
            <a:ext cx="121614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" name="Google Shape;22;g3f5576ebf02_0_0"/>
          <p:cNvSpPr txBox="1"/>
          <p:nvPr/>
        </p:nvSpPr>
        <p:spPr>
          <a:xfrm>
            <a:off x="1403200" y="2403000"/>
            <a:ext cx="100149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22" lvl="0" marL="8467" marR="33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b="1" lang="en-US" sz="3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 Steps - Marriage and Divorce Registration Guidelines</a:t>
            </a:r>
            <a:endParaRPr b="1" i="0" sz="34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" name="Google Shape;23;g3f5576ebf02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5" y="77520"/>
            <a:ext cx="2927012" cy="137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g3f5576ebf02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33250" y="77525"/>
            <a:ext cx="4670050" cy="16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g3f5576ebf02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512" y="77525"/>
            <a:ext cx="3493888" cy="16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yellow hexagon on a green background&#10;&#10;AI-generated content may be incorrect." id="30" name="Google Shape;30;g38c092041d7_0_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g38c092041d7_0_57"/>
          <p:cNvPicPr preferRelativeResize="0"/>
          <p:nvPr/>
        </p:nvPicPr>
        <p:blipFill rotWithShape="1">
          <a:blip r:embed="rId4">
            <a:alphaModFix/>
          </a:blip>
          <a:srcRect b="5557" l="27849" r="26773" t="27966"/>
          <a:stretch/>
        </p:blipFill>
        <p:spPr>
          <a:xfrm>
            <a:off x="0" y="0"/>
            <a:ext cx="74904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g38c092041d7_0_57"/>
          <p:cNvSpPr/>
          <p:nvPr/>
        </p:nvSpPr>
        <p:spPr>
          <a:xfrm>
            <a:off x="7490450" y="91426"/>
            <a:ext cx="4701600" cy="2093400"/>
          </a:xfrm>
          <a:prstGeom prst="roundRect">
            <a:avLst>
              <a:gd fmla="val 16667" name="adj"/>
            </a:avLst>
          </a:prstGeom>
          <a:solidFill>
            <a:srgbClr val="00946A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Current version: English to be circulated today</a:t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French, Arabic and Portuguese versions are </a:t>
            </a:r>
            <a:r>
              <a:rPr b="1" lang="en-US" sz="2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undergoing translation to be circulated to Francophone, Arab States and Lusophone countries by next week on Friday 31 July </a:t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white background with black and white clouds&#10;&#10;AI-generated content may be incorrect." id="37" name="Google Shape;37;g3f3b6cb4918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986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f3b6cb4918_0_30"/>
          <p:cNvPicPr preferRelativeResize="0"/>
          <p:nvPr/>
        </p:nvPicPr>
        <p:blipFill rotWithShape="1">
          <a:blip r:embed="rId4">
            <a:alphaModFix/>
          </a:blip>
          <a:srcRect b="80847" l="0" r="0" t="0"/>
          <a:stretch/>
        </p:blipFill>
        <p:spPr>
          <a:xfrm>
            <a:off x="265463" y="1464467"/>
            <a:ext cx="10709981" cy="94657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g3f3b6cb4918_0_30"/>
          <p:cNvSpPr txBox="1"/>
          <p:nvPr/>
        </p:nvSpPr>
        <p:spPr>
          <a:xfrm>
            <a:off x="329438" y="199136"/>
            <a:ext cx="10581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6699"/>
                </a:solidFill>
              </a:rPr>
              <a:t>Process for Adoption of Marriage and Divorce Registration Operational Guidelines for Africa</a:t>
            </a:r>
            <a:endParaRPr sz="1400"/>
          </a:p>
        </p:txBody>
      </p:sp>
      <p:sp>
        <p:nvSpPr>
          <p:cNvPr id="40" name="Google Shape;40;g3f3b6cb4918_0_30"/>
          <p:cNvSpPr txBox="1"/>
          <p:nvPr/>
        </p:nvSpPr>
        <p:spPr>
          <a:xfrm>
            <a:off x="388706" y="2471100"/>
            <a:ext cx="2304600" cy="4233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Translated versions circulated to all Member States for review and clearance</a:t>
            </a:r>
            <a:endParaRPr b="1" sz="2000"/>
          </a:p>
        </p:txBody>
      </p:sp>
      <p:sp>
        <p:nvSpPr>
          <p:cNvPr id="41" name="Google Shape;41;g3f3b6cb4918_0_30"/>
          <p:cNvSpPr txBox="1"/>
          <p:nvPr/>
        </p:nvSpPr>
        <p:spPr>
          <a:xfrm>
            <a:off x="2889731" y="2526638"/>
            <a:ext cx="2304600" cy="41784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3 Webinars for final validation 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Webinar 1 - English + Portuguese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Webinar 2 - French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Webinar 3 - Arabic</a:t>
            </a:r>
            <a:endParaRPr b="1" sz="2000"/>
          </a:p>
        </p:txBody>
      </p:sp>
      <p:sp>
        <p:nvSpPr>
          <p:cNvPr id="42" name="Google Shape;42;g3f3b6cb4918_0_30"/>
          <p:cNvSpPr txBox="1"/>
          <p:nvPr/>
        </p:nvSpPr>
        <p:spPr>
          <a:xfrm>
            <a:off x="5390738" y="2491238"/>
            <a:ext cx="2304600" cy="4213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FINAL EDITORIAL, DESIGN 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GUIDANCE FOR STRENGTHENING MARRIAGE AND DIVORCE REGISTRATION SYSTEMS IN AFRICA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Operational Guidance for Registration of Marriages, Divorces, and Marital Union Dissolutions</a:t>
            </a:r>
            <a:endParaRPr b="1" sz="1400"/>
          </a:p>
        </p:txBody>
      </p:sp>
      <p:sp>
        <p:nvSpPr>
          <p:cNvPr id="43" name="Google Shape;43;g3f3b6cb4918_0_30"/>
          <p:cNvSpPr txBox="1"/>
          <p:nvPr/>
        </p:nvSpPr>
        <p:spPr>
          <a:xfrm>
            <a:off x="7802344" y="2491238"/>
            <a:ext cx="2304600" cy="4213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Adoption and Launch at the Ministerial Conferences</a:t>
            </a:r>
            <a:endParaRPr b="1" sz="1800"/>
          </a:p>
        </p:txBody>
      </p:sp>
      <p:sp>
        <p:nvSpPr>
          <p:cNvPr id="44" name="Google Shape;44;g3f3b6cb4918_0_30"/>
          <p:cNvSpPr/>
          <p:nvPr/>
        </p:nvSpPr>
        <p:spPr>
          <a:xfrm>
            <a:off x="10261500" y="1145719"/>
            <a:ext cx="1930500" cy="1480200"/>
          </a:xfrm>
          <a:prstGeom prst="ellipse">
            <a:avLst/>
          </a:prstGeom>
          <a:solidFill>
            <a:srgbClr val="93C47D"/>
          </a:solidFill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COM6 and LAS - Launch of Marriage + Divorce Registration Guideline</a:t>
            </a:r>
            <a:endParaRPr b="1" sz="1200"/>
          </a:p>
        </p:txBody>
      </p:sp>
      <p:sp>
        <p:nvSpPr>
          <p:cNvPr id="45" name="Google Shape;45;g3f3b6cb4918_0_30"/>
          <p:cNvSpPr txBox="1"/>
          <p:nvPr/>
        </p:nvSpPr>
        <p:spPr>
          <a:xfrm>
            <a:off x="3790825" y="1624800"/>
            <a:ext cx="795600" cy="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</a:rPr>
              <a:t>August 31</a:t>
            </a:r>
            <a:endParaRPr b="1" sz="1100">
              <a:solidFill>
                <a:schemeClr val="lt1"/>
              </a:solidFill>
            </a:endParaRPr>
          </a:p>
        </p:txBody>
      </p:sp>
      <p:sp>
        <p:nvSpPr>
          <p:cNvPr id="46" name="Google Shape;46;g3f3b6cb4918_0_30"/>
          <p:cNvSpPr txBox="1"/>
          <p:nvPr/>
        </p:nvSpPr>
        <p:spPr>
          <a:xfrm>
            <a:off x="6642038" y="1691676"/>
            <a:ext cx="6756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</a:rPr>
              <a:t>Sept 30</a:t>
            </a:r>
            <a:endParaRPr b="1" sz="1100">
              <a:solidFill>
                <a:schemeClr val="lt1"/>
              </a:solidFill>
            </a:endParaRPr>
          </a:p>
        </p:txBody>
      </p:sp>
      <p:sp>
        <p:nvSpPr>
          <p:cNvPr id="47" name="Google Shape;47;g3f3b6cb4918_0_30"/>
          <p:cNvSpPr txBox="1"/>
          <p:nvPr/>
        </p:nvSpPr>
        <p:spPr>
          <a:xfrm>
            <a:off x="9271967" y="1692769"/>
            <a:ext cx="675600" cy="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</a:rPr>
              <a:t>October </a:t>
            </a:r>
            <a:endParaRPr b="1" sz="1100">
              <a:solidFill>
                <a:schemeClr val="lt1"/>
              </a:solidFill>
            </a:endParaRPr>
          </a:p>
        </p:txBody>
      </p:sp>
      <p:sp>
        <p:nvSpPr>
          <p:cNvPr id="48" name="Google Shape;48;g3f3b6cb4918_0_30"/>
          <p:cNvSpPr txBox="1"/>
          <p:nvPr/>
        </p:nvSpPr>
        <p:spPr>
          <a:xfrm>
            <a:off x="997473" y="1528375"/>
            <a:ext cx="795600" cy="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</a:rPr>
              <a:t>July 31</a:t>
            </a:r>
            <a:endParaRPr b="1"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and white rectangle with a white border&#10;&#10;AI-generated content may be incorrect." id="53" name="Google Shape;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 txBox="1"/>
          <p:nvPr/>
        </p:nvSpPr>
        <p:spPr>
          <a:xfrm>
            <a:off x="3414447" y="1215549"/>
            <a:ext cx="5363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Thank You</a:t>
            </a:r>
            <a:endParaRPr b="0" i="0" sz="6000" u="none" cap="none" strike="noStrike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grpSp>
        <p:nvGrpSpPr>
          <p:cNvPr id="55" name="Google Shape;55;p9"/>
          <p:cNvGrpSpPr/>
          <p:nvPr/>
        </p:nvGrpSpPr>
        <p:grpSpPr>
          <a:xfrm>
            <a:off x="1267632" y="3380887"/>
            <a:ext cx="9656736" cy="2813646"/>
            <a:chOff x="910254" y="3380887"/>
            <a:chExt cx="9656736" cy="2813646"/>
          </a:xfrm>
        </p:grpSpPr>
        <p:grpSp>
          <p:nvGrpSpPr>
            <p:cNvPr id="56" name="Google Shape;56;p9"/>
            <p:cNvGrpSpPr/>
            <p:nvPr/>
          </p:nvGrpSpPr>
          <p:grpSpPr>
            <a:xfrm>
              <a:off x="1012096" y="3380887"/>
              <a:ext cx="9453052" cy="1215177"/>
              <a:chOff x="696829" y="3115816"/>
              <a:chExt cx="10925641" cy="1404477"/>
            </a:xfrm>
          </p:grpSpPr>
          <p:pic>
            <p:nvPicPr>
              <p:cNvPr descr="A lion with a rooster and a shield&#10;&#10;AI-generated content may be incorrect." id="57" name="Google Shape;57;p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96829" y="3115816"/>
                <a:ext cx="1324476" cy="140447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logo with a logo on it&#10;&#10;AI-generated content may be incorrect." id="58" name="Google Shape;58;p9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534321" y="3339114"/>
                <a:ext cx="2109868" cy="9578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close-up of a logo&#10;&#10;AI-generated content may be incorrect." id="59" name="Google Shape;59;p9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4984578" y="3338723"/>
                <a:ext cx="3962732" cy="9586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close-up of a logo&#10;&#10;AI-generated content may be incorrect." id="60" name="Google Shape;60;p9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9191446" y="3235041"/>
                <a:ext cx="2431024" cy="11660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" name="Google Shape;61;p9"/>
            <p:cNvGrpSpPr/>
            <p:nvPr/>
          </p:nvGrpSpPr>
          <p:grpSpPr>
            <a:xfrm>
              <a:off x="910254" y="5028918"/>
              <a:ext cx="9656736" cy="1165615"/>
              <a:chOff x="910254" y="5028918"/>
              <a:chExt cx="9656736" cy="1165615"/>
            </a:xfrm>
          </p:grpSpPr>
          <p:pic>
            <p:nvPicPr>
              <p:cNvPr id="62" name="Google Shape;62;p9"/>
              <p:cNvPicPr preferRelativeResize="0"/>
              <p:nvPr/>
            </p:nvPicPr>
            <p:blipFill rotWithShape="1">
              <a:blip r:embed="rId8">
                <a:alphaModFix/>
              </a:blip>
              <a:srcRect b="29932" l="0" r="0" t="29850"/>
              <a:stretch/>
            </p:blipFill>
            <p:spPr>
              <a:xfrm>
                <a:off x="910254" y="5169822"/>
                <a:ext cx="2302178" cy="9258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close-up of a logo&#10;&#10;AI-generated content may be incorrect." id="63" name="Google Shape;63;p9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5546944" y="5172873"/>
                <a:ext cx="3771955" cy="9228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black background with blue text&#10;&#10;AI-generated content may be incorrect." id="64" name="Google Shape;64;p9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3414522" y="5028918"/>
                <a:ext cx="1893196" cy="11656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 circular logo with blue and yellow squares&#10;&#10;AI-generated content may be incorrect." id="65" name="Google Shape;65;p9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9558125" y="5028918"/>
                <a:ext cx="1008865" cy="10088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2025-06-04T18:52:10Z</dcterms:created>
  <dc:creator>Amelia Pittman</dc:creator>
</cp:coreProperties>
</file>